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9" r:id="rId3"/>
  </p:sldMasterIdLst>
  <p:notesMasterIdLst>
    <p:notesMasterId r:id="rId60"/>
  </p:notesMasterIdLst>
  <p:handoutMasterIdLst>
    <p:handoutMasterId r:id="rId61"/>
  </p:handoutMasterIdLst>
  <p:sldIdLst>
    <p:sldId id="256" r:id="rId4"/>
    <p:sldId id="766" r:id="rId5"/>
    <p:sldId id="2147378309" r:id="rId6"/>
    <p:sldId id="2147378308" r:id="rId7"/>
    <p:sldId id="2147378307" r:id="rId8"/>
    <p:sldId id="265" r:id="rId9"/>
    <p:sldId id="261" r:id="rId10"/>
    <p:sldId id="2147378279" r:id="rId11"/>
    <p:sldId id="2147378280" r:id="rId12"/>
    <p:sldId id="2147378310" r:id="rId13"/>
    <p:sldId id="2147378311" r:id="rId14"/>
    <p:sldId id="2147378312" r:id="rId15"/>
    <p:sldId id="2147378313" r:id="rId16"/>
    <p:sldId id="2147378318" r:id="rId17"/>
    <p:sldId id="2147378319" r:id="rId18"/>
    <p:sldId id="264" r:id="rId19"/>
    <p:sldId id="718" r:id="rId20"/>
    <p:sldId id="2147378177" r:id="rId21"/>
    <p:sldId id="2147378316" r:id="rId22"/>
    <p:sldId id="2147378259" r:id="rId23"/>
    <p:sldId id="722" r:id="rId24"/>
    <p:sldId id="743" r:id="rId25"/>
    <p:sldId id="744" r:id="rId26"/>
    <p:sldId id="726" r:id="rId27"/>
    <p:sldId id="727" r:id="rId28"/>
    <p:sldId id="728" r:id="rId29"/>
    <p:sldId id="729" r:id="rId30"/>
    <p:sldId id="2147378283" r:id="rId31"/>
    <p:sldId id="2147378284" r:id="rId32"/>
    <p:sldId id="2147378305" r:id="rId33"/>
    <p:sldId id="2147378306" r:id="rId34"/>
    <p:sldId id="2147378286" r:id="rId35"/>
    <p:sldId id="2147378287" r:id="rId36"/>
    <p:sldId id="2147378288" r:id="rId37"/>
    <p:sldId id="2147378289" r:id="rId38"/>
    <p:sldId id="2147378290" r:id="rId39"/>
    <p:sldId id="2147378301" r:id="rId40"/>
    <p:sldId id="2147378263" r:id="rId41"/>
    <p:sldId id="2147378291" r:id="rId42"/>
    <p:sldId id="2147378292" r:id="rId43"/>
    <p:sldId id="2147378264" r:id="rId44"/>
    <p:sldId id="2147378265" r:id="rId45"/>
    <p:sldId id="2147378293" r:id="rId46"/>
    <p:sldId id="2147378294" r:id="rId47"/>
    <p:sldId id="2147378295" r:id="rId48"/>
    <p:sldId id="2147378296" r:id="rId49"/>
    <p:sldId id="2147378297" r:id="rId50"/>
    <p:sldId id="2147378298" r:id="rId51"/>
    <p:sldId id="2147378299" r:id="rId52"/>
    <p:sldId id="2147378300" r:id="rId53"/>
    <p:sldId id="2147378273" r:id="rId54"/>
    <p:sldId id="773" r:id="rId55"/>
    <p:sldId id="2147378201" r:id="rId56"/>
    <p:sldId id="2147378202" r:id="rId57"/>
    <p:sldId id="781" r:id="rId58"/>
    <p:sldId id="2147378320" r:id="rId59"/>
  </p:sldIdLst>
  <p:sldSz cx="12192000" cy="6858000"/>
  <p:notesSz cx="6761163" cy="9942513"/>
  <p:custDataLst>
    <p:tags r:id="rId62"/>
  </p:custDataLst>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66"/>
    <a:srgbClr val="1E4A99"/>
    <a:srgbClr val="B93538"/>
    <a:srgbClr val="26BA42"/>
    <a:srgbClr val="D29501"/>
    <a:srgbClr val="C0EEFE"/>
    <a:srgbClr val="D45838"/>
    <a:srgbClr val="190FC2"/>
    <a:srgbClr val="533439"/>
    <a:srgbClr val="1410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68" autoAdjust="0"/>
    <p:restoredTop sz="94434" autoAdjust="0"/>
  </p:normalViewPr>
  <p:slideViewPr>
    <p:cSldViewPr snapToGrid="0">
      <p:cViewPr varScale="1">
        <p:scale>
          <a:sx n="82" d="100"/>
          <a:sy n="82" d="100"/>
        </p:scale>
        <p:origin x="442"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478"/>
    </p:cViewPr>
  </p:sorterViewPr>
  <p:notesViewPr>
    <p:cSldViewPr snapToGrid="0">
      <p:cViewPr varScale="1">
        <p:scale>
          <a:sx n="62" d="100"/>
          <a:sy n="62" d="100"/>
        </p:scale>
        <p:origin x="197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 /><Relationship Id="rId18" Type="http://schemas.openxmlformats.org/officeDocument/2006/relationships/slide" Target="slides/slide15.xml" /><Relationship Id="rId26" Type="http://schemas.openxmlformats.org/officeDocument/2006/relationships/slide" Target="slides/slide23.xml" /><Relationship Id="rId39" Type="http://schemas.openxmlformats.org/officeDocument/2006/relationships/slide" Target="slides/slide36.xml" /><Relationship Id="rId21" Type="http://schemas.openxmlformats.org/officeDocument/2006/relationships/slide" Target="slides/slide18.xml" /><Relationship Id="rId34" Type="http://schemas.openxmlformats.org/officeDocument/2006/relationships/slide" Target="slides/slide31.xml" /><Relationship Id="rId42" Type="http://schemas.openxmlformats.org/officeDocument/2006/relationships/slide" Target="slides/slide39.xml" /><Relationship Id="rId47" Type="http://schemas.openxmlformats.org/officeDocument/2006/relationships/slide" Target="slides/slide44.xml" /><Relationship Id="rId50" Type="http://schemas.openxmlformats.org/officeDocument/2006/relationships/slide" Target="slides/slide47.xml" /><Relationship Id="rId55" Type="http://schemas.openxmlformats.org/officeDocument/2006/relationships/slide" Target="slides/slide52.xml" /><Relationship Id="rId63" Type="http://schemas.openxmlformats.org/officeDocument/2006/relationships/presProps" Target="presProps.xml" /><Relationship Id="rId7" Type="http://schemas.openxmlformats.org/officeDocument/2006/relationships/slide" Target="slides/slide4.xml" /><Relationship Id="rId2" Type="http://schemas.openxmlformats.org/officeDocument/2006/relationships/slideMaster" Target="slideMasters/slideMaster2.xml" /><Relationship Id="rId16" Type="http://schemas.openxmlformats.org/officeDocument/2006/relationships/slide" Target="slides/slide13.xml" /><Relationship Id="rId20" Type="http://schemas.openxmlformats.org/officeDocument/2006/relationships/slide" Target="slides/slide17.xml" /><Relationship Id="rId29" Type="http://schemas.openxmlformats.org/officeDocument/2006/relationships/slide" Target="slides/slide26.xml" /><Relationship Id="rId41" Type="http://schemas.openxmlformats.org/officeDocument/2006/relationships/slide" Target="slides/slide38.xml" /><Relationship Id="rId54" Type="http://schemas.openxmlformats.org/officeDocument/2006/relationships/slide" Target="slides/slide51.xml" /><Relationship Id="rId62" Type="http://schemas.openxmlformats.org/officeDocument/2006/relationships/tags" Target="tags/tag1.xml" /><Relationship Id="rId1" Type="http://schemas.openxmlformats.org/officeDocument/2006/relationships/slideMaster" Target="slideMasters/slideMaster1.xml" /><Relationship Id="rId6" Type="http://schemas.openxmlformats.org/officeDocument/2006/relationships/slide" Target="slides/slide3.xml" /><Relationship Id="rId11" Type="http://schemas.openxmlformats.org/officeDocument/2006/relationships/slide" Target="slides/slide8.xml" /><Relationship Id="rId24" Type="http://schemas.openxmlformats.org/officeDocument/2006/relationships/slide" Target="slides/slide21.xml" /><Relationship Id="rId32" Type="http://schemas.openxmlformats.org/officeDocument/2006/relationships/slide" Target="slides/slide29.xml" /><Relationship Id="rId37" Type="http://schemas.openxmlformats.org/officeDocument/2006/relationships/slide" Target="slides/slide34.xml" /><Relationship Id="rId40" Type="http://schemas.openxmlformats.org/officeDocument/2006/relationships/slide" Target="slides/slide37.xml" /><Relationship Id="rId45" Type="http://schemas.openxmlformats.org/officeDocument/2006/relationships/slide" Target="slides/slide42.xml" /><Relationship Id="rId53" Type="http://schemas.openxmlformats.org/officeDocument/2006/relationships/slide" Target="slides/slide50.xml" /><Relationship Id="rId58" Type="http://schemas.openxmlformats.org/officeDocument/2006/relationships/slide" Target="slides/slide55.xml" /><Relationship Id="rId66" Type="http://schemas.openxmlformats.org/officeDocument/2006/relationships/tableStyles" Target="tableStyles.xml" /><Relationship Id="rId5" Type="http://schemas.openxmlformats.org/officeDocument/2006/relationships/slide" Target="slides/slide2.xml" /><Relationship Id="rId15" Type="http://schemas.openxmlformats.org/officeDocument/2006/relationships/slide" Target="slides/slide12.xml" /><Relationship Id="rId23" Type="http://schemas.openxmlformats.org/officeDocument/2006/relationships/slide" Target="slides/slide20.xml" /><Relationship Id="rId28" Type="http://schemas.openxmlformats.org/officeDocument/2006/relationships/slide" Target="slides/slide25.xml" /><Relationship Id="rId36" Type="http://schemas.openxmlformats.org/officeDocument/2006/relationships/slide" Target="slides/slide33.xml" /><Relationship Id="rId49" Type="http://schemas.openxmlformats.org/officeDocument/2006/relationships/slide" Target="slides/slide46.xml" /><Relationship Id="rId57" Type="http://schemas.openxmlformats.org/officeDocument/2006/relationships/slide" Target="slides/slide54.xml" /><Relationship Id="rId61" Type="http://schemas.openxmlformats.org/officeDocument/2006/relationships/handoutMaster" Target="handoutMasters/handoutMaster1.xml" /><Relationship Id="rId10" Type="http://schemas.openxmlformats.org/officeDocument/2006/relationships/slide" Target="slides/slide7.xml" /><Relationship Id="rId19" Type="http://schemas.openxmlformats.org/officeDocument/2006/relationships/slide" Target="slides/slide16.xml" /><Relationship Id="rId31" Type="http://schemas.openxmlformats.org/officeDocument/2006/relationships/slide" Target="slides/slide28.xml" /><Relationship Id="rId44" Type="http://schemas.openxmlformats.org/officeDocument/2006/relationships/slide" Target="slides/slide41.xml" /><Relationship Id="rId52" Type="http://schemas.openxmlformats.org/officeDocument/2006/relationships/slide" Target="slides/slide49.xml" /><Relationship Id="rId60" Type="http://schemas.openxmlformats.org/officeDocument/2006/relationships/notesMaster" Target="notesMasters/notesMaster1.xml" /><Relationship Id="rId65" Type="http://schemas.openxmlformats.org/officeDocument/2006/relationships/theme" Target="theme/theme1.xml" /><Relationship Id="rId4" Type="http://schemas.openxmlformats.org/officeDocument/2006/relationships/slide" Target="slides/slide1.xml" /><Relationship Id="rId9" Type="http://schemas.openxmlformats.org/officeDocument/2006/relationships/slide" Target="slides/slide6.xml" /><Relationship Id="rId14" Type="http://schemas.openxmlformats.org/officeDocument/2006/relationships/slide" Target="slides/slide11.xml" /><Relationship Id="rId22" Type="http://schemas.openxmlformats.org/officeDocument/2006/relationships/slide" Target="slides/slide19.xml" /><Relationship Id="rId27" Type="http://schemas.openxmlformats.org/officeDocument/2006/relationships/slide" Target="slides/slide24.xml" /><Relationship Id="rId30" Type="http://schemas.openxmlformats.org/officeDocument/2006/relationships/slide" Target="slides/slide27.xml" /><Relationship Id="rId35" Type="http://schemas.openxmlformats.org/officeDocument/2006/relationships/slide" Target="slides/slide32.xml" /><Relationship Id="rId43" Type="http://schemas.openxmlformats.org/officeDocument/2006/relationships/slide" Target="slides/slide40.xml" /><Relationship Id="rId48" Type="http://schemas.openxmlformats.org/officeDocument/2006/relationships/slide" Target="slides/slide45.xml" /><Relationship Id="rId56" Type="http://schemas.openxmlformats.org/officeDocument/2006/relationships/slide" Target="slides/slide53.xml" /><Relationship Id="rId64" Type="http://schemas.openxmlformats.org/officeDocument/2006/relationships/viewProps" Target="viewProps.xml" /><Relationship Id="rId8" Type="http://schemas.openxmlformats.org/officeDocument/2006/relationships/slide" Target="slides/slide5.xml" /><Relationship Id="rId51" Type="http://schemas.openxmlformats.org/officeDocument/2006/relationships/slide" Target="slides/slide48.xml" /><Relationship Id="rId3" Type="http://schemas.openxmlformats.org/officeDocument/2006/relationships/slideMaster" Target="slideMasters/slideMaster3.xml" /><Relationship Id="rId12" Type="http://schemas.openxmlformats.org/officeDocument/2006/relationships/slide" Target="slides/slide9.xml" /><Relationship Id="rId17" Type="http://schemas.openxmlformats.org/officeDocument/2006/relationships/slide" Target="slides/slide14.xml" /><Relationship Id="rId25" Type="http://schemas.openxmlformats.org/officeDocument/2006/relationships/slide" Target="slides/slide22.xml" /><Relationship Id="rId33" Type="http://schemas.openxmlformats.org/officeDocument/2006/relationships/slide" Target="slides/slide30.xml" /><Relationship Id="rId38" Type="http://schemas.openxmlformats.org/officeDocument/2006/relationships/slide" Target="slides/slide35.xml" /><Relationship Id="rId46" Type="http://schemas.openxmlformats.org/officeDocument/2006/relationships/slide" Target="slides/slide43.xml" /><Relationship Id="rId59" Type="http://schemas.openxmlformats.org/officeDocument/2006/relationships/slide" Target="slides/slide56.xml" /></Relationships>
</file>

<file path=ppt/charts/_rels/chart1.xml.rels><?xml version="1.0" encoding="UTF-8" standalone="yes"?>
<Relationships xmlns="http://schemas.openxmlformats.org/package/2006/relationships"><Relationship Id="rId3" Type="http://schemas.openxmlformats.org/officeDocument/2006/relationships/oleObject" Target="file:///C:\Users\DMO\Documents\analysis%20of%20budget.xlsx" TargetMode="External"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2.xml" /><Relationship Id="rId1" Type="http://schemas.microsoft.com/office/2011/relationships/chartStyle" Target="style2.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rgbClr val="004E66"/>
                </a:solidFill>
                <a:latin typeface="+mn-lt"/>
                <a:ea typeface="+mn-ea"/>
                <a:cs typeface="+mn-cs"/>
              </a:defRPr>
            </a:pPr>
            <a:r>
              <a:rPr lang="en-GB" sz="1500" dirty="0">
                <a:solidFill>
                  <a:srgbClr val="004E66"/>
                </a:solidFill>
                <a:latin typeface="Trebuchet MS" panose="020B0603020202020204" pitchFamily="34" charset="0"/>
              </a:rPr>
              <a:t>Debt Service and Revenue (₦ Billion)</a:t>
            </a:r>
          </a:p>
        </c:rich>
      </c:tx>
      <c:layout>
        <c:manualLayout>
          <c:xMode val="edge"/>
          <c:yMode val="edge"/>
          <c:x val="0.22899435709995866"/>
          <c:y val="8.7493480636139081E-3"/>
        </c:manualLayout>
      </c:layout>
      <c:overlay val="0"/>
      <c:spPr>
        <a:noFill/>
        <a:ln>
          <a:noFill/>
        </a:ln>
        <a:effectLst/>
      </c:spPr>
      <c:txPr>
        <a:bodyPr rot="0" spcFirstLastPara="1" vertOverflow="ellipsis" vert="horz" wrap="square" anchor="ctr" anchorCtr="1"/>
        <a:lstStyle/>
        <a:p>
          <a:pPr>
            <a:defRPr sz="1600" b="1" i="0" u="none" strike="noStrike" kern="1200" baseline="0">
              <a:solidFill>
                <a:srgbClr val="004E66"/>
              </a:solidFill>
              <a:latin typeface="+mn-lt"/>
              <a:ea typeface="+mn-ea"/>
              <a:cs typeface="+mn-cs"/>
            </a:defRPr>
          </a:pPr>
          <a:endParaRPr lang="en-US"/>
        </a:p>
      </c:txPr>
    </c:title>
    <c:autoTitleDeleted val="0"/>
    <c:plotArea>
      <c:layout>
        <c:manualLayout>
          <c:layoutTarget val="inner"/>
          <c:xMode val="edge"/>
          <c:yMode val="edge"/>
          <c:x val="9.7473340502795186E-2"/>
          <c:y val="0.10460860684429771"/>
          <c:w val="0.88305631729554057"/>
          <c:h val="0.76612792280991671"/>
        </c:manualLayout>
      </c:layout>
      <c:barChart>
        <c:barDir val="col"/>
        <c:grouping val="clustered"/>
        <c:varyColors val="0"/>
        <c:ser>
          <c:idx val="0"/>
          <c:order val="0"/>
          <c:tx>
            <c:strRef>
              <c:f>'[analysis of budget.xlsx]Sheet1 (2)'!$D$42</c:f>
              <c:strCache>
                <c:ptCount val="1"/>
                <c:pt idx="0">
                  <c:v>Debt Service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1-2E67-4FFF-8333-5A9882B7A615}"/>
              </c:ext>
            </c:extLst>
          </c:dPt>
          <c:dLbls>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dk2">
                        <a:lumMod val="75000"/>
                      </a:schemeClr>
                    </a:solidFill>
                    <a:latin typeface="Trebuchet MS" panose="020B06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tx2">
                          <a:lumMod val="35000"/>
                          <a:lumOff val="65000"/>
                        </a:schemeClr>
                      </a:solidFill>
                    </a:ln>
                    <a:effectLst/>
                  </c:spPr>
                </c15:leaderLines>
              </c:ext>
            </c:extLst>
          </c:dLbls>
          <c:cat>
            <c:numRef>
              <c:f>'[analysis of budget.xlsx]Sheet1 (2)'!$E$41:$J$41</c:f>
              <c:numCache>
                <c:formatCode>General</c:formatCode>
                <c:ptCount val="6"/>
                <c:pt idx="0">
                  <c:v>2017</c:v>
                </c:pt>
                <c:pt idx="1">
                  <c:v>2018</c:v>
                </c:pt>
                <c:pt idx="2">
                  <c:v>2019</c:v>
                </c:pt>
                <c:pt idx="3">
                  <c:v>2020</c:v>
                </c:pt>
                <c:pt idx="4">
                  <c:v>2021</c:v>
                </c:pt>
                <c:pt idx="5">
                  <c:v>2022</c:v>
                </c:pt>
              </c:numCache>
            </c:numRef>
          </c:cat>
          <c:val>
            <c:numRef>
              <c:f>'[analysis of budget.xlsx]Sheet1 (2)'!$E$42:$J$42</c:f>
              <c:numCache>
                <c:formatCode>_ * #,##0.00_ ;_ * \-#,##0.00_ ;_ * "-"??_ ;_ @_ </c:formatCode>
                <c:ptCount val="6"/>
                <c:pt idx="0">
                  <c:v>180.92764421688</c:v>
                </c:pt>
                <c:pt idx="1">
                  <c:v>152.41938989374</c:v>
                </c:pt>
                <c:pt idx="2">
                  <c:v>212.860389752</c:v>
                </c:pt>
                <c:pt idx="3">
                  <c:v>197.38374783814999</c:v>
                </c:pt>
                <c:pt idx="4">
                  <c:v>185.09398185372001</c:v>
                </c:pt>
                <c:pt idx="5">
                  <c:v>233.11374420847599</c:v>
                </c:pt>
              </c:numCache>
            </c:numRef>
          </c:val>
          <c:extLst>
            <c:ext xmlns:c16="http://schemas.microsoft.com/office/drawing/2014/chart" uri="{C3380CC4-5D6E-409C-BE32-E72D297353CC}">
              <c16:uniqueId val="{00000002-2E67-4FFF-8333-5A9882B7A615}"/>
            </c:ext>
          </c:extLst>
        </c:ser>
        <c:ser>
          <c:idx val="1"/>
          <c:order val="1"/>
          <c:tx>
            <c:strRef>
              <c:f>'[analysis of budget.xlsx]Sheet1 (2)'!$D$43</c:f>
              <c:strCache>
                <c:ptCount val="1"/>
                <c:pt idx="0">
                  <c:v>Total Revenue</c:v>
                </c:pt>
              </c:strCache>
            </c:strRef>
          </c:tx>
          <c:spPr>
            <a:solidFill>
              <a:srgbClr val="004E6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Trebuchet MS" panose="020B06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'[analysis of budget.xlsx]Sheet1 (2)'!$E$41:$J$41</c:f>
              <c:numCache>
                <c:formatCode>General</c:formatCode>
                <c:ptCount val="6"/>
                <c:pt idx="0">
                  <c:v>2017</c:v>
                </c:pt>
                <c:pt idx="1">
                  <c:v>2018</c:v>
                </c:pt>
                <c:pt idx="2">
                  <c:v>2019</c:v>
                </c:pt>
                <c:pt idx="3">
                  <c:v>2020</c:v>
                </c:pt>
                <c:pt idx="4">
                  <c:v>2021</c:v>
                </c:pt>
                <c:pt idx="5">
                  <c:v>2022</c:v>
                </c:pt>
              </c:numCache>
            </c:numRef>
          </c:cat>
          <c:val>
            <c:numRef>
              <c:f>'[analysis of budget.xlsx]Sheet1 (2)'!$E$43:$J$43</c:f>
              <c:numCache>
                <c:formatCode>_ * #,##0.00_ ;_ * \-#,##0.00_ ;_ * "-"??_ ;_ @_ </c:formatCode>
                <c:ptCount val="6"/>
                <c:pt idx="0">
                  <c:v>510.997658</c:v>
                </c:pt>
                <c:pt idx="1">
                  <c:v>653.00493500000005</c:v>
                </c:pt>
                <c:pt idx="2">
                  <c:v>644.762788</c:v>
                </c:pt>
                <c:pt idx="3">
                  <c:v>658.56382399999995</c:v>
                </c:pt>
                <c:pt idx="4">
                  <c:v>770.82970599999999</c:v>
                </c:pt>
                <c:pt idx="5">
                  <c:v>867.91583425431998</c:v>
                </c:pt>
              </c:numCache>
            </c:numRef>
          </c:val>
          <c:extLst>
            <c:ext xmlns:c16="http://schemas.microsoft.com/office/drawing/2014/chart" uri="{C3380CC4-5D6E-409C-BE32-E72D297353CC}">
              <c16:uniqueId val="{00000003-2E67-4FFF-8333-5A9882B7A615}"/>
            </c:ext>
          </c:extLst>
        </c:ser>
        <c:dLbls>
          <c:showLegendKey val="0"/>
          <c:showVal val="0"/>
          <c:showCatName val="0"/>
          <c:showSerName val="0"/>
          <c:showPercent val="0"/>
          <c:showBubbleSize val="0"/>
        </c:dLbls>
        <c:gapWidth val="100"/>
        <c:overlap val="-24"/>
        <c:axId val="-72923504"/>
        <c:axId val="-72921328"/>
      </c:barChart>
      <c:catAx>
        <c:axId val="-72923504"/>
        <c:scaling>
          <c:orientation val="minMax"/>
        </c:scaling>
        <c:delete val="0"/>
        <c:axPos val="b"/>
        <c:numFmt formatCode="General" sourceLinked="0"/>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2"/>
                </a:solidFill>
                <a:latin typeface="Trebuchet MS" panose="020B0603020202020204" pitchFamily="34" charset="0"/>
                <a:ea typeface="+mn-ea"/>
                <a:cs typeface="+mn-cs"/>
              </a:defRPr>
            </a:pPr>
            <a:endParaRPr lang="en-US"/>
          </a:p>
        </c:txPr>
        <c:crossAx val="-72921328"/>
        <c:crosses val="autoZero"/>
        <c:auto val="1"/>
        <c:lblAlgn val="ctr"/>
        <c:lblOffset val="100"/>
        <c:noMultiLvlLbl val="0"/>
      </c:catAx>
      <c:valAx>
        <c:axId val="-72921328"/>
        <c:scaling>
          <c:orientation val="minMax"/>
        </c:scaling>
        <c:delete val="0"/>
        <c:axPos val="l"/>
        <c:numFmt formatCode="_ * #,##0.00_ ;_ * \-#,##0.0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Trebuchet MS" panose="020B0603020202020204" pitchFamily="34" charset="0"/>
                <a:ea typeface="+mn-ea"/>
                <a:cs typeface="+mn-cs"/>
              </a:defRPr>
            </a:pPr>
            <a:endParaRPr lang="en-US"/>
          </a:p>
        </c:txPr>
        <c:crossAx val="-72923504"/>
        <c:crosses val="autoZero"/>
        <c:crossBetween val="between"/>
      </c:valAx>
      <c:spPr>
        <a:noFill/>
        <a:ln>
          <a:noFill/>
        </a:ln>
        <a:effectLst/>
      </c:spPr>
    </c:plotArea>
    <c:legend>
      <c:legendPos val="b"/>
      <c:layout>
        <c:manualLayout>
          <c:xMode val="edge"/>
          <c:yMode val="edge"/>
          <c:x val="0.31224884946232356"/>
          <c:y val="0.93826643924217834"/>
          <c:w val="0.30676678041364441"/>
          <c:h val="4.620325903992979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Trebuchet MS" panose="020B060302020202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2-A70A-470E-850A-E8E92877A2B7}"/>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A70A-470E-850A-E8E92877A2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18A-4423-B962-B9F5ED86212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18A-4423-B962-B9F5ED862128}"/>
              </c:ext>
            </c:extLst>
          </c:dPt>
          <c:dLbls>
            <c:dLbl>
              <c:idx val="0"/>
              <c:layout>
                <c:manualLayout>
                  <c:x val="-7.8490176309085433E-2"/>
                  <c:y val="-0.29116237677451395"/>
                </c:manualLayout>
              </c:layout>
              <c:tx>
                <c:rich>
                  <a:bodyPr rot="0" spcFirstLastPara="1" vertOverflow="ellipsis" vert="horz" wrap="square" lIns="38100" tIns="19050" rIns="38100" bIns="19050" anchor="ctr" anchorCtr="1">
                    <a:noAutofit/>
                  </a:bodyPr>
                  <a:lstStyle/>
                  <a:p>
                    <a:pPr>
                      <a:defRPr sz="4400" b="1" i="0" u="none" strike="noStrike" kern="1200" baseline="0">
                        <a:solidFill>
                          <a:srgbClr val="00B050"/>
                        </a:solidFill>
                        <a:effectLst>
                          <a:outerShdw blurRad="38100" dist="38100" dir="2700000" algn="tl">
                            <a:srgbClr val="000000">
                              <a:alpha val="43137"/>
                            </a:srgbClr>
                          </a:outerShdw>
                        </a:effectLst>
                        <a:latin typeface="Garamond" panose="02020404030301010803" pitchFamily="18" charset="0"/>
                        <a:ea typeface="+mn-ea"/>
                        <a:cs typeface="+mn-cs"/>
                      </a:defRPr>
                    </a:pPr>
                    <a:r>
                      <a:rPr lang="en-US" dirty="0"/>
                      <a:t>61%</a:t>
                    </a:r>
                  </a:p>
                </c:rich>
              </c:tx>
              <c:spPr>
                <a:noFill/>
                <a:ln>
                  <a:noFill/>
                </a:ln>
                <a:effectLst/>
              </c:spPr>
              <c:txPr>
                <a:bodyPr rot="0" spcFirstLastPara="1" vertOverflow="ellipsis" vert="horz" wrap="square" lIns="38100" tIns="19050" rIns="38100" bIns="19050" anchor="ctr" anchorCtr="1">
                  <a:noAutofit/>
                </a:bodyPr>
                <a:lstStyle/>
                <a:p>
                  <a:pPr>
                    <a:defRPr sz="4400" b="1" i="0" u="none" strike="noStrike" kern="1200" baseline="0">
                      <a:solidFill>
                        <a:srgbClr val="00B050"/>
                      </a:solidFill>
                      <a:effectLst>
                        <a:outerShdw blurRad="38100" dist="38100" dir="2700000" algn="tl">
                          <a:srgbClr val="000000">
                            <a:alpha val="43137"/>
                          </a:srgbClr>
                        </a:outerShdw>
                      </a:effectLst>
                      <a:latin typeface="Garamond" panose="02020404030301010803" pitchFamily="18"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2857781790172021"/>
                      <c:h val="0.28876712137525934"/>
                    </c:manualLayout>
                  </c15:layout>
                  <c15:showDataLabelsRange val="0"/>
                </c:ext>
                <c:ext xmlns:c16="http://schemas.microsoft.com/office/drawing/2014/chart" uri="{C3380CC4-5D6E-409C-BE32-E72D297353CC}">
                  <c16:uniqueId val="{00000002-A70A-470E-850A-E8E92877A2B7}"/>
                </c:ext>
              </c:extLst>
            </c:dLbl>
            <c:dLbl>
              <c:idx val="1"/>
              <c:delete val="1"/>
              <c:extLst>
                <c:ext xmlns:c15="http://schemas.microsoft.com/office/drawing/2012/chart" uri="{CE6537A1-D6FC-4f65-9D91-7224C49458BB}"/>
                <c:ext xmlns:c16="http://schemas.microsoft.com/office/drawing/2014/chart" uri="{C3380CC4-5D6E-409C-BE32-E72D297353CC}">
                  <c16:uniqueId val="{00000001-A70A-470E-850A-E8E92877A2B7}"/>
                </c:ext>
              </c:extLst>
            </c:dLbl>
            <c:spPr>
              <a:noFill/>
              <a:ln>
                <a:noFill/>
              </a:ln>
              <a:effectLst/>
            </c:spPr>
            <c:txPr>
              <a:bodyPr rot="0" spcFirstLastPara="1" vertOverflow="ellipsis" vert="horz" wrap="square" lIns="38100" tIns="19050" rIns="38100" bIns="19050" anchor="ctr" anchorCtr="1">
                <a:spAutoFit/>
              </a:bodyPr>
              <a:lstStyle/>
              <a:p>
                <a:pPr>
                  <a:defRPr sz="4400" b="1" i="0" u="none" strike="noStrike" kern="1200" baseline="0">
                    <a:solidFill>
                      <a:srgbClr val="00B050"/>
                    </a:solidFill>
                    <a:effectLst>
                      <a:outerShdw blurRad="38100" dist="38100" dir="2700000" algn="tl">
                        <a:srgbClr val="000000">
                          <a:alpha val="43137"/>
                        </a:srgbClr>
                      </a:outerShdw>
                    </a:effectLst>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numRef>
              <c:f>Sheet1!$A$2:$A$5</c:f>
              <c:numCache>
                <c:formatCode>General</c:formatCode>
                <c:ptCount val="4"/>
                <c:pt idx="0">
                  <c:v>2022</c:v>
                </c:pt>
                <c:pt idx="1">
                  <c:v>2022</c:v>
                </c:pt>
              </c:numCache>
            </c:numRef>
          </c:cat>
          <c:val>
            <c:numRef>
              <c:f>Sheet1!$B$2:$B$5</c:f>
              <c:numCache>
                <c:formatCode>General</c:formatCode>
                <c:ptCount val="4"/>
                <c:pt idx="0">
                  <c:v>81</c:v>
                </c:pt>
                <c:pt idx="1">
                  <c:v>19</c:v>
                </c:pt>
              </c:numCache>
            </c:numRef>
          </c:val>
          <c:extLst>
            <c:ext xmlns:c16="http://schemas.microsoft.com/office/drawing/2014/chart" uri="{C3380CC4-5D6E-409C-BE32-E72D297353CC}">
              <c16:uniqueId val="{00000000-A70A-470E-850A-E8E92877A2B7}"/>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ONGOING ROAD REHABILITATION/ CONSTRUCTION WORKS</a:t>
          </a:r>
          <a:endParaRPr lang="en-GB" sz="1800" b="1" dirty="0">
            <a:solidFill>
              <a:srgbClr val="004E66"/>
            </a:solidFill>
            <a:latin typeface="Trebuchet MS" panose="020B0603020202020204" pitchFamily="34" charset="0"/>
          </a:endParaRPr>
        </a:p>
      </dgm:t>
    </dgm:pt>
    <dgm:pt modelId="{6C3732ED-AF28-4197-B7C4-0C0264C0ADB4}" type="parTrans" cxnId="{9776C9EE-A315-464C-B136-5914F00D095C}">
      <dgm:prSet/>
      <dgm:spPr/>
      <dgm:t>
        <a:bodyPr/>
        <a:lstStyle/>
        <a:p>
          <a:endParaRPr lang="en-US"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329">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EDUCATION INFRASTRUCTURE UPGRADE</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9349" custLinFactNeighborY="99963">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IMPROVEMENT IN EMPLOYMENT</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FOOD SECURITY</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FOOD SECURITY</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Y="-22310" custLinFactNeighborX="900" custLinFactNeighborY="-100000">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CIVIC PARTICIPATION IN GOVERNANCE</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HUMAN CAPITAL DEVELOPMENT</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TECHNOLOGY IMPROVEMENT</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EFFICIENT REVENUE GENERATION</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IMPROVED CAPITAL INVESTMENT &amp; </a:t>
          </a:r>
          <a:r>
            <a:rPr lang="en-US" sz="1800" b="1" dirty="0" err="1">
              <a:solidFill>
                <a:srgbClr val="004E66"/>
              </a:solidFill>
              <a:latin typeface="Trebuchet MS" panose="020B0603020202020204" pitchFamily="34" charset="0"/>
            </a:rPr>
            <a:t>EoDB</a:t>
          </a:r>
          <a:endParaRPr lang="en-US" sz="1800" b="1" dirty="0">
            <a:solidFill>
              <a:srgbClr val="004E66"/>
            </a:solidFill>
            <a:latin typeface="Trebuchet MS" panose="020B0603020202020204" pitchFamily="34" charset="0"/>
          </a:endParaRP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IMPROVED PUBLIC SPACES</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TRAFFIC IMPROVEMENT</a:t>
          </a:r>
        </a:p>
      </dgm:t>
    </dgm:pt>
    <dgm:pt modelId="{6C3732ED-AF28-4197-B7C4-0C0264C0ADB4}" type="parTrans" cxnId="{9776C9EE-A315-464C-B136-5914F00D095C}">
      <dgm:prSet/>
      <dgm:spPr/>
      <dgm:t>
        <a:bodyPr/>
        <a:lstStyle/>
        <a:p>
          <a:endParaRPr lang="en-US" sz="1800" b="1">
            <a:solidFill>
              <a:srgbClr val="004E66"/>
            </a:solidFill>
            <a:latin typeface="Arial Black" panose="020B0A040201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Arial Black" panose="020B0A040201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5269" custLinFactNeighborY="1706">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IMPROVED HEALTH CARE SYSTEM</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IMPROVED HEALTH CARE SYSTEM</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YOUTH ENGAGEMENT AND EMPOWERMENT</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IMPROVED JUSTICE AND SECURITY</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161" custLinFactNeighborY="-74827">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RAIL TRANSPORTATION</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6076" custLinFactNeighborY="-83296">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RAIL TRANSPORTATION</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6076" custLinFactNeighborY="-83296">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WATER TRANSPORTATION</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6076" custLinFactNeighborY="-83296">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PHYSICAL PLANNING AND HOUSING</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Y="33106" custLinFactNeighborX="-11345" custLinFactNeighborY="100000">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GB" sz="1800" b="1" dirty="0">
              <a:solidFill>
                <a:srgbClr val="004E66"/>
              </a:solidFill>
              <a:latin typeface="Trebuchet MS" panose="020B0603020202020204" pitchFamily="34" charset="0"/>
            </a:rPr>
            <a:t>SMART CITY AND ICT UPGRADE</a:t>
          </a:r>
          <a:endParaRPr lang="en-US" sz="1800" b="1" dirty="0">
            <a:solidFill>
              <a:srgbClr val="004E66"/>
            </a:solidFill>
            <a:latin typeface="Trebuchet MS" panose="020B0603020202020204" pitchFamily="34" charset="0"/>
          </a:endParaRP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1886" custLinFactNeighborY="-99703">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IMPROVED ENERGY</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2005" custLinFactNeighborY="-49305">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C9098B-CD00-490E-890E-483AFBA453BD}" type="doc">
      <dgm:prSet loTypeId="urn:microsoft.com/office/officeart/2005/8/layout/process1" loCatId="process" qsTypeId="urn:microsoft.com/office/officeart/2005/8/quickstyle/simple2" qsCatId="simple" csTypeId="urn:microsoft.com/office/officeart/2005/8/colors/accent5_4" csCatId="accent5" phldr="1"/>
      <dgm:spPr/>
      <dgm:t>
        <a:bodyPr/>
        <a:lstStyle/>
        <a:p>
          <a:endParaRPr lang="en-US"/>
        </a:p>
      </dgm:t>
    </dgm:pt>
    <dgm:pt modelId="{D27C0A74-BD6C-4EF4-97D5-A5E51D59B38D}">
      <dgm:prSet custT="1"/>
      <dgm:spPr>
        <a:solidFill>
          <a:schemeClr val="bg1">
            <a:alpha val="75000"/>
          </a:schemeClr>
        </a:solidFill>
        <a:ln w="38100">
          <a:solidFill>
            <a:schemeClr val="bg1"/>
          </a:solidFill>
        </a:ln>
      </dgm:spPr>
      <dgm:t>
        <a:bodyPr/>
        <a:lstStyle/>
        <a:p>
          <a:r>
            <a:rPr lang="en-US" sz="1800" b="1" dirty="0">
              <a:solidFill>
                <a:srgbClr val="004E66"/>
              </a:solidFill>
              <a:latin typeface="Trebuchet MS" panose="020B0603020202020204" pitchFamily="34" charset="0"/>
            </a:rPr>
            <a:t>EDUCATION INFRASTRUCTURE UPGRADE</a:t>
          </a:r>
        </a:p>
      </dgm:t>
    </dgm:pt>
    <dgm:pt modelId="{6C3732ED-AF28-4197-B7C4-0C0264C0ADB4}" type="parTrans" cxnId="{9776C9EE-A315-464C-B136-5914F00D095C}">
      <dgm:prSet/>
      <dgm:spPr/>
      <dgm:t>
        <a:bodyPr/>
        <a:lstStyle/>
        <a:p>
          <a:endParaRPr lang="en-US" sz="1800" b="1">
            <a:solidFill>
              <a:srgbClr val="004E66"/>
            </a:solidFill>
            <a:latin typeface="Trebuchet MS" panose="020B0603020202020204" pitchFamily="34" charset="0"/>
          </a:endParaRPr>
        </a:p>
      </dgm:t>
    </dgm:pt>
    <dgm:pt modelId="{F5FDCB26-E4E3-483A-90CF-BFF4C19FDCAE}" type="sibTrans" cxnId="{9776C9EE-A315-464C-B136-5914F00D095C}">
      <dgm:prSet/>
      <dgm:spPr/>
      <dgm:t>
        <a:bodyPr/>
        <a:lstStyle/>
        <a:p>
          <a:endParaRPr lang="en-US" sz="1800" b="1">
            <a:solidFill>
              <a:srgbClr val="004E66"/>
            </a:solidFill>
            <a:latin typeface="Trebuchet MS" panose="020B0603020202020204" pitchFamily="34" charset="0"/>
          </a:endParaRPr>
        </a:p>
      </dgm:t>
    </dgm:pt>
    <dgm:pt modelId="{1B9E4E85-84E9-44FA-BA0C-DC2A72B226AC}" type="pres">
      <dgm:prSet presAssocID="{6BC9098B-CD00-490E-890E-483AFBA453BD}" presName="Name0" presStyleCnt="0">
        <dgm:presLayoutVars>
          <dgm:dir/>
          <dgm:resizeHandles val="exact"/>
        </dgm:presLayoutVars>
      </dgm:prSet>
      <dgm:spPr/>
    </dgm:pt>
    <dgm:pt modelId="{73D54028-5A5B-45FA-9042-4E28FC38A1F6}" type="pres">
      <dgm:prSet presAssocID="{D27C0A74-BD6C-4EF4-97D5-A5E51D59B38D}" presName="node" presStyleLbl="node1" presStyleIdx="0" presStyleCnt="1" custLinFactNeighborX="-66076" custLinFactNeighborY="-83296">
        <dgm:presLayoutVars>
          <dgm:bulletEnabled val="1"/>
        </dgm:presLayoutVars>
      </dgm:prSet>
      <dgm:spPr/>
    </dgm:pt>
  </dgm:ptLst>
  <dgm:cxnLst>
    <dgm:cxn modelId="{E40F5C3D-987F-431A-8F23-8E278A20BBD1}" type="presOf" srcId="{6BC9098B-CD00-490E-890E-483AFBA453BD}" destId="{1B9E4E85-84E9-44FA-BA0C-DC2A72B226AC}" srcOrd="0" destOrd="0" presId="urn:microsoft.com/office/officeart/2005/8/layout/process1"/>
    <dgm:cxn modelId="{4C49A176-D43B-4354-8F02-CE27856C0F37}" type="presOf" srcId="{D27C0A74-BD6C-4EF4-97D5-A5E51D59B38D}" destId="{73D54028-5A5B-45FA-9042-4E28FC38A1F6}" srcOrd="0" destOrd="0" presId="urn:microsoft.com/office/officeart/2005/8/layout/process1"/>
    <dgm:cxn modelId="{9776C9EE-A315-464C-B136-5914F00D095C}" srcId="{6BC9098B-CD00-490E-890E-483AFBA453BD}" destId="{D27C0A74-BD6C-4EF4-97D5-A5E51D59B38D}" srcOrd="0" destOrd="0" parTransId="{6C3732ED-AF28-4197-B7C4-0C0264C0ADB4}" sibTransId="{F5FDCB26-E4E3-483A-90CF-BFF4C19FDCAE}"/>
    <dgm:cxn modelId="{BE8F02A8-82FE-422A-898B-CCB78ACDEB22}" type="presParOf" srcId="{1B9E4E85-84E9-44FA-BA0C-DC2A72B226AC}" destId="{73D54028-5A5B-45FA-9042-4E28FC38A1F6}" srcOrd="0" destOrd="0" presId="urn:microsoft.com/office/officeart/2005/8/layout/process1"/>
  </dgm:cxnLst>
  <dgm:bg>
    <a:solidFill>
      <a:schemeClr val="bg1">
        <a:alpha val="60000"/>
      </a:schemeClr>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5507" y="0"/>
          <a:ext cx="2815512"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ONGOING ROAD REHABILITATION/ CONSTRUCTION WORKS</a:t>
          </a:r>
          <a:endParaRPr lang="en-GB" sz="1800" b="1" kern="1200" dirty="0">
            <a:solidFill>
              <a:srgbClr val="004E66"/>
            </a:solidFill>
            <a:latin typeface="Trebuchet MS" panose="020B0603020202020204" pitchFamily="34" charset="0"/>
          </a:endParaRPr>
        </a:p>
      </dsp:txBody>
      <dsp:txXfrm>
        <a:off x="31887" y="26380"/>
        <a:ext cx="2762752" cy="8479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5512"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EDUCATION INFRASTRUCTURE UPGRADE</a:t>
          </a:r>
        </a:p>
      </dsp:txBody>
      <dsp:txXfrm>
        <a:off x="26380" y="26380"/>
        <a:ext cx="2762752" cy="8479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IMPROVEMENT IN EMPLOYMENT</a:t>
          </a:r>
        </a:p>
      </dsp:txBody>
      <dsp:txXfrm>
        <a:off x="26380" y="26380"/>
        <a:ext cx="2765505" cy="8479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FOOD SECURITY</a:t>
          </a:r>
        </a:p>
      </dsp:txBody>
      <dsp:txXfrm>
        <a:off x="26380" y="26380"/>
        <a:ext cx="2765505" cy="8479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2754"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FOOD SECURITY</a:t>
          </a:r>
        </a:p>
      </dsp:txBody>
      <dsp:txXfrm>
        <a:off x="29134" y="26380"/>
        <a:ext cx="2765505" cy="8479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CIVIC PARTICIPATION IN GOVERNANCE</a:t>
          </a:r>
        </a:p>
      </dsp:txBody>
      <dsp:txXfrm>
        <a:off x="26380" y="26380"/>
        <a:ext cx="2765505" cy="8479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HUMAN CAPITAL DEVELOPMENT</a:t>
          </a:r>
        </a:p>
      </dsp:txBody>
      <dsp:txXfrm>
        <a:off x="26380" y="26380"/>
        <a:ext cx="2765505" cy="8479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TECHNOLOGY IMPROVEMENT</a:t>
          </a:r>
        </a:p>
      </dsp:txBody>
      <dsp:txXfrm>
        <a:off x="26380" y="26380"/>
        <a:ext cx="2765505" cy="8479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EFFICIENT REVENUE GENERATION</a:t>
          </a:r>
        </a:p>
      </dsp:txBody>
      <dsp:txXfrm>
        <a:off x="26380" y="26380"/>
        <a:ext cx="2765505" cy="8479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IMPROVED CAPITAL INVESTMENT &amp; </a:t>
          </a:r>
          <a:r>
            <a:rPr lang="en-US" sz="1800" b="1" kern="1200" dirty="0" err="1">
              <a:solidFill>
                <a:srgbClr val="004E66"/>
              </a:solidFill>
              <a:latin typeface="Trebuchet MS" panose="020B0603020202020204" pitchFamily="34" charset="0"/>
            </a:rPr>
            <a:t>EoDB</a:t>
          </a:r>
          <a:endParaRPr lang="en-US" sz="1800" b="1" kern="1200" dirty="0">
            <a:solidFill>
              <a:srgbClr val="004E66"/>
            </a:solidFill>
            <a:latin typeface="Trebuchet MS" panose="020B0603020202020204" pitchFamily="34" charset="0"/>
          </a:endParaRPr>
        </a:p>
      </dsp:txBody>
      <dsp:txXfrm>
        <a:off x="26380" y="26380"/>
        <a:ext cx="2765505" cy="8479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IMPROVED PUBLIC SPACES</a:t>
          </a:r>
        </a:p>
      </dsp:txBody>
      <dsp:txXfrm>
        <a:off x="26380" y="26380"/>
        <a:ext cx="2765505" cy="847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TRAFFIC IMPROVEMENT</a:t>
          </a:r>
        </a:p>
      </dsp:txBody>
      <dsp:txXfrm>
        <a:off x="26380" y="26380"/>
        <a:ext cx="2765505" cy="84792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IMPROVED HEALTH CARE SYSTEM</a:t>
          </a:r>
        </a:p>
      </dsp:txBody>
      <dsp:txXfrm>
        <a:off x="26380" y="26380"/>
        <a:ext cx="2765505" cy="8479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IMPROVED HEALTH CARE SYSTEM</a:t>
          </a:r>
        </a:p>
      </dsp:txBody>
      <dsp:txXfrm>
        <a:off x="26380" y="26380"/>
        <a:ext cx="2765505" cy="8479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YOUTH ENGAGEMENT AND EMPOWERMENT</a:t>
          </a:r>
        </a:p>
      </dsp:txBody>
      <dsp:txXfrm>
        <a:off x="26380" y="26380"/>
        <a:ext cx="2765505" cy="8479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IMPROVED JUSTICE AND SECURITY</a:t>
          </a:r>
        </a:p>
      </dsp:txBody>
      <dsp:txXfrm>
        <a:off x="26380" y="26380"/>
        <a:ext cx="2765505" cy="847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RAIL TRANSPORTATION</a:t>
          </a:r>
        </a:p>
      </dsp:txBody>
      <dsp:txXfrm>
        <a:off x="26380" y="26380"/>
        <a:ext cx="2765505" cy="8479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RAIL TRANSPORTATION</a:t>
          </a:r>
        </a:p>
      </dsp:txBody>
      <dsp:txXfrm>
        <a:off x="26380" y="26380"/>
        <a:ext cx="2765505" cy="8479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WATER TRANSPORTATION</a:t>
          </a:r>
        </a:p>
      </dsp:txBody>
      <dsp:txXfrm>
        <a:off x="26380" y="26380"/>
        <a:ext cx="2765505" cy="8479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PHYSICAL PLANNING AND HOUSING</a:t>
          </a:r>
        </a:p>
      </dsp:txBody>
      <dsp:txXfrm>
        <a:off x="26380" y="26380"/>
        <a:ext cx="2765505" cy="8479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2754"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rgbClr val="004E66"/>
              </a:solidFill>
              <a:latin typeface="Trebuchet MS" panose="020B0603020202020204" pitchFamily="34" charset="0"/>
            </a:rPr>
            <a:t>SMART CITY AND ICT UPGRADE</a:t>
          </a:r>
          <a:endParaRPr lang="en-US" sz="1800" b="1" kern="1200" dirty="0">
            <a:solidFill>
              <a:srgbClr val="004E66"/>
            </a:solidFill>
            <a:latin typeface="Trebuchet MS" panose="020B0603020202020204" pitchFamily="34" charset="0"/>
          </a:endParaRPr>
        </a:p>
      </dsp:txBody>
      <dsp:txXfrm>
        <a:off x="29134" y="26380"/>
        <a:ext cx="2765505" cy="8479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8265"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IMPROVED ENERGY</a:t>
          </a:r>
        </a:p>
      </dsp:txBody>
      <dsp:txXfrm>
        <a:off x="26380" y="26380"/>
        <a:ext cx="2765505" cy="8479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54028-5A5B-45FA-9042-4E28FC38A1F6}">
      <dsp:nvSpPr>
        <dsp:cNvPr id="0" name=""/>
        <dsp:cNvSpPr/>
      </dsp:nvSpPr>
      <dsp:spPr>
        <a:xfrm>
          <a:off x="0" y="0"/>
          <a:ext cx="2815512" cy="900685"/>
        </a:xfrm>
        <a:prstGeom prst="roundRect">
          <a:avLst>
            <a:gd name="adj" fmla="val 10000"/>
          </a:avLst>
        </a:prstGeom>
        <a:solidFill>
          <a:schemeClr val="bg1">
            <a:alpha val="75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4E66"/>
              </a:solidFill>
              <a:latin typeface="Trebuchet MS" panose="020B0603020202020204" pitchFamily="34" charset="0"/>
            </a:rPr>
            <a:t>EDUCATION INFRASTRUCTURE UPGRADE</a:t>
          </a:r>
        </a:p>
      </dsp:txBody>
      <dsp:txXfrm>
        <a:off x="26380" y="26380"/>
        <a:ext cx="2762752" cy="8479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930A8DF-FB44-4804-86A9-308F831F1B16}"/>
              </a:ext>
            </a:extLst>
          </p:cNvPr>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x-none"/>
          </a:p>
        </p:txBody>
      </p:sp>
      <p:sp>
        <p:nvSpPr>
          <p:cNvPr id="3" name="Date Placeholder 2">
            <a:extLst>
              <a:ext uri="{FF2B5EF4-FFF2-40B4-BE49-F238E27FC236}">
                <a16:creationId xmlns:a16="http://schemas.microsoft.com/office/drawing/2014/main" id="{1A92A76B-E479-467A-A6B8-A2B9B116547A}"/>
              </a:ext>
            </a:extLst>
          </p:cNvPr>
          <p:cNvSpPr>
            <a:spLocks noGrp="1"/>
          </p:cNvSpPr>
          <p:nvPr>
            <p:ph type="dt" sz="quarter" idx="1"/>
          </p:nvPr>
        </p:nvSpPr>
        <p:spPr>
          <a:xfrm>
            <a:off x="3829761" y="0"/>
            <a:ext cx="2929837" cy="498852"/>
          </a:xfrm>
          <a:prstGeom prst="rect">
            <a:avLst/>
          </a:prstGeom>
        </p:spPr>
        <p:txBody>
          <a:bodyPr vert="horz" lIns="91440" tIns="45720" rIns="91440" bIns="45720" rtlCol="0"/>
          <a:lstStyle>
            <a:lvl1pPr algn="r">
              <a:defRPr sz="1200"/>
            </a:lvl1pPr>
          </a:lstStyle>
          <a:p>
            <a:fld id="{09DFF967-2DB5-4FC5-B46B-2CD4EB482D42}" type="datetimeFigureOut">
              <a:rPr lang="x-none" smtClean="0"/>
              <a:t>4/28/2023</a:t>
            </a:fld>
            <a:endParaRPr lang="x-none"/>
          </a:p>
        </p:txBody>
      </p:sp>
      <p:sp>
        <p:nvSpPr>
          <p:cNvPr id="4" name="Footer Placeholder 3">
            <a:extLst>
              <a:ext uri="{FF2B5EF4-FFF2-40B4-BE49-F238E27FC236}">
                <a16:creationId xmlns:a16="http://schemas.microsoft.com/office/drawing/2014/main" id="{EA95C35F-2D90-4765-9C1E-2A99CDC9B55B}"/>
              </a:ext>
            </a:extLst>
          </p:cNvPr>
          <p:cNvSpPr>
            <a:spLocks noGrp="1"/>
          </p:cNvSpPr>
          <p:nvPr>
            <p:ph type="ftr" sz="quarter" idx="2"/>
          </p:nvPr>
        </p:nvSpPr>
        <p:spPr>
          <a:xfrm>
            <a:off x="0" y="9443662"/>
            <a:ext cx="2929837" cy="498851"/>
          </a:xfrm>
          <a:prstGeom prst="rect">
            <a:avLst/>
          </a:prstGeom>
        </p:spPr>
        <p:txBody>
          <a:bodyPr vert="horz" lIns="91440" tIns="45720" rIns="91440" bIns="45720" rtlCol="0" anchor="b"/>
          <a:lstStyle>
            <a:lvl1pPr algn="l">
              <a:defRPr sz="1200"/>
            </a:lvl1pPr>
          </a:lstStyle>
          <a:p>
            <a:endParaRPr lang="x-none"/>
          </a:p>
        </p:txBody>
      </p:sp>
      <p:sp>
        <p:nvSpPr>
          <p:cNvPr id="5" name="Slide Number Placeholder 4">
            <a:extLst>
              <a:ext uri="{FF2B5EF4-FFF2-40B4-BE49-F238E27FC236}">
                <a16:creationId xmlns:a16="http://schemas.microsoft.com/office/drawing/2014/main" id="{4CDA3861-8DC4-42D6-97E3-B77743996D37}"/>
              </a:ext>
            </a:extLst>
          </p:cNvPr>
          <p:cNvSpPr>
            <a:spLocks noGrp="1"/>
          </p:cNvSpPr>
          <p:nvPr>
            <p:ph type="sldNum" sz="quarter" idx="3"/>
          </p:nvPr>
        </p:nvSpPr>
        <p:spPr>
          <a:xfrm>
            <a:off x="3829761" y="9443662"/>
            <a:ext cx="2929837" cy="498851"/>
          </a:xfrm>
          <a:prstGeom prst="rect">
            <a:avLst/>
          </a:prstGeom>
        </p:spPr>
        <p:txBody>
          <a:bodyPr vert="horz" lIns="91440" tIns="45720" rIns="91440" bIns="45720" rtlCol="0" anchor="b"/>
          <a:lstStyle>
            <a:lvl1pPr algn="r">
              <a:defRPr sz="1200"/>
            </a:lvl1pPr>
          </a:lstStyle>
          <a:p>
            <a:fld id="{2E8F5F85-07C1-4E87-8DD2-E2F51B890C4D}" type="slidenum">
              <a:rPr lang="x-none" smtClean="0"/>
              <a:t>‹#›</a:t>
            </a:fld>
            <a:endParaRPr lang="x-none"/>
          </a:p>
        </p:txBody>
      </p:sp>
    </p:spTree>
    <p:extLst>
      <p:ext uri="{BB962C8B-B14F-4D97-AF65-F5344CB8AC3E}">
        <p14:creationId xmlns:p14="http://schemas.microsoft.com/office/powerpoint/2010/main" val="2105025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AC93B1DF-250D-4FB0-8F98-544B59A2A314}" type="datetimeFigureOut">
              <a:rPr lang="en-GB" smtClean="0"/>
              <a:t>28/04/2023</a:t>
            </a:fld>
            <a:endParaRPr lang="en-GB"/>
          </a:p>
        </p:txBody>
      </p:sp>
      <p:sp>
        <p:nvSpPr>
          <p:cNvPr id="4" name="Slide Image Placeholder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37D3AFF7-BEB0-4735-93BB-1CA8BDA2A759}" type="slidenum">
              <a:rPr lang="en-GB" smtClean="0"/>
              <a:t>‹#›</a:t>
            </a:fld>
            <a:endParaRPr lang="en-GB"/>
          </a:p>
        </p:txBody>
      </p:sp>
    </p:spTree>
    <p:extLst>
      <p:ext uri="{BB962C8B-B14F-4D97-AF65-F5344CB8AC3E}">
        <p14:creationId xmlns:p14="http://schemas.microsoft.com/office/powerpoint/2010/main" val="1301893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Master" Target="../slideMasters/slideMaster2.xml" /><Relationship Id="rId4" Type="http://schemas.openxmlformats.org/officeDocument/2006/relationships/image" Target="../media/image3.png"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4.png" /><Relationship Id="rId7" Type="http://schemas.microsoft.com/office/2007/relationships/hdphoto" Target="../media/hdphoto1.wdp" /><Relationship Id="rId2" Type="http://schemas.openxmlformats.org/officeDocument/2006/relationships/slideMaster" Target="../slideMasters/slideMaster2.xml" /><Relationship Id="rId1" Type="http://schemas.openxmlformats.org/officeDocument/2006/relationships/tags" Target="../tags/tag3.xml" /><Relationship Id="rId6" Type="http://schemas.openxmlformats.org/officeDocument/2006/relationships/image" Target="../media/image6.png" /><Relationship Id="rId5" Type="http://schemas.openxmlformats.org/officeDocument/2006/relationships/image" Target="../media/image2.jpeg" /><Relationship Id="rId4" Type="http://schemas.openxmlformats.org/officeDocument/2006/relationships/image" Target="../media/image5.png" /></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2.jpeg" /><Relationship Id="rId2" Type="http://schemas.openxmlformats.org/officeDocument/2006/relationships/slideMaster" Target="../slideMasters/slideMaster2.xml" /><Relationship Id="rId1" Type="http://schemas.openxmlformats.org/officeDocument/2006/relationships/tags" Target="../tags/tag4.xml" /><Relationship Id="rId6" Type="http://schemas.openxmlformats.org/officeDocument/2006/relationships/image" Target="../media/image5.png" /><Relationship Id="rId5" Type="http://schemas.openxmlformats.org/officeDocument/2006/relationships/image" Target="../media/image4.png" /><Relationship Id="rId4" Type="http://schemas.microsoft.com/office/2007/relationships/hdphoto" Target="../media/hdphoto2.wdp"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 /><Relationship Id="rId1" Type="http://schemas.openxmlformats.org/officeDocument/2006/relationships/tags" Target="../tags/tag2.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79B0-3EED-47D4-807D-2A3E71B9BA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x-none"/>
          </a:p>
        </p:txBody>
      </p:sp>
      <p:sp>
        <p:nvSpPr>
          <p:cNvPr id="3" name="Subtitle 2">
            <a:extLst>
              <a:ext uri="{FF2B5EF4-FFF2-40B4-BE49-F238E27FC236}">
                <a16:creationId xmlns:a16="http://schemas.microsoft.com/office/drawing/2014/main" id="{C3A7372B-4E8A-4E99-BDD6-C88AF79024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id="{80D71684-928B-48C6-A7D9-4C02E6046D67}"/>
              </a:ext>
            </a:extLst>
          </p:cNvPr>
          <p:cNvSpPr>
            <a:spLocks noGrp="1"/>
          </p:cNvSpPr>
          <p:nvPr>
            <p:ph type="dt" sz="half" idx="10"/>
          </p:nvPr>
        </p:nvSpPr>
        <p:spPr/>
        <p:txBody>
          <a:bodyPr/>
          <a:lstStyle/>
          <a:p>
            <a:fld id="{5D331502-B910-407F-BAFE-646480857432}" type="datetime8">
              <a:rPr lang="x-none" smtClean="0"/>
              <a:t>4/28/2023 2:51 PM</a:t>
            </a:fld>
            <a:endParaRPr lang="x-none"/>
          </a:p>
        </p:txBody>
      </p:sp>
      <p:sp>
        <p:nvSpPr>
          <p:cNvPr id="5" name="Footer Placeholder 4">
            <a:extLst>
              <a:ext uri="{FF2B5EF4-FFF2-40B4-BE49-F238E27FC236}">
                <a16:creationId xmlns:a16="http://schemas.microsoft.com/office/drawing/2014/main" id="{ED0BC3DA-5F84-49B1-96D1-611B5E6CCDBF}"/>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4C11976E-7604-4C19-A759-337CCD1D2CC4}"/>
              </a:ext>
            </a:extLst>
          </p:cNvPr>
          <p:cNvSpPr>
            <a:spLocks noGrp="1"/>
          </p:cNvSpPr>
          <p:nvPr>
            <p:ph type="sldNum" sz="quarter" idx="12"/>
          </p:nvPr>
        </p:nvSpPr>
        <p:spPr/>
        <p:txBody>
          <a:bodyPr/>
          <a:lstStyle/>
          <a:p>
            <a:fld id="{B55E7332-B74C-4FC6-99A2-D8C412507BB4}" type="slidenum">
              <a:rPr lang="x-none" smtClean="0"/>
              <a:t>‹#›</a:t>
            </a:fld>
            <a:endParaRPr lang="x-none"/>
          </a:p>
        </p:txBody>
      </p:sp>
      <p:pic>
        <p:nvPicPr>
          <p:cNvPr id="7" name="Picture 2">
            <a:extLst>
              <a:ext uri="{FF2B5EF4-FFF2-40B4-BE49-F238E27FC236}">
                <a16:creationId xmlns:a16="http://schemas.microsoft.com/office/drawing/2014/main" id="{EF0DEEF9-2571-4F6D-83BA-BC388E477EB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23781" y="118012"/>
            <a:ext cx="733425" cy="735013"/>
          </a:xfrm>
          <a:prstGeom prst="rect">
            <a:avLst/>
          </a:prstGeom>
          <a:blipFill dpi="0" rotWithShape="1">
            <a:blip r:embed="rId3">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7CA457C2-3F8A-4AEB-9F90-733D4FC92E87}"/>
              </a:ext>
            </a:extLst>
          </p:cNvPr>
          <p:cNvSpPr/>
          <p:nvPr userDrawn="1"/>
        </p:nvSpPr>
        <p:spPr>
          <a:xfrm>
            <a:off x="3810001" y="5283199"/>
            <a:ext cx="8382000" cy="157480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 name="Isosceles Triangle 8">
            <a:extLst>
              <a:ext uri="{FF2B5EF4-FFF2-40B4-BE49-F238E27FC236}">
                <a16:creationId xmlns:a16="http://schemas.microsoft.com/office/drawing/2014/main" id="{C662773C-E235-4219-9652-CC283804F184}"/>
              </a:ext>
            </a:extLst>
          </p:cNvPr>
          <p:cNvSpPr/>
          <p:nvPr userDrawn="1"/>
        </p:nvSpPr>
        <p:spPr>
          <a:xfrm flipV="1">
            <a:off x="0" y="0"/>
            <a:ext cx="3131127" cy="2867891"/>
          </a:xfrm>
          <a:prstGeom prst="triangle">
            <a:avLst/>
          </a:prstGeom>
          <a:solidFill>
            <a:srgbClr val="F8AA37"/>
          </a:solidFill>
          <a:ln>
            <a:solidFill>
              <a:srgbClr val="F8A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12" name="Picture 1">
            <a:extLst>
              <a:ext uri="{FF2B5EF4-FFF2-40B4-BE49-F238E27FC236}">
                <a16:creationId xmlns:a16="http://schemas.microsoft.com/office/drawing/2014/main" id="{8E5BB51C-8825-4DD1-8DEC-11999CE8009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74750" y="118012"/>
            <a:ext cx="6985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ight Triangle 9">
            <a:extLst>
              <a:ext uri="{FF2B5EF4-FFF2-40B4-BE49-F238E27FC236}">
                <a16:creationId xmlns:a16="http://schemas.microsoft.com/office/drawing/2014/main" id="{74739A57-A6FF-4A13-94C8-8EEB3A012296}"/>
              </a:ext>
            </a:extLst>
          </p:cNvPr>
          <p:cNvSpPr/>
          <p:nvPr userDrawn="1"/>
        </p:nvSpPr>
        <p:spPr>
          <a:xfrm>
            <a:off x="-1" y="0"/>
            <a:ext cx="6858001" cy="6858000"/>
          </a:xfrm>
          <a:prstGeom prst="rtTriangl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Rectangle 13">
            <a:extLst>
              <a:ext uri="{FF2B5EF4-FFF2-40B4-BE49-F238E27FC236}">
                <a16:creationId xmlns:a16="http://schemas.microsoft.com/office/drawing/2014/main" id="{E42E4705-15C0-4250-A1EF-952FB1C3F7F7}"/>
              </a:ext>
            </a:extLst>
          </p:cNvPr>
          <p:cNvSpPr/>
          <p:nvPr userDrawn="1"/>
        </p:nvSpPr>
        <p:spPr>
          <a:xfrm>
            <a:off x="-174171" y="3629748"/>
            <a:ext cx="12540342" cy="1775585"/>
          </a:xfrm>
          <a:prstGeom prst="rect">
            <a:avLst/>
          </a:prstGeom>
          <a:solidFill>
            <a:srgbClr val="A1A1A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Tree>
    <p:extLst>
      <p:ext uri="{BB962C8B-B14F-4D97-AF65-F5344CB8AC3E}">
        <p14:creationId xmlns:p14="http://schemas.microsoft.com/office/powerpoint/2010/main" val="2364519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2807-F397-4EDB-948E-072FEB2B0B66}"/>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3ED38C22-A327-4AC9-910C-DB366AFDF5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653C130B-C495-4AAD-9488-FAFA1EDC341F}"/>
              </a:ext>
            </a:extLst>
          </p:cNvPr>
          <p:cNvSpPr>
            <a:spLocks noGrp="1"/>
          </p:cNvSpPr>
          <p:nvPr>
            <p:ph type="dt" sz="half" idx="10"/>
          </p:nvPr>
        </p:nvSpPr>
        <p:spPr/>
        <p:txBody>
          <a:bodyPr/>
          <a:lstStyle/>
          <a:p>
            <a:fld id="{F1855941-A885-4075-B027-F959ECE1ED95}" type="datetime8">
              <a:rPr lang="x-none" smtClean="0"/>
              <a:t>4/28/2023 2:51 PM</a:t>
            </a:fld>
            <a:endParaRPr lang="x-none"/>
          </a:p>
        </p:txBody>
      </p:sp>
      <p:sp>
        <p:nvSpPr>
          <p:cNvPr id="5" name="Footer Placeholder 4">
            <a:extLst>
              <a:ext uri="{FF2B5EF4-FFF2-40B4-BE49-F238E27FC236}">
                <a16:creationId xmlns:a16="http://schemas.microsoft.com/office/drawing/2014/main" id="{BB6B8274-196E-49CD-9B72-2110C51F534F}"/>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3BF779E0-4758-4E63-877F-90F2EFD5E02E}"/>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2048766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CE0321-D971-4DDC-8410-F522705466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2928B374-33A2-4EC4-A0E5-7379C33434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CA5E8526-750E-4DAF-A6A1-A1AC8BD5C6BB}"/>
              </a:ext>
            </a:extLst>
          </p:cNvPr>
          <p:cNvSpPr>
            <a:spLocks noGrp="1"/>
          </p:cNvSpPr>
          <p:nvPr>
            <p:ph type="dt" sz="half" idx="10"/>
          </p:nvPr>
        </p:nvSpPr>
        <p:spPr/>
        <p:txBody>
          <a:bodyPr/>
          <a:lstStyle/>
          <a:p>
            <a:fld id="{50D022AB-0792-4617-A6DE-25424123C068}" type="datetime8">
              <a:rPr lang="x-none" smtClean="0"/>
              <a:t>4/28/2023 2:51 PM</a:t>
            </a:fld>
            <a:endParaRPr lang="x-none"/>
          </a:p>
        </p:txBody>
      </p:sp>
      <p:sp>
        <p:nvSpPr>
          <p:cNvPr id="5" name="Footer Placeholder 4">
            <a:extLst>
              <a:ext uri="{FF2B5EF4-FFF2-40B4-BE49-F238E27FC236}">
                <a16:creationId xmlns:a16="http://schemas.microsoft.com/office/drawing/2014/main" id="{E183F1CD-2435-4A09-9A82-7BEF874B2A62}"/>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10447C50-8112-472C-981C-86605C690BDA}"/>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3060586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79B0-3EED-47D4-807D-2A3E71B9BA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x-none"/>
          </a:p>
        </p:txBody>
      </p:sp>
      <p:sp>
        <p:nvSpPr>
          <p:cNvPr id="3" name="Subtitle 2">
            <a:extLst>
              <a:ext uri="{FF2B5EF4-FFF2-40B4-BE49-F238E27FC236}">
                <a16:creationId xmlns:a16="http://schemas.microsoft.com/office/drawing/2014/main" id="{C3A7372B-4E8A-4E99-BDD6-C88AF79024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id="{80D71684-928B-48C6-A7D9-4C02E6046D67}"/>
              </a:ext>
            </a:extLst>
          </p:cNvPr>
          <p:cNvSpPr>
            <a:spLocks noGrp="1"/>
          </p:cNvSpPr>
          <p:nvPr>
            <p:ph type="dt" sz="half" idx="10"/>
          </p:nvPr>
        </p:nvSpPr>
        <p:spPr/>
        <p:txBody>
          <a:bodyPr/>
          <a:lstStyle/>
          <a:p>
            <a:fld id="{5D331502-B910-407F-BAFE-646480857432}" type="datetime8">
              <a:rPr lang="x-none" smtClean="0"/>
              <a:t>4/28/2023 2:51 PM</a:t>
            </a:fld>
            <a:endParaRPr lang="x-none"/>
          </a:p>
        </p:txBody>
      </p:sp>
      <p:sp>
        <p:nvSpPr>
          <p:cNvPr id="5" name="Footer Placeholder 4">
            <a:extLst>
              <a:ext uri="{FF2B5EF4-FFF2-40B4-BE49-F238E27FC236}">
                <a16:creationId xmlns:a16="http://schemas.microsoft.com/office/drawing/2014/main" id="{ED0BC3DA-5F84-49B1-96D1-611B5E6CCDBF}"/>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4C11976E-7604-4C19-A759-337CCD1D2CC4}"/>
              </a:ext>
            </a:extLst>
          </p:cNvPr>
          <p:cNvSpPr>
            <a:spLocks noGrp="1"/>
          </p:cNvSpPr>
          <p:nvPr>
            <p:ph type="sldNum" sz="quarter" idx="12"/>
          </p:nvPr>
        </p:nvSpPr>
        <p:spPr/>
        <p:txBody>
          <a:bodyPr/>
          <a:lstStyle/>
          <a:p>
            <a:fld id="{B55E7332-B74C-4FC6-99A2-D8C412507BB4}" type="slidenum">
              <a:rPr lang="x-none" smtClean="0"/>
              <a:t>‹#›</a:t>
            </a:fld>
            <a:endParaRPr lang="x-none"/>
          </a:p>
        </p:txBody>
      </p:sp>
      <p:pic>
        <p:nvPicPr>
          <p:cNvPr id="7" name="Picture 2">
            <a:extLst>
              <a:ext uri="{FF2B5EF4-FFF2-40B4-BE49-F238E27FC236}">
                <a16:creationId xmlns:a16="http://schemas.microsoft.com/office/drawing/2014/main" id="{EF0DEEF9-2571-4F6D-83BA-BC388E477EB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23781" y="118012"/>
            <a:ext cx="733425" cy="735013"/>
          </a:xfrm>
          <a:prstGeom prst="rect">
            <a:avLst/>
          </a:prstGeom>
          <a:blipFill dpi="0" rotWithShape="1">
            <a:blip r:embed="rId3">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7CA457C2-3F8A-4AEB-9F90-733D4FC92E87}"/>
              </a:ext>
            </a:extLst>
          </p:cNvPr>
          <p:cNvSpPr/>
          <p:nvPr userDrawn="1"/>
        </p:nvSpPr>
        <p:spPr>
          <a:xfrm>
            <a:off x="3810001" y="5283199"/>
            <a:ext cx="8382000" cy="157480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 name="Isosceles Triangle 8">
            <a:extLst>
              <a:ext uri="{FF2B5EF4-FFF2-40B4-BE49-F238E27FC236}">
                <a16:creationId xmlns:a16="http://schemas.microsoft.com/office/drawing/2014/main" id="{C662773C-E235-4219-9652-CC283804F184}"/>
              </a:ext>
            </a:extLst>
          </p:cNvPr>
          <p:cNvSpPr/>
          <p:nvPr userDrawn="1"/>
        </p:nvSpPr>
        <p:spPr>
          <a:xfrm flipV="1">
            <a:off x="0" y="0"/>
            <a:ext cx="3131127" cy="2867891"/>
          </a:xfrm>
          <a:prstGeom prst="triangle">
            <a:avLst/>
          </a:prstGeom>
          <a:solidFill>
            <a:srgbClr val="F8AA37"/>
          </a:solidFill>
          <a:ln>
            <a:solidFill>
              <a:srgbClr val="F8A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12" name="Picture 1">
            <a:extLst>
              <a:ext uri="{FF2B5EF4-FFF2-40B4-BE49-F238E27FC236}">
                <a16:creationId xmlns:a16="http://schemas.microsoft.com/office/drawing/2014/main" id="{8E5BB51C-8825-4DD1-8DEC-11999CE8009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74750" y="118012"/>
            <a:ext cx="6985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ight Triangle 9">
            <a:extLst>
              <a:ext uri="{FF2B5EF4-FFF2-40B4-BE49-F238E27FC236}">
                <a16:creationId xmlns:a16="http://schemas.microsoft.com/office/drawing/2014/main" id="{74739A57-A6FF-4A13-94C8-8EEB3A012296}"/>
              </a:ext>
            </a:extLst>
          </p:cNvPr>
          <p:cNvSpPr/>
          <p:nvPr userDrawn="1"/>
        </p:nvSpPr>
        <p:spPr>
          <a:xfrm>
            <a:off x="-1" y="0"/>
            <a:ext cx="6858001" cy="6858000"/>
          </a:xfrm>
          <a:prstGeom prst="rtTriangl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Rectangle 13">
            <a:extLst>
              <a:ext uri="{FF2B5EF4-FFF2-40B4-BE49-F238E27FC236}">
                <a16:creationId xmlns:a16="http://schemas.microsoft.com/office/drawing/2014/main" id="{E42E4705-15C0-4250-A1EF-952FB1C3F7F7}"/>
              </a:ext>
            </a:extLst>
          </p:cNvPr>
          <p:cNvSpPr/>
          <p:nvPr userDrawn="1"/>
        </p:nvSpPr>
        <p:spPr>
          <a:xfrm>
            <a:off x="-174171" y="3629748"/>
            <a:ext cx="12540342" cy="1775585"/>
          </a:xfrm>
          <a:prstGeom prst="rect">
            <a:avLst/>
          </a:prstGeom>
          <a:solidFill>
            <a:srgbClr val="A1A1A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Tree>
    <p:extLst>
      <p:ext uri="{BB962C8B-B14F-4D97-AF65-F5344CB8AC3E}">
        <p14:creationId xmlns:p14="http://schemas.microsoft.com/office/powerpoint/2010/main" val="319831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F0BB-3DF2-4F8A-B67A-ACE060B4CB57}"/>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895376E5-ECA9-4E0E-BCF2-65063EE585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26C872A9-63C1-4865-A1FD-0C439FAADF1E}"/>
              </a:ext>
            </a:extLst>
          </p:cNvPr>
          <p:cNvSpPr>
            <a:spLocks noGrp="1"/>
          </p:cNvSpPr>
          <p:nvPr>
            <p:ph type="dt" sz="half" idx="10"/>
          </p:nvPr>
        </p:nvSpPr>
        <p:spPr/>
        <p:txBody>
          <a:bodyPr/>
          <a:lstStyle/>
          <a:p>
            <a:fld id="{03E0476E-117D-42CC-B337-0E8786AFF274}" type="datetime8">
              <a:rPr lang="x-none" smtClean="0"/>
              <a:t>4/28/2023 2:51 PM</a:t>
            </a:fld>
            <a:endParaRPr lang="x-none"/>
          </a:p>
        </p:txBody>
      </p:sp>
      <p:sp>
        <p:nvSpPr>
          <p:cNvPr id="5" name="Footer Placeholder 4">
            <a:extLst>
              <a:ext uri="{FF2B5EF4-FFF2-40B4-BE49-F238E27FC236}">
                <a16:creationId xmlns:a16="http://schemas.microsoft.com/office/drawing/2014/main" id="{95200A95-7D54-488C-87B6-BB6B2EE2FAA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AFD74CCB-69AD-4C10-99BD-2F4924921416}"/>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58091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82ED-39BF-4FB5-993A-2785BC1F40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92980042-0AFD-48EE-90E9-ACAB3E898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5D0DF0-8824-4806-A58C-36B9CE67501F}"/>
              </a:ext>
            </a:extLst>
          </p:cNvPr>
          <p:cNvSpPr>
            <a:spLocks noGrp="1"/>
          </p:cNvSpPr>
          <p:nvPr>
            <p:ph type="dt" sz="half" idx="10"/>
          </p:nvPr>
        </p:nvSpPr>
        <p:spPr/>
        <p:txBody>
          <a:bodyPr/>
          <a:lstStyle/>
          <a:p>
            <a:fld id="{EBBB7179-2C77-4A32-ACFA-609C6C88AC7B}" type="datetime8">
              <a:rPr lang="x-none" smtClean="0"/>
              <a:t>4/28/2023 2:51 PM</a:t>
            </a:fld>
            <a:endParaRPr lang="x-none"/>
          </a:p>
        </p:txBody>
      </p:sp>
      <p:sp>
        <p:nvSpPr>
          <p:cNvPr id="5" name="Footer Placeholder 4">
            <a:extLst>
              <a:ext uri="{FF2B5EF4-FFF2-40B4-BE49-F238E27FC236}">
                <a16:creationId xmlns:a16="http://schemas.microsoft.com/office/drawing/2014/main" id="{CEEE4842-2B35-4F2D-B6C1-6F89F49CFAFE}"/>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EA0C64EB-3D12-42BE-94B5-4E06636A3020}"/>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1110142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23D0-13EF-4D3E-A001-2BD3962D09AB}"/>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80983C6F-C16C-4992-A2E3-8AA499FEA9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4245F42A-ACCC-4859-8AF5-33D9C9F847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95ACB04A-491B-4893-8228-BEC2238F9DEE}"/>
              </a:ext>
            </a:extLst>
          </p:cNvPr>
          <p:cNvSpPr>
            <a:spLocks noGrp="1"/>
          </p:cNvSpPr>
          <p:nvPr>
            <p:ph type="dt" sz="half" idx="10"/>
          </p:nvPr>
        </p:nvSpPr>
        <p:spPr/>
        <p:txBody>
          <a:bodyPr/>
          <a:lstStyle/>
          <a:p>
            <a:fld id="{20A91A6B-3712-4D89-942D-6E9CB6FE1F8A}" type="datetime8">
              <a:rPr lang="x-none" smtClean="0"/>
              <a:t>4/28/2023 2:51 PM</a:t>
            </a:fld>
            <a:endParaRPr lang="x-none"/>
          </a:p>
        </p:txBody>
      </p:sp>
      <p:sp>
        <p:nvSpPr>
          <p:cNvPr id="6" name="Footer Placeholder 5">
            <a:extLst>
              <a:ext uri="{FF2B5EF4-FFF2-40B4-BE49-F238E27FC236}">
                <a16:creationId xmlns:a16="http://schemas.microsoft.com/office/drawing/2014/main" id="{C9AF6BB3-5D57-4CF7-97DA-1185D1B6EE7A}"/>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5E6E2AB8-B458-4E43-A9CB-C7594B840A05}"/>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148923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C200A-1708-4B5C-AE08-B95030CE3A2A}"/>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E18085FD-E3CF-40E9-BD0A-EA25FE8DEE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A11764-3926-43C7-A134-B1D21BD3BC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953F30EB-6F80-45E9-BB40-F70086A99F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07C80B-AE3E-47BB-A9D1-7F405B71B4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B84F4A0D-7791-4ABF-9FB5-758CCBA2394E}"/>
              </a:ext>
            </a:extLst>
          </p:cNvPr>
          <p:cNvSpPr>
            <a:spLocks noGrp="1"/>
          </p:cNvSpPr>
          <p:nvPr>
            <p:ph type="dt" sz="half" idx="10"/>
          </p:nvPr>
        </p:nvSpPr>
        <p:spPr/>
        <p:txBody>
          <a:bodyPr/>
          <a:lstStyle/>
          <a:p>
            <a:fld id="{C40C6FE7-AA24-466D-954E-CFB76596CE09}" type="datetime8">
              <a:rPr lang="x-none" smtClean="0"/>
              <a:t>4/28/2023 2:51 PM</a:t>
            </a:fld>
            <a:endParaRPr lang="x-none"/>
          </a:p>
        </p:txBody>
      </p:sp>
      <p:sp>
        <p:nvSpPr>
          <p:cNvPr id="8" name="Footer Placeholder 7">
            <a:extLst>
              <a:ext uri="{FF2B5EF4-FFF2-40B4-BE49-F238E27FC236}">
                <a16:creationId xmlns:a16="http://schemas.microsoft.com/office/drawing/2014/main" id="{D66CD177-7C0E-4533-84B1-BFE601033694}"/>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51E06313-B79D-4C14-B279-AD3ADD8C8141}"/>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1869709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0C3E-3D3F-4056-BA89-BC40B2326202}"/>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DB64A4E5-C9E4-4AB5-8979-3ACB999E27B4}"/>
              </a:ext>
            </a:extLst>
          </p:cNvPr>
          <p:cNvSpPr>
            <a:spLocks noGrp="1"/>
          </p:cNvSpPr>
          <p:nvPr>
            <p:ph type="dt" sz="half" idx="10"/>
          </p:nvPr>
        </p:nvSpPr>
        <p:spPr/>
        <p:txBody>
          <a:bodyPr/>
          <a:lstStyle/>
          <a:p>
            <a:fld id="{4E3BD9C1-518F-45EE-8020-E86EAD36A37E}" type="datetime8">
              <a:rPr lang="x-none" smtClean="0"/>
              <a:t>4/28/2023 2:51 PM</a:t>
            </a:fld>
            <a:endParaRPr lang="x-none"/>
          </a:p>
        </p:txBody>
      </p:sp>
      <p:sp>
        <p:nvSpPr>
          <p:cNvPr id="4" name="Footer Placeholder 3">
            <a:extLst>
              <a:ext uri="{FF2B5EF4-FFF2-40B4-BE49-F238E27FC236}">
                <a16:creationId xmlns:a16="http://schemas.microsoft.com/office/drawing/2014/main" id="{F5F5C970-2B5D-4AC4-81CF-981F276B7175}"/>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4D140A87-0590-4331-B4DE-CC74009509B0}"/>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478550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5" name="Do not remove" hidden="1">
            <a:extLst>
              <a:ext uri="{FF2B5EF4-FFF2-40B4-BE49-F238E27FC236}">
                <a16:creationId xmlns:a16="http://schemas.microsoft.com/office/drawing/2014/main" id="{8A92F7B6-C33D-C7B4-D02C-1F475AF86682}"/>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4" name="Slide Number Placeholder 3">
            <a:extLst>
              <a:ext uri="{FF2B5EF4-FFF2-40B4-BE49-F238E27FC236}">
                <a16:creationId xmlns:a16="http://schemas.microsoft.com/office/drawing/2014/main" id="{AD88D8D2-7AD4-4205-BCE8-E99AE6D2AE45}"/>
              </a:ext>
            </a:extLst>
          </p:cNvPr>
          <p:cNvSpPr>
            <a:spLocks noGrp="1"/>
          </p:cNvSpPr>
          <p:nvPr>
            <p:ph type="sldNum" sz="quarter" idx="12"/>
          </p:nvPr>
        </p:nvSpPr>
        <p:spPr/>
        <p:txBody>
          <a:bodyPr/>
          <a:lstStyle/>
          <a:p>
            <a:fld id="{B55E7332-B74C-4FC6-99A2-D8C412507BB4}" type="slidenum">
              <a:rPr lang="x-none" smtClean="0"/>
              <a:t>‹#›</a:t>
            </a:fld>
            <a:endParaRPr lang="x-none"/>
          </a:p>
        </p:txBody>
      </p:sp>
      <p:pic>
        <p:nvPicPr>
          <p:cNvPr id="11" name="Picture 1">
            <a:extLst>
              <a:ext uri="{FF2B5EF4-FFF2-40B4-BE49-F238E27FC236}">
                <a16:creationId xmlns:a16="http://schemas.microsoft.com/office/drawing/2014/main" id="{5A005E64-CF44-437E-9D50-6279127FB19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493" y="30218"/>
            <a:ext cx="511444" cy="52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709AA40B-7FB7-4440-B407-DC011F85234C}"/>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587532" y="55615"/>
            <a:ext cx="524255" cy="525390"/>
          </a:xfrm>
          <a:prstGeom prst="rect">
            <a:avLst/>
          </a:prstGeom>
          <a:blipFill dpi="0" rotWithShape="1">
            <a:blip r:embed="rId5">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14" descr="Table&#10;&#10;Description automatically generated">
            <a:extLst>
              <a:ext uri="{FF2B5EF4-FFF2-40B4-BE49-F238E27FC236}">
                <a16:creationId xmlns:a16="http://schemas.microsoft.com/office/drawing/2014/main" id="{621741D6-519E-84C9-6EEF-5C186D2DF578}"/>
              </a:ext>
            </a:extLst>
          </p:cNvPr>
          <p:cNvPicPr>
            <a:picLocks noChangeAspect="1"/>
          </p:cNvPicPr>
          <p:nvPr userDrawn="1"/>
        </p:nvPicPr>
        <p:blipFill>
          <a:blip r:embed="rId6">
            <a:clrChange>
              <a:clrFrom>
                <a:srgbClr val="D8D8D8"/>
              </a:clrFrom>
              <a:clrTo>
                <a:srgbClr val="D8D8D8">
                  <a:alpha val="0"/>
                </a:srgbClr>
              </a:clrTo>
            </a:clrChange>
            <a:duotone>
              <a:schemeClr val="accent3">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brightnessContrast bright="-39000" contrast="70000"/>
                    </a14:imgEffect>
                  </a14:imgLayer>
                </a14:imgProps>
              </a:ext>
              <a:ext uri="{28A0092B-C50C-407E-A947-70E740481C1C}">
                <a14:useLocalDpi xmlns:a14="http://schemas.microsoft.com/office/drawing/2010/main" val="0"/>
              </a:ext>
            </a:extLst>
          </a:blip>
          <a:stretch>
            <a:fillRect/>
          </a:stretch>
        </p:blipFill>
        <p:spPr>
          <a:xfrm>
            <a:off x="331694" y="1087820"/>
            <a:ext cx="11528612" cy="5552263"/>
          </a:xfrm>
          <a:prstGeom prst="rect">
            <a:avLst/>
          </a:prstGeom>
        </p:spPr>
      </p:pic>
      <p:sp>
        <p:nvSpPr>
          <p:cNvPr id="16" name="Rectangle 15">
            <a:extLst>
              <a:ext uri="{FF2B5EF4-FFF2-40B4-BE49-F238E27FC236}">
                <a16:creationId xmlns:a16="http://schemas.microsoft.com/office/drawing/2014/main" id="{AAEED7D6-24DB-8B16-8AB5-5852580CC0B8}"/>
              </a:ext>
            </a:extLst>
          </p:cNvPr>
          <p:cNvSpPr/>
          <p:nvPr userDrawn="1"/>
        </p:nvSpPr>
        <p:spPr>
          <a:xfrm>
            <a:off x="838200" y="1314477"/>
            <a:ext cx="10515600" cy="5196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9" name="Picture 18" descr="Shape&#10;&#10;Description automatically generated with medium confidence">
            <a:extLst>
              <a:ext uri="{FF2B5EF4-FFF2-40B4-BE49-F238E27FC236}">
                <a16:creationId xmlns:a16="http://schemas.microsoft.com/office/drawing/2014/main" id="{9C96D8BC-A46E-9106-2808-584D014C8F28}"/>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16200000">
            <a:off x="3444543" y="2162666"/>
            <a:ext cx="5232530" cy="3464454"/>
          </a:xfrm>
          <a:prstGeom prst="rect">
            <a:avLst/>
          </a:prstGeom>
        </p:spPr>
      </p:pic>
    </p:spTree>
    <p:extLst>
      <p:ext uri="{BB962C8B-B14F-4D97-AF65-F5344CB8AC3E}">
        <p14:creationId xmlns:p14="http://schemas.microsoft.com/office/powerpoint/2010/main" val="2417127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ighligh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C886CA-8CED-918E-A3DA-C3C543A7494B}"/>
              </a:ext>
            </a:extLst>
          </p:cNvPr>
          <p:cNvSpPr/>
          <p:nvPr userDrawn="1"/>
        </p:nvSpPr>
        <p:spPr>
          <a:xfrm>
            <a:off x="-19455" y="0"/>
            <a:ext cx="509130" cy="6858000"/>
          </a:xfrm>
          <a:prstGeom prst="rect">
            <a:avLst/>
          </a:prstGeom>
          <a:gradFill flip="none" rotWithShape="1">
            <a:gsLst>
              <a:gs pos="0">
                <a:srgbClr val="1D5671">
                  <a:shade val="30000"/>
                  <a:satMod val="115000"/>
                </a:srgbClr>
              </a:gs>
              <a:gs pos="50000">
                <a:srgbClr val="1D5671">
                  <a:shade val="67500"/>
                  <a:satMod val="115000"/>
                </a:srgbClr>
              </a:gs>
              <a:gs pos="100000">
                <a:srgbClr val="1D567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o not remove" hidden="1">
            <a:extLst>
              <a:ext uri="{FF2B5EF4-FFF2-40B4-BE49-F238E27FC236}">
                <a16:creationId xmlns:a16="http://schemas.microsoft.com/office/drawing/2014/main" id="{F64AF724-B092-F273-4C2A-D93382BC106D}"/>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Shape&#10;&#10;Description automatically generated with medium confidence">
            <a:extLst>
              <a:ext uri="{FF2B5EF4-FFF2-40B4-BE49-F238E27FC236}">
                <a16:creationId xmlns:a16="http://schemas.microsoft.com/office/drawing/2014/main" id="{36B2CA6C-253F-EF9B-FB93-1B4494B61E5F}"/>
              </a:ext>
            </a:extLst>
          </p:cNvPr>
          <p:cNvPicPr>
            <a:picLocks noChangeAspect="1"/>
          </p:cNvPicPr>
          <p:nvPr userDrawn="1"/>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43289" b="60356" l="10000" r="90000"/>
                    </a14:imgEffect>
                    <a14:imgEffect>
                      <a14:saturation sat="400000"/>
                    </a14:imgEffect>
                  </a14:imgLayer>
                </a14:imgProps>
              </a:ext>
              <a:ext uri="{28A0092B-C50C-407E-A947-70E740481C1C}">
                <a14:useLocalDpi xmlns:a14="http://schemas.microsoft.com/office/drawing/2010/main" val="0"/>
              </a:ext>
            </a:extLst>
          </a:blip>
          <a:srcRect t="41156" b="37511"/>
          <a:stretch/>
        </p:blipFill>
        <p:spPr>
          <a:xfrm rot="16200000">
            <a:off x="-3511311" y="3422868"/>
            <a:ext cx="7587575" cy="625106"/>
          </a:xfrm>
          <a:prstGeom prst="rect">
            <a:avLst/>
          </a:prstGeom>
        </p:spPr>
      </p:pic>
      <p:sp>
        <p:nvSpPr>
          <p:cNvPr id="4" name="Slide Number Placeholder 3">
            <a:extLst>
              <a:ext uri="{FF2B5EF4-FFF2-40B4-BE49-F238E27FC236}">
                <a16:creationId xmlns:a16="http://schemas.microsoft.com/office/drawing/2014/main" id="{AD88D8D2-7AD4-4205-BCE8-E99AE6D2AE45}"/>
              </a:ext>
            </a:extLst>
          </p:cNvPr>
          <p:cNvSpPr>
            <a:spLocks noGrp="1"/>
          </p:cNvSpPr>
          <p:nvPr>
            <p:ph type="sldNum" sz="quarter" idx="12"/>
          </p:nvPr>
        </p:nvSpPr>
        <p:spPr>
          <a:xfrm>
            <a:off x="11876040" y="6408549"/>
            <a:ext cx="424999" cy="201478"/>
          </a:xfrm>
          <a:solidFill>
            <a:srgbClr val="004E66"/>
          </a:solidFill>
        </p:spPr>
        <p:txBody>
          <a:bodyPr/>
          <a:lstStyle>
            <a:lvl1pPr algn="l">
              <a:defRPr sz="1200" b="1">
                <a:solidFill>
                  <a:schemeClr val="bg1"/>
                </a:solidFill>
                <a:latin typeface="Trebuchet MS" panose="020B0603020202020204" pitchFamily="34" charset="0"/>
              </a:defRPr>
            </a:lvl1pPr>
          </a:lstStyle>
          <a:p>
            <a:fld id="{B55E7332-B74C-4FC6-99A2-D8C412507BB4}" type="slidenum">
              <a:rPr lang="x-none" smtClean="0"/>
              <a:pPr/>
              <a:t>‹#›</a:t>
            </a:fld>
            <a:endParaRPr lang="x-none" dirty="0"/>
          </a:p>
        </p:txBody>
      </p:sp>
      <p:pic>
        <p:nvPicPr>
          <p:cNvPr id="15" name="Picture 1">
            <a:extLst>
              <a:ext uri="{FF2B5EF4-FFF2-40B4-BE49-F238E27FC236}">
                <a16:creationId xmlns:a16="http://schemas.microsoft.com/office/drawing/2014/main" id="{3BB7897A-6B63-40DC-A2F9-9BA89D438782}"/>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0366" y="47175"/>
            <a:ext cx="511444" cy="52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a:extLst>
              <a:ext uri="{FF2B5EF4-FFF2-40B4-BE49-F238E27FC236}">
                <a16:creationId xmlns:a16="http://schemas.microsoft.com/office/drawing/2014/main" id="{948487FA-CF0A-4E0E-A495-441B7590DEDE}"/>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587532" y="55615"/>
            <a:ext cx="524255" cy="525390"/>
          </a:xfrm>
          <a:prstGeom prst="rect">
            <a:avLst/>
          </a:prstGeom>
          <a:blipFill dpi="0" rotWithShape="1">
            <a:blip r:embed="rId7">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BCC7CF0-2C27-437E-BD5E-4945EEFFC144}"/>
              </a:ext>
            </a:extLst>
          </p:cNvPr>
          <p:cNvSpPr txBox="1"/>
          <p:nvPr userDrawn="1"/>
        </p:nvSpPr>
        <p:spPr>
          <a:xfrm>
            <a:off x="4108636" y="17991"/>
            <a:ext cx="648310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Arial Black" panose="020B0A04020102020204" pitchFamily="34" charset="0"/>
                <a:ea typeface="+mn-ea"/>
                <a:cs typeface="+mn-cs"/>
              </a:rPr>
              <a:t>    STATUS OF BUDGET OBJECTIVES</a:t>
            </a:r>
            <a:endParaRPr kumimoji="0" lang="x-none" sz="14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2521911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F0BB-3DF2-4F8A-B67A-ACE060B4CB57}"/>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895376E5-ECA9-4E0E-BCF2-65063EE585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26C872A9-63C1-4865-A1FD-0C439FAADF1E}"/>
              </a:ext>
            </a:extLst>
          </p:cNvPr>
          <p:cNvSpPr>
            <a:spLocks noGrp="1"/>
          </p:cNvSpPr>
          <p:nvPr>
            <p:ph type="dt" sz="half" idx="10"/>
          </p:nvPr>
        </p:nvSpPr>
        <p:spPr/>
        <p:txBody>
          <a:bodyPr/>
          <a:lstStyle/>
          <a:p>
            <a:fld id="{03E0476E-117D-42CC-B337-0E8786AFF274}" type="datetime8">
              <a:rPr lang="x-none" smtClean="0"/>
              <a:t>4/28/2023 2:51 PM</a:t>
            </a:fld>
            <a:endParaRPr lang="x-none"/>
          </a:p>
        </p:txBody>
      </p:sp>
      <p:sp>
        <p:nvSpPr>
          <p:cNvPr id="5" name="Footer Placeholder 4">
            <a:extLst>
              <a:ext uri="{FF2B5EF4-FFF2-40B4-BE49-F238E27FC236}">
                <a16:creationId xmlns:a16="http://schemas.microsoft.com/office/drawing/2014/main" id="{95200A95-7D54-488C-87B6-BB6B2EE2FAA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AFD74CCB-69AD-4C10-99BD-2F4924921416}"/>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1150572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339D3-D7B2-4688-9719-89A414D347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92A97A69-101F-402D-89D8-D54A822F2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F59CEB94-C061-4458-9A8A-0669E10A7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559DF5-0AEF-4687-ABEA-573ED958ECE6}"/>
              </a:ext>
            </a:extLst>
          </p:cNvPr>
          <p:cNvSpPr>
            <a:spLocks noGrp="1"/>
          </p:cNvSpPr>
          <p:nvPr>
            <p:ph type="dt" sz="half" idx="10"/>
          </p:nvPr>
        </p:nvSpPr>
        <p:spPr/>
        <p:txBody>
          <a:bodyPr/>
          <a:lstStyle/>
          <a:p>
            <a:fld id="{4120E406-264A-455D-A79D-05A5FF4792A1}" type="datetime8">
              <a:rPr lang="x-none" smtClean="0"/>
              <a:t>4/28/2023 2:51 PM</a:t>
            </a:fld>
            <a:endParaRPr lang="x-none"/>
          </a:p>
        </p:txBody>
      </p:sp>
      <p:sp>
        <p:nvSpPr>
          <p:cNvPr id="6" name="Footer Placeholder 5">
            <a:extLst>
              <a:ext uri="{FF2B5EF4-FFF2-40B4-BE49-F238E27FC236}">
                <a16:creationId xmlns:a16="http://schemas.microsoft.com/office/drawing/2014/main" id="{3758F0BF-4A33-4524-AFD4-009D8064FDD9}"/>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7C9212E3-0459-47FC-9942-E199BBE6D06D}"/>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247322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6013-A5EF-4ACF-9639-F0086BCCAC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3A2BBE4D-9B02-459A-AA56-9D401ED375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id="{E8F9ADE2-6859-4352-ABB4-191A20F87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208B36-6622-4CDA-ACD4-22DC37BD8640}"/>
              </a:ext>
            </a:extLst>
          </p:cNvPr>
          <p:cNvSpPr>
            <a:spLocks noGrp="1"/>
          </p:cNvSpPr>
          <p:nvPr>
            <p:ph type="dt" sz="half" idx="10"/>
          </p:nvPr>
        </p:nvSpPr>
        <p:spPr/>
        <p:txBody>
          <a:bodyPr/>
          <a:lstStyle/>
          <a:p>
            <a:fld id="{B6E274A0-C512-468D-9C6E-AB9C036B1605}" type="datetime8">
              <a:rPr lang="x-none" smtClean="0"/>
              <a:t>4/28/2023 2:51 PM</a:t>
            </a:fld>
            <a:endParaRPr lang="x-none"/>
          </a:p>
        </p:txBody>
      </p:sp>
      <p:sp>
        <p:nvSpPr>
          <p:cNvPr id="6" name="Footer Placeholder 5">
            <a:extLst>
              <a:ext uri="{FF2B5EF4-FFF2-40B4-BE49-F238E27FC236}">
                <a16:creationId xmlns:a16="http://schemas.microsoft.com/office/drawing/2014/main" id="{498D4471-7EC1-46F8-BB23-EF410CE8DCD4}"/>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08746156-69CB-4A6E-A614-32A7904F577E}"/>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4081365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2807-F397-4EDB-948E-072FEB2B0B66}"/>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3ED38C22-A327-4AC9-910C-DB366AFDF5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653C130B-C495-4AAD-9488-FAFA1EDC341F}"/>
              </a:ext>
            </a:extLst>
          </p:cNvPr>
          <p:cNvSpPr>
            <a:spLocks noGrp="1"/>
          </p:cNvSpPr>
          <p:nvPr>
            <p:ph type="dt" sz="half" idx="10"/>
          </p:nvPr>
        </p:nvSpPr>
        <p:spPr/>
        <p:txBody>
          <a:bodyPr/>
          <a:lstStyle/>
          <a:p>
            <a:fld id="{F1855941-A885-4075-B027-F959ECE1ED95}" type="datetime8">
              <a:rPr lang="x-none" smtClean="0"/>
              <a:t>4/28/2023 2:51 PM</a:t>
            </a:fld>
            <a:endParaRPr lang="x-none"/>
          </a:p>
        </p:txBody>
      </p:sp>
      <p:sp>
        <p:nvSpPr>
          <p:cNvPr id="5" name="Footer Placeholder 4">
            <a:extLst>
              <a:ext uri="{FF2B5EF4-FFF2-40B4-BE49-F238E27FC236}">
                <a16:creationId xmlns:a16="http://schemas.microsoft.com/office/drawing/2014/main" id="{BB6B8274-196E-49CD-9B72-2110C51F534F}"/>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3BF779E0-4758-4E63-877F-90F2EFD5E02E}"/>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2750377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CE0321-D971-4DDC-8410-F522705466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2928B374-33A2-4EC4-A0E5-7379C33434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CA5E8526-750E-4DAF-A6A1-A1AC8BD5C6BB}"/>
              </a:ext>
            </a:extLst>
          </p:cNvPr>
          <p:cNvSpPr>
            <a:spLocks noGrp="1"/>
          </p:cNvSpPr>
          <p:nvPr>
            <p:ph type="dt" sz="half" idx="10"/>
          </p:nvPr>
        </p:nvSpPr>
        <p:spPr/>
        <p:txBody>
          <a:bodyPr/>
          <a:lstStyle/>
          <a:p>
            <a:fld id="{50D022AB-0792-4617-A6DE-25424123C068}" type="datetime8">
              <a:rPr lang="x-none" smtClean="0"/>
              <a:t>4/28/2023 2:51 PM</a:t>
            </a:fld>
            <a:endParaRPr lang="x-none"/>
          </a:p>
        </p:txBody>
      </p:sp>
      <p:sp>
        <p:nvSpPr>
          <p:cNvPr id="5" name="Footer Placeholder 4">
            <a:extLst>
              <a:ext uri="{FF2B5EF4-FFF2-40B4-BE49-F238E27FC236}">
                <a16:creationId xmlns:a16="http://schemas.microsoft.com/office/drawing/2014/main" id="{E183F1CD-2435-4A09-9A82-7BEF874B2A62}"/>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10447C50-8112-472C-981C-86605C690BDA}"/>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1462739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E75B0BC-4610-C19F-E315-85A10A67A866}"/>
              </a:ext>
            </a:extLst>
          </p:cNvPr>
          <p:cNvSpPr>
            <a:spLocks noGrp="1"/>
          </p:cNvSpPr>
          <p:nvPr>
            <p:ph type="dt" sz="half" idx="10"/>
          </p:nvPr>
        </p:nvSpPr>
        <p:spPr/>
        <p:txBody>
          <a:bodyPr/>
          <a:lstStyle/>
          <a:p>
            <a:fld id="{2FC0824B-AB47-4A9D-A8AA-172292341720}" type="datetimeFigureOut">
              <a:rPr lang="en-US" smtClean="0"/>
              <a:t>4/28/2023</a:t>
            </a:fld>
            <a:endParaRPr lang="en-US"/>
          </a:p>
        </p:txBody>
      </p:sp>
      <p:sp>
        <p:nvSpPr>
          <p:cNvPr id="5" name="Footer Placeholder 4">
            <a:extLst>
              <a:ext uri="{FF2B5EF4-FFF2-40B4-BE49-F238E27FC236}">
                <a16:creationId xmlns:a16="http://schemas.microsoft.com/office/drawing/2014/main" id="{4B8F7E6B-CB12-1CBE-A039-3504E4FDB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BDEA0-4A10-2D2F-35DB-D8B5CCF46D46}"/>
              </a:ext>
            </a:extLst>
          </p:cNvPr>
          <p:cNvSpPr>
            <a:spLocks noGrp="1"/>
          </p:cNvSpPr>
          <p:nvPr>
            <p:ph type="sldNum" sz="quarter" idx="12"/>
          </p:nvPr>
        </p:nvSpPr>
        <p:spPr/>
        <p:txBody>
          <a:bodyPr/>
          <a:lstStyle/>
          <a:p>
            <a:fld id="{CCF8F5C3-F208-46A3-98AF-8A32C29F8887}" type="slidenum">
              <a:rPr lang="en-US" smtClean="0"/>
              <a:t>‹#›</a:t>
            </a:fld>
            <a:endParaRPr lang="en-US"/>
          </a:p>
        </p:txBody>
      </p:sp>
      <p:pic>
        <p:nvPicPr>
          <p:cNvPr id="7" name="Picture 2" descr="Top 30 Budget Presentations to Onboard New Fundings - The SlideTeam Blog">
            <a:extLst>
              <a:ext uri="{FF2B5EF4-FFF2-40B4-BE49-F238E27FC236}">
                <a16:creationId xmlns:a16="http://schemas.microsoft.com/office/drawing/2014/main" id="{1D7FDFA4-9380-91F3-4C12-CC2667802A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EEC071B-1AFF-855C-F368-F0DAAB626484}"/>
              </a:ext>
            </a:extLst>
          </p:cNvPr>
          <p:cNvSpPr/>
          <p:nvPr userDrawn="1"/>
        </p:nvSpPr>
        <p:spPr>
          <a:xfrm>
            <a:off x="152400" y="2286000"/>
            <a:ext cx="3886200" cy="2459736"/>
          </a:xfrm>
          <a:prstGeom prst="rect">
            <a:avLst/>
          </a:prstGeom>
          <a:solidFill>
            <a:srgbClr val="6E1920"/>
          </a:solidFill>
          <a:ln>
            <a:solidFill>
              <a:srgbClr val="6E19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3125E9-B611-ADB3-C72A-33A9FB711667}"/>
              </a:ext>
            </a:extLst>
          </p:cNvPr>
          <p:cNvSpPr/>
          <p:nvPr userDrawn="1"/>
        </p:nvSpPr>
        <p:spPr>
          <a:xfrm>
            <a:off x="1139952" y="2667000"/>
            <a:ext cx="3605784" cy="762000"/>
          </a:xfrm>
          <a:prstGeom prst="rect">
            <a:avLst/>
          </a:prstGeom>
          <a:solidFill>
            <a:srgbClr val="6E1920"/>
          </a:solidFill>
          <a:ln>
            <a:solidFill>
              <a:srgbClr val="6E19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83D8A6-E4BB-1259-90E3-0E3222ABAEC9}"/>
              </a:ext>
            </a:extLst>
          </p:cNvPr>
          <p:cNvSpPr/>
          <p:nvPr userDrawn="1"/>
        </p:nvSpPr>
        <p:spPr>
          <a:xfrm>
            <a:off x="7519416" y="5646738"/>
            <a:ext cx="3605784"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044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C121-6973-81F6-AB20-23EA595721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A633B6-4205-7526-4B19-110DC9594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B7522-A348-63F1-C7DE-F3CF5206D4EA}"/>
              </a:ext>
            </a:extLst>
          </p:cNvPr>
          <p:cNvSpPr>
            <a:spLocks noGrp="1"/>
          </p:cNvSpPr>
          <p:nvPr>
            <p:ph type="dt" sz="half" idx="10"/>
          </p:nvPr>
        </p:nvSpPr>
        <p:spPr/>
        <p:txBody>
          <a:bodyPr/>
          <a:lstStyle/>
          <a:p>
            <a:fld id="{2FC0824B-AB47-4A9D-A8AA-172292341720}" type="datetimeFigureOut">
              <a:rPr lang="en-US" smtClean="0"/>
              <a:t>4/28/2023</a:t>
            </a:fld>
            <a:endParaRPr lang="en-US"/>
          </a:p>
        </p:txBody>
      </p:sp>
      <p:sp>
        <p:nvSpPr>
          <p:cNvPr id="5" name="Footer Placeholder 4">
            <a:extLst>
              <a:ext uri="{FF2B5EF4-FFF2-40B4-BE49-F238E27FC236}">
                <a16:creationId xmlns:a16="http://schemas.microsoft.com/office/drawing/2014/main" id="{E0F3917D-0A86-C4C9-B34C-AE74F36F3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EBB72-E104-A389-7E8C-81D59E5020DF}"/>
              </a:ext>
            </a:extLst>
          </p:cNvPr>
          <p:cNvSpPr>
            <a:spLocks noGrp="1"/>
          </p:cNvSpPr>
          <p:nvPr>
            <p:ph type="sldNum" sz="quarter" idx="12"/>
          </p:nvPr>
        </p:nvSpPr>
        <p:spPr/>
        <p:txBody>
          <a:bodyPr/>
          <a:lstStyle/>
          <a:p>
            <a:fld id="{CCF8F5C3-F208-46A3-98AF-8A32C29F8887}" type="slidenum">
              <a:rPr lang="en-US" smtClean="0"/>
              <a:t>‹#›</a:t>
            </a:fld>
            <a:endParaRPr lang="en-US"/>
          </a:p>
        </p:txBody>
      </p:sp>
    </p:spTree>
    <p:extLst>
      <p:ext uri="{BB962C8B-B14F-4D97-AF65-F5344CB8AC3E}">
        <p14:creationId xmlns:p14="http://schemas.microsoft.com/office/powerpoint/2010/main" val="39981862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3A23-D594-580C-0869-124CF254E4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68D83E-C195-2A7B-88A4-7B9047A86C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315940-EB1D-97EA-45DE-EC4729D39322}"/>
              </a:ext>
            </a:extLst>
          </p:cNvPr>
          <p:cNvSpPr>
            <a:spLocks noGrp="1"/>
          </p:cNvSpPr>
          <p:nvPr>
            <p:ph type="dt" sz="half" idx="10"/>
          </p:nvPr>
        </p:nvSpPr>
        <p:spPr/>
        <p:txBody>
          <a:bodyPr/>
          <a:lstStyle/>
          <a:p>
            <a:fld id="{2FC0824B-AB47-4A9D-A8AA-172292341720}" type="datetimeFigureOut">
              <a:rPr lang="en-US" smtClean="0"/>
              <a:t>4/28/2023</a:t>
            </a:fld>
            <a:endParaRPr lang="en-US"/>
          </a:p>
        </p:txBody>
      </p:sp>
      <p:sp>
        <p:nvSpPr>
          <p:cNvPr id="5" name="Footer Placeholder 4">
            <a:extLst>
              <a:ext uri="{FF2B5EF4-FFF2-40B4-BE49-F238E27FC236}">
                <a16:creationId xmlns:a16="http://schemas.microsoft.com/office/drawing/2014/main" id="{591C89EF-6710-A102-FB57-0E7595AC4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E37E3-6987-0C4E-E451-EAD1FC909C28}"/>
              </a:ext>
            </a:extLst>
          </p:cNvPr>
          <p:cNvSpPr>
            <a:spLocks noGrp="1"/>
          </p:cNvSpPr>
          <p:nvPr>
            <p:ph type="sldNum" sz="quarter" idx="12"/>
          </p:nvPr>
        </p:nvSpPr>
        <p:spPr/>
        <p:txBody>
          <a:bodyPr/>
          <a:lstStyle/>
          <a:p>
            <a:fld id="{CCF8F5C3-F208-46A3-98AF-8A32C29F8887}" type="slidenum">
              <a:rPr lang="en-US" smtClean="0"/>
              <a:t>‹#›</a:t>
            </a:fld>
            <a:endParaRPr lang="en-US"/>
          </a:p>
        </p:txBody>
      </p:sp>
    </p:spTree>
    <p:extLst>
      <p:ext uri="{BB962C8B-B14F-4D97-AF65-F5344CB8AC3E}">
        <p14:creationId xmlns:p14="http://schemas.microsoft.com/office/powerpoint/2010/main" val="431954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4372-B5F9-70C0-8B55-D0A4F0CA2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EA5C3D-AC6B-755E-EE79-4EC5EC9C35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BDF5EF-A589-D747-1C2D-F30E28C61A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A74FD4-49B9-63CB-EBCE-BCD899EAE309}"/>
              </a:ext>
            </a:extLst>
          </p:cNvPr>
          <p:cNvSpPr>
            <a:spLocks noGrp="1"/>
          </p:cNvSpPr>
          <p:nvPr>
            <p:ph type="dt" sz="half" idx="10"/>
          </p:nvPr>
        </p:nvSpPr>
        <p:spPr/>
        <p:txBody>
          <a:bodyPr/>
          <a:lstStyle/>
          <a:p>
            <a:fld id="{2FC0824B-AB47-4A9D-A8AA-172292341720}" type="datetimeFigureOut">
              <a:rPr lang="en-US" smtClean="0"/>
              <a:t>4/28/2023</a:t>
            </a:fld>
            <a:endParaRPr lang="en-US"/>
          </a:p>
        </p:txBody>
      </p:sp>
      <p:sp>
        <p:nvSpPr>
          <p:cNvPr id="6" name="Footer Placeholder 5">
            <a:extLst>
              <a:ext uri="{FF2B5EF4-FFF2-40B4-BE49-F238E27FC236}">
                <a16:creationId xmlns:a16="http://schemas.microsoft.com/office/drawing/2014/main" id="{60274AE1-DA56-CFC8-41FF-FFB5FAED63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CAEDC4-ED3E-10BD-86EA-3CCD2731F688}"/>
              </a:ext>
            </a:extLst>
          </p:cNvPr>
          <p:cNvSpPr>
            <a:spLocks noGrp="1"/>
          </p:cNvSpPr>
          <p:nvPr>
            <p:ph type="sldNum" sz="quarter" idx="12"/>
          </p:nvPr>
        </p:nvSpPr>
        <p:spPr/>
        <p:txBody>
          <a:bodyPr/>
          <a:lstStyle/>
          <a:p>
            <a:fld id="{CCF8F5C3-F208-46A3-98AF-8A32C29F8887}" type="slidenum">
              <a:rPr lang="en-US" smtClean="0"/>
              <a:t>‹#›</a:t>
            </a:fld>
            <a:endParaRPr lang="en-US"/>
          </a:p>
        </p:txBody>
      </p:sp>
    </p:spTree>
    <p:extLst>
      <p:ext uri="{BB962C8B-B14F-4D97-AF65-F5344CB8AC3E}">
        <p14:creationId xmlns:p14="http://schemas.microsoft.com/office/powerpoint/2010/main" val="3861117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E866-B747-CB67-3496-965536AE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CA5523-7C2F-EE0F-891A-3B3B99744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2596E7-59C3-8ADF-B1A5-69DEDB570D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C18881-EB8E-7D42-C199-C3E19157DF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D44F01-0FE9-5DB3-5C09-2C771C2643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C13A7B-F821-51EB-9BF9-5211D8B9158E}"/>
              </a:ext>
            </a:extLst>
          </p:cNvPr>
          <p:cNvSpPr>
            <a:spLocks noGrp="1"/>
          </p:cNvSpPr>
          <p:nvPr>
            <p:ph type="dt" sz="half" idx="10"/>
          </p:nvPr>
        </p:nvSpPr>
        <p:spPr/>
        <p:txBody>
          <a:bodyPr/>
          <a:lstStyle/>
          <a:p>
            <a:fld id="{2FC0824B-AB47-4A9D-A8AA-172292341720}" type="datetimeFigureOut">
              <a:rPr lang="en-US" smtClean="0"/>
              <a:t>4/28/2023</a:t>
            </a:fld>
            <a:endParaRPr lang="en-US"/>
          </a:p>
        </p:txBody>
      </p:sp>
      <p:sp>
        <p:nvSpPr>
          <p:cNvPr id="8" name="Footer Placeholder 7">
            <a:extLst>
              <a:ext uri="{FF2B5EF4-FFF2-40B4-BE49-F238E27FC236}">
                <a16:creationId xmlns:a16="http://schemas.microsoft.com/office/drawing/2014/main" id="{AF251DA5-38DD-3472-A1A8-C2B7B3DF77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8867EE-717E-B0F9-C82A-6E9A2693DF7B}"/>
              </a:ext>
            </a:extLst>
          </p:cNvPr>
          <p:cNvSpPr>
            <a:spLocks noGrp="1"/>
          </p:cNvSpPr>
          <p:nvPr>
            <p:ph type="sldNum" sz="quarter" idx="12"/>
          </p:nvPr>
        </p:nvSpPr>
        <p:spPr/>
        <p:txBody>
          <a:bodyPr/>
          <a:lstStyle/>
          <a:p>
            <a:fld id="{CCF8F5C3-F208-46A3-98AF-8A32C29F8887}" type="slidenum">
              <a:rPr lang="en-US" smtClean="0"/>
              <a:t>‹#›</a:t>
            </a:fld>
            <a:endParaRPr lang="en-US"/>
          </a:p>
        </p:txBody>
      </p:sp>
    </p:spTree>
    <p:extLst>
      <p:ext uri="{BB962C8B-B14F-4D97-AF65-F5344CB8AC3E}">
        <p14:creationId xmlns:p14="http://schemas.microsoft.com/office/powerpoint/2010/main" val="3078595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4047B-9570-6AF1-8A9A-10693A3853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AB8A08-6D1F-EEF7-FBFF-581E8D10756C}"/>
              </a:ext>
            </a:extLst>
          </p:cNvPr>
          <p:cNvSpPr>
            <a:spLocks noGrp="1"/>
          </p:cNvSpPr>
          <p:nvPr>
            <p:ph type="dt" sz="half" idx="10"/>
          </p:nvPr>
        </p:nvSpPr>
        <p:spPr/>
        <p:txBody>
          <a:bodyPr/>
          <a:lstStyle/>
          <a:p>
            <a:fld id="{2FC0824B-AB47-4A9D-A8AA-172292341720}" type="datetimeFigureOut">
              <a:rPr lang="en-US" smtClean="0"/>
              <a:t>4/28/2023</a:t>
            </a:fld>
            <a:endParaRPr lang="en-US"/>
          </a:p>
        </p:txBody>
      </p:sp>
      <p:sp>
        <p:nvSpPr>
          <p:cNvPr id="4" name="Footer Placeholder 3">
            <a:extLst>
              <a:ext uri="{FF2B5EF4-FFF2-40B4-BE49-F238E27FC236}">
                <a16:creationId xmlns:a16="http://schemas.microsoft.com/office/drawing/2014/main" id="{22ABC168-5797-B803-0B34-A5E31A1DA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D418C2-8B60-05CA-9A09-969FACBF6804}"/>
              </a:ext>
            </a:extLst>
          </p:cNvPr>
          <p:cNvSpPr>
            <a:spLocks noGrp="1"/>
          </p:cNvSpPr>
          <p:nvPr>
            <p:ph type="sldNum" sz="quarter" idx="12"/>
          </p:nvPr>
        </p:nvSpPr>
        <p:spPr/>
        <p:txBody>
          <a:bodyPr/>
          <a:lstStyle/>
          <a:p>
            <a:fld id="{CCF8F5C3-F208-46A3-98AF-8A32C29F8887}" type="slidenum">
              <a:rPr lang="en-US" smtClean="0"/>
              <a:t>‹#›</a:t>
            </a:fld>
            <a:endParaRPr lang="en-US"/>
          </a:p>
        </p:txBody>
      </p:sp>
    </p:spTree>
    <p:extLst>
      <p:ext uri="{BB962C8B-B14F-4D97-AF65-F5344CB8AC3E}">
        <p14:creationId xmlns:p14="http://schemas.microsoft.com/office/powerpoint/2010/main" val="156071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82ED-39BF-4FB5-993A-2785BC1F40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92980042-0AFD-48EE-90E9-ACAB3E898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5D0DF0-8824-4806-A58C-36B9CE67501F}"/>
              </a:ext>
            </a:extLst>
          </p:cNvPr>
          <p:cNvSpPr>
            <a:spLocks noGrp="1"/>
          </p:cNvSpPr>
          <p:nvPr>
            <p:ph type="dt" sz="half" idx="10"/>
          </p:nvPr>
        </p:nvSpPr>
        <p:spPr/>
        <p:txBody>
          <a:bodyPr/>
          <a:lstStyle/>
          <a:p>
            <a:fld id="{EBBB7179-2C77-4A32-ACFA-609C6C88AC7B}" type="datetime8">
              <a:rPr lang="x-none" smtClean="0"/>
              <a:t>4/28/2023 2:51 PM</a:t>
            </a:fld>
            <a:endParaRPr lang="x-none"/>
          </a:p>
        </p:txBody>
      </p:sp>
      <p:sp>
        <p:nvSpPr>
          <p:cNvPr id="5" name="Footer Placeholder 4">
            <a:extLst>
              <a:ext uri="{FF2B5EF4-FFF2-40B4-BE49-F238E27FC236}">
                <a16:creationId xmlns:a16="http://schemas.microsoft.com/office/drawing/2014/main" id="{CEEE4842-2B35-4F2D-B6C1-6F89F49CFAFE}"/>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EA0C64EB-3D12-42BE-94B5-4E06636A3020}"/>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25425613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492EC5-66F7-93F1-9B27-710ECD2E0155}"/>
              </a:ext>
            </a:extLst>
          </p:cNvPr>
          <p:cNvSpPr>
            <a:spLocks noGrp="1"/>
          </p:cNvSpPr>
          <p:nvPr>
            <p:ph type="dt" sz="half" idx="10"/>
          </p:nvPr>
        </p:nvSpPr>
        <p:spPr/>
        <p:txBody>
          <a:bodyPr/>
          <a:lstStyle/>
          <a:p>
            <a:fld id="{2FC0824B-AB47-4A9D-A8AA-172292341720}" type="datetimeFigureOut">
              <a:rPr lang="en-US" smtClean="0"/>
              <a:t>4/28/2023</a:t>
            </a:fld>
            <a:endParaRPr lang="en-US"/>
          </a:p>
        </p:txBody>
      </p:sp>
      <p:sp>
        <p:nvSpPr>
          <p:cNvPr id="3" name="Footer Placeholder 2">
            <a:extLst>
              <a:ext uri="{FF2B5EF4-FFF2-40B4-BE49-F238E27FC236}">
                <a16:creationId xmlns:a16="http://schemas.microsoft.com/office/drawing/2014/main" id="{8BF00F7E-2265-D279-E64C-BE74F8C3E9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BD3461-84B1-8B4D-A628-AA59E1525617}"/>
              </a:ext>
            </a:extLst>
          </p:cNvPr>
          <p:cNvSpPr>
            <a:spLocks noGrp="1"/>
          </p:cNvSpPr>
          <p:nvPr>
            <p:ph type="sldNum" sz="quarter" idx="12"/>
          </p:nvPr>
        </p:nvSpPr>
        <p:spPr/>
        <p:txBody>
          <a:bodyPr/>
          <a:lstStyle/>
          <a:p>
            <a:fld id="{CCF8F5C3-F208-46A3-98AF-8A32C29F8887}" type="slidenum">
              <a:rPr lang="en-US" smtClean="0"/>
              <a:t>‹#›</a:t>
            </a:fld>
            <a:endParaRPr lang="en-US"/>
          </a:p>
        </p:txBody>
      </p:sp>
    </p:spTree>
    <p:extLst>
      <p:ext uri="{BB962C8B-B14F-4D97-AF65-F5344CB8AC3E}">
        <p14:creationId xmlns:p14="http://schemas.microsoft.com/office/powerpoint/2010/main" val="39837084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3E47-FF48-21DB-A40C-AAAAC7115E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6CB5D7-658A-53DF-24A7-8DBAC233B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29E3DB-5B58-0AEA-A30D-139CE8122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216417-2D6B-521D-7BC1-973848C30825}"/>
              </a:ext>
            </a:extLst>
          </p:cNvPr>
          <p:cNvSpPr>
            <a:spLocks noGrp="1"/>
          </p:cNvSpPr>
          <p:nvPr>
            <p:ph type="dt" sz="half" idx="10"/>
          </p:nvPr>
        </p:nvSpPr>
        <p:spPr/>
        <p:txBody>
          <a:bodyPr/>
          <a:lstStyle/>
          <a:p>
            <a:fld id="{2FC0824B-AB47-4A9D-A8AA-172292341720}" type="datetimeFigureOut">
              <a:rPr lang="en-US" smtClean="0"/>
              <a:t>4/28/2023</a:t>
            </a:fld>
            <a:endParaRPr lang="en-US"/>
          </a:p>
        </p:txBody>
      </p:sp>
      <p:sp>
        <p:nvSpPr>
          <p:cNvPr id="6" name="Footer Placeholder 5">
            <a:extLst>
              <a:ext uri="{FF2B5EF4-FFF2-40B4-BE49-F238E27FC236}">
                <a16:creationId xmlns:a16="http://schemas.microsoft.com/office/drawing/2014/main" id="{31D4DBA4-650A-77E4-1BA2-25E3AAAF1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92F265-7625-E365-431F-AE1C3FACFC0E}"/>
              </a:ext>
            </a:extLst>
          </p:cNvPr>
          <p:cNvSpPr>
            <a:spLocks noGrp="1"/>
          </p:cNvSpPr>
          <p:nvPr>
            <p:ph type="sldNum" sz="quarter" idx="12"/>
          </p:nvPr>
        </p:nvSpPr>
        <p:spPr/>
        <p:txBody>
          <a:bodyPr/>
          <a:lstStyle/>
          <a:p>
            <a:fld id="{CCF8F5C3-F208-46A3-98AF-8A32C29F8887}" type="slidenum">
              <a:rPr lang="en-US" smtClean="0"/>
              <a:t>‹#›</a:t>
            </a:fld>
            <a:endParaRPr lang="en-US"/>
          </a:p>
        </p:txBody>
      </p:sp>
    </p:spTree>
    <p:extLst>
      <p:ext uri="{BB962C8B-B14F-4D97-AF65-F5344CB8AC3E}">
        <p14:creationId xmlns:p14="http://schemas.microsoft.com/office/powerpoint/2010/main" val="37055076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C860-B9DA-6A1C-7836-9A9D33076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7293A8-FAA4-1D9B-0AC0-D6C6C8882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EB6A40-F129-CD9E-E962-ECB78E2C2C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1C696-CA64-2084-BAE7-6599F1985BD8}"/>
              </a:ext>
            </a:extLst>
          </p:cNvPr>
          <p:cNvSpPr>
            <a:spLocks noGrp="1"/>
          </p:cNvSpPr>
          <p:nvPr>
            <p:ph type="dt" sz="half" idx="10"/>
          </p:nvPr>
        </p:nvSpPr>
        <p:spPr/>
        <p:txBody>
          <a:bodyPr/>
          <a:lstStyle/>
          <a:p>
            <a:fld id="{2FC0824B-AB47-4A9D-A8AA-172292341720}" type="datetimeFigureOut">
              <a:rPr lang="en-US" smtClean="0"/>
              <a:t>4/28/2023</a:t>
            </a:fld>
            <a:endParaRPr lang="en-US"/>
          </a:p>
        </p:txBody>
      </p:sp>
      <p:sp>
        <p:nvSpPr>
          <p:cNvPr id="6" name="Footer Placeholder 5">
            <a:extLst>
              <a:ext uri="{FF2B5EF4-FFF2-40B4-BE49-F238E27FC236}">
                <a16:creationId xmlns:a16="http://schemas.microsoft.com/office/drawing/2014/main" id="{40EBE2C6-41A3-D5D0-7D59-1802FA4B8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2DAB4-02B6-CCD9-38DD-F33D90B561F6}"/>
              </a:ext>
            </a:extLst>
          </p:cNvPr>
          <p:cNvSpPr>
            <a:spLocks noGrp="1"/>
          </p:cNvSpPr>
          <p:nvPr>
            <p:ph type="sldNum" sz="quarter" idx="12"/>
          </p:nvPr>
        </p:nvSpPr>
        <p:spPr/>
        <p:txBody>
          <a:bodyPr/>
          <a:lstStyle/>
          <a:p>
            <a:fld id="{CCF8F5C3-F208-46A3-98AF-8A32C29F8887}" type="slidenum">
              <a:rPr lang="en-US" smtClean="0"/>
              <a:t>‹#›</a:t>
            </a:fld>
            <a:endParaRPr lang="en-US"/>
          </a:p>
        </p:txBody>
      </p:sp>
    </p:spTree>
    <p:extLst>
      <p:ext uri="{BB962C8B-B14F-4D97-AF65-F5344CB8AC3E}">
        <p14:creationId xmlns:p14="http://schemas.microsoft.com/office/powerpoint/2010/main" val="40772351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3CB6-F779-40F9-098E-6E0C0B737F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D5B867-E189-00E3-C4CB-5C41B71252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DC74A-AF7E-BCD8-3D19-7C8D7CA84580}"/>
              </a:ext>
            </a:extLst>
          </p:cNvPr>
          <p:cNvSpPr>
            <a:spLocks noGrp="1"/>
          </p:cNvSpPr>
          <p:nvPr>
            <p:ph type="dt" sz="half" idx="10"/>
          </p:nvPr>
        </p:nvSpPr>
        <p:spPr/>
        <p:txBody>
          <a:bodyPr/>
          <a:lstStyle/>
          <a:p>
            <a:fld id="{2FC0824B-AB47-4A9D-A8AA-172292341720}" type="datetimeFigureOut">
              <a:rPr lang="en-US" smtClean="0"/>
              <a:t>4/28/2023</a:t>
            </a:fld>
            <a:endParaRPr lang="en-US"/>
          </a:p>
        </p:txBody>
      </p:sp>
      <p:sp>
        <p:nvSpPr>
          <p:cNvPr id="5" name="Footer Placeholder 4">
            <a:extLst>
              <a:ext uri="{FF2B5EF4-FFF2-40B4-BE49-F238E27FC236}">
                <a16:creationId xmlns:a16="http://schemas.microsoft.com/office/drawing/2014/main" id="{C458C402-A985-A2C1-3827-86D1B6A87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DB975-D8EA-3E9A-CDA6-1B386F632222}"/>
              </a:ext>
            </a:extLst>
          </p:cNvPr>
          <p:cNvSpPr>
            <a:spLocks noGrp="1"/>
          </p:cNvSpPr>
          <p:nvPr>
            <p:ph type="sldNum" sz="quarter" idx="12"/>
          </p:nvPr>
        </p:nvSpPr>
        <p:spPr/>
        <p:txBody>
          <a:bodyPr/>
          <a:lstStyle/>
          <a:p>
            <a:fld id="{CCF8F5C3-F208-46A3-98AF-8A32C29F8887}" type="slidenum">
              <a:rPr lang="en-US" smtClean="0"/>
              <a:t>‹#›</a:t>
            </a:fld>
            <a:endParaRPr lang="en-US"/>
          </a:p>
        </p:txBody>
      </p:sp>
    </p:spTree>
    <p:extLst>
      <p:ext uri="{BB962C8B-B14F-4D97-AF65-F5344CB8AC3E}">
        <p14:creationId xmlns:p14="http://schemas.microsoft.com/office/powerpoint/2010/main" val="24768686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56402-8C45-AF13-0C1F-0C2CABE284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7896AC-C367-E1E3-171D-CAEA46A8F5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64984-6F83-49C6-A79C-A0C5F9871C5B}"/>
              </a:ext>
            </a:extLst>
          </p:cNvPr>
          <p:cNvSpPr>
            <a:spLocks noGrp="1"/>
          </p:cNvSpPr>
          <p:nvPr>
            <p:ph type="dt" sz="half" idx="10"/>
          </p:nvPr>
        </p:nvSpPr>
        <p:spPr/>
        <p:txBody>
          <a:bodyPr/>
          <a:lstStyle/>
          <a:p>
            <a:fld id="{2FC0824B-AB47-4A9D-A8AA-172292341720}" type="datetimeFigureOut">
              <a:rPr lang="en-US" smtClean="0"/>
              <a:t>4/28/2023</a:t>
            </a:fld>
            <a:endParaRPr lang="en-US"/>
          </a:p>
        </p:txBody>
      </p:sp>
      <p:sp>
        <p:nvSpPr>
          <p:cNvPr id="5" name="Footer Placeholder 4">
            <a:extLst>
              <a:ext uri="{FF2B5EF4-FFF2-40B4-BE49-F238E27FC236}">
                <a16:creationId xmlns:a16="http://schemas.microsoft.com/office/drawing/2014/main" id="{729EF13E-D6A2-8650-D651-C3DB70849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76266-328A-97DC-867A-E1030E6B4A6D}"/>
              </a:ext>
            </a:extLst>
          </p:cNvPr>
          <p:cNvSpPr>
            <a:spLocks noGrp="1"/>
          </p:cNvSpPr>
          <p:nvPr>
            <p:ph type="sldNum" sz="quarter" idx="12"/>
          </p:nvPr>
        </p:nvSpPr>
        <p:spPr/>
        <p:txBody>
          <a:bodyPr/>
          <a:lstStyle/>
          <a:p>
            <a:fld id="{CCF8F5C3-F208-46A3-98AF-8A32C29F8887}" type="slidenum">
              <a:rPr lang="en-US" smtClean="0"/>
              <a:t>‹#›</a:t>
            </a:fld>
            <a:endParaRPr lang="en-US"/>
          </a:p>
        </p:txBody>
      </p:sp>
    </p:spTree>
    <p:extLst>
      <p:ext uri="{BB962C8B-B14F-4D97-AF65-F5344CB8AC3E}">
        <p14:creationId xmlns:p14="http://schemas.microsoft.com/office/powerpoint/2010/main" val="2313594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23D0-13EF-4D3E-A001-2BD3962D09AB}"/>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80983C6F-C16C-4992-A2E3-8AA499FEA9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4245F42A-ACCC-4859-8AF5-33D9C9F847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95ACB04A-491B-4893-8228-BEC2238F9DEE}"/>
              </a:ext>
            </a:extLst>
          </p:cNvPr>
          <p:cNvSpPr>
            <a:spLocks noGrp="1"/>
          </p:cNvSpPr>
          <p:nvPr>
            <p:ph type="dt" sz="half" idx="10"/>
          </p:nvPr>
        </p:nvSpPr>
        <p:spPr/>
        <p:txBody>
          <a:bodyPr/>
          <a:lstStyle/>
          <a:p>
            <a:fld id="{20A91A6B-3712-4D89-942D-6E9CB6FE1F8A}" type="datetime8">
              <a:rPr lang="x-none" smtClean="0"/>
              <a:t>4/28/2023 2:51 PM</a:t>
            </a:fld>
            <a:endParaRPr lang="x-none"/>
          </a:p>
        </p:txBody>
      </p:sp>
      <p:sp>
        <p:nvSpPr>
          <p:cNvPr id="6" name="Footer Placeholder 5">
            <a:extLst>
              <a:ext uri="{FF2B5EF4-FFF2-40B4-BE49-F238E27FC236}">
                <a16:creationId xmlns:a16="http://schemas.microsoft.com/office/drawing/2014/main" id="{C9AF6BB3-5D57-4CF7-97DA-1185D1B6EE7A}"/>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5E6E2AB8-B458-4E43-A9CB-C7594B840A05}"/>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2226926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C200A-1708-4B5C-AE08-B95030CE3A2A}"/>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E18085FD-E3CF-40E9-BD0A-EA25FE8DEE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A11764-3926-43C7-A134-B1D21BD3BC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953F30EB-6F80-45E9-BB40-F70086A99F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07C80B-AE3E-47BB-A9D1-7F405B71B4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B84F4A0D-7791-4ABF-9FB5-758CCBA2394E}"/>
              </a:ext>
            </a:extLst>
          </p:cNvPr>
          <p:cNvSpPr>
            <a:spLocks noGrp="1"/>
          </p:cNvSpPr>
          <p:nvPr>
            <p:ph type="dt" sz="half" idx="10"/>
          </p:nvPr>
        </p:nvSpPr>
        <p:spPr/>
        <p:txBody>
          <a:bodyPr/>
          <a:lstStyle/>
          <a:p>
            <a:fld id="{C40C6FE7-AA24-466D-954E-CFB76596CE09}" type="datetime8">
              <a:rPr lang="x-none" smtClean="0"/>
              <a:t>4/28/2023 2:51 PM</a:t>
            </a:fld>
            <a:endParaRPr lang="x-none"/>
          </a:p>
        </p:txBody>
      </p:sp>
      <p:sp>
        <p:nvSpPr>
          <p:cNvPr id="8" name="Footer Placeholder 7">
            <a:extLst>
              <a:ext uri="{FF2B5EF4-FFF2-40B4-BE49-F238E27FC236}">
                <a16:creationId xmlns:a16="http://schemas.microsoft.com/office/drawing/2014/main" id="{D66CD177-7C0E-4533-84B1-BFE601033694}"/>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51E06313-B79D-4C14-B279-AD3ADD8C8141}"/>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335167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0C3E-3D3F-4056-BA89-BC40B2326202}"/>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DB64A4E5-C9E4-4AB5-8979-3ACB999E27B4}"/>
              </a:ext>
            </a:extLst>
          </p:cNvPr>
          <p:cNvSpPr>
            <a:spLocks noGrp="1"/>
          </p:cNvSpPr>
          <p:nvPr>
            <p:ph type="dt" sz="half" idx="10"/>
          </p:nvPr>
        </p:nvSpPr>
        <p:spPr/>
        <p:txBody>
          <a:bodyPr/>
          <a:lstStyle/>
          <a:p>
            <a:fld id="{4E3BD9C1-518F-45EE-8020-E86EAD36A37E}" type="datetime8">
              <a:rPr lang="x-none" smtClean="0"/>
              <a:t>4/28/2023 2:51 PM</a:t>
            </a:fld>
            <a:endParaRPr lang="x-none"/>
          </a:p>
        </p:txBody>
      </p:sp>
      <p:sp>
        <p:nvSpPr>
          <p:cNvPr id="4" name="Footer Placeholder 3">
            <a:extLst>
              <a:ext uri="{FF2B5EF4-FFF2-40B4-BE49-F238E27FC236}">
                <a16:creationId xmlns:a16="http://schemas.microsoft.com/office/drawing/2014/main" id="{F5F5C970-2B5D-4AC4-81CF-981F276B7175}"/>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4D140A87-0590-4331-B4DE-CC74009509B0}"/>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915052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B61E92BC-13E1-8D7E-6324-21A22A3E6902}"/>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B7B8E58-F8FB-4FAE-BF76-5DFB2DD07F93}"/>
              </a:ext>
            </a:extLst>
          </p:cNvPr>
          <p:cNvSpPr>
            <a:spLocks noGrp="1"/>
          </p:cNvSpPr>
          <p:nvPr>
            <p:ph type="dt" sz="half" idx="10"/>
          </p:nvPr>
        </p:nvSpPr>
        <p:spPr/>
        <p:txBody>
          <a:bodyPr/>
          <a:lstStyle/>
          <a:p>
            <a:fld id="{6FF8B478-73B6-4EB3-9763-F7A5E4F9D004}" type="datetime8">
              <a:rPr lang="x-none" smtClean="0"/>
              <a:t>4/28/2023 2:51 PM</a:t>
            </a:fld>
            <a:endParaRPr lang="x-none"/>
          </a:p>
        </p:txBody>
      </p:sp>
      <p:sp>
        <p:nvSpPr>
          <p:cNvPr id="3" name="Footer Placeholder 2">
            <a:extLst>
              <a:ext uri="{FF2B5EF4-FFF2-40B4-BE49-F238E27FC236}">
                <a16:creationId xmlns:a16="http://schemas.microsoft.com/office/drawing/2014/main" id="{AAD3C4A2-B643-4D7F-AC1C-E1A794DE6016}"/>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AD88D8D2-7AD4-4205-BCE8-E99AE6D2AE45}"/>
              </a:ext>
            </a:extLst>
          </p:cNvPr>
          <p:cNvSpPr>
            <a:spLocks noGrp="1"/>
          </p:cNvSpPr>
          <p:nvPr>
            <p:ph type="sldNum" sz="quarter" idx="12"/>
          </p:nvPr>
        </p:nvSpPr>
        <p:spPr>
          <a:xfrm>
            <a:off x="11933694" y="6470542"/>
            <a:ext cx="388749" cy="216277"/>
          </a:xfrm>
          <a:solidFill>
            <a:srgbClr val="004E66"/>
          </a:solidFill>
        </p:spPr>
        <p:txBody>
          <a:bodyPr/>
          <a:lstStyle>
            <a:lvl1pPr algn="l">
              <a:defRPr sz="1100">
                <a:solidFill>
                  <a:schemeClr val="bg1"/>
                </a:solidFill>
                <a:latin typeface="Trebuchet MS" panose="020B0603020202020204" pitchFamily="34" charset="0"/>
                <a:cs typeface="Quire Sans" panose="020B0502040400020003" pitchFamily="34" charset="0"/>
              </a:defRPr>
            </a:lvl1pPr>
          </a:lstStyle>
          <a:p>
            <a:fld id="{B55E7332-B74C-4FC6-99A2-D8C412507BB4}" type="slidenum">
              <a:rPr lang="x-none" smtClean="0"/>
              <a:pPr/>
              <a:t>‹#›</a:t>
            </a:fld>
            <a:endParaRPr lang="x-none"/>
          </a:p>
        </p:txBody>
      </p:sp>
    </p:spTree>
    <p:extLst>
      <p:ext uri="{BB962C8B-B14F-4D97-AF65-F5344CB8AC3E}">
        <p14:creationId xmlns:p14="http://schemas.microsoft.com/office/powerpoint/2010/main" val="92040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339D3-D7B2-4688-9719-89A414D347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92A97A69-101F-402D-89D8-D54A822F2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F59CEB94-C061-4458-9A8A-0669E10A7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559DF5-0AEF-4687-ABEA-573ED958ECE6}"/>
              </a:ext>
            </a:extLst>
          </p:cNvPr>
          <p:cNvSpPr>
            <a:spLocks noGrp="1"/>
          </p:cNvSpPr>
          <p:nvPr>
            <p:ph type="dt" sz="half" idx="10"/>
          </p:nvPr>
        </p:nvSpPr>
        <p:spPr/>
        <p:txBody>
          <a:bodyPr/>
          <a:lstStyle/>
          <a:p>
            <a:fld id="{4120E406-264A-455D-A79D-05A5FF4792A1}" type="datetime8">
              <a:rPr lang="x-none" smtClean="0"/>
              <a:t>4/28/2023 2:51 PM</a:t>
            </a:fld>
            <a:endParaRPr lang="x-none"/>
          </a:p>
        </p:txBody>
      </p:sp>
      <p:sp>
        <p:nvSpPr>
          <p:cNvPr id="6" name="Footer Placeholder 5">
            <a:extLst>
              <a:ext uri="{FF2B5EF4-FFF2-40B4-BE49-F238E27FC236}">
                <a16:creationId xmlns:a16="http://schemas.microsoft.com/office/drawing/2014/main" id="{3758F0BF-4A33-4524-AFD4-009D8064FDD9}"/>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7C9212E3-0459-47FC-9942-E199BBE6D06D}"/>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399477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6013-A5EF-4ACF-9639-F0086BCCAC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3A2BBE4D-9B02-459A-AA56-9D401ED375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id="{E8F9ADE2-6859-4352-ABB4-191A20F87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208B36-6622-4CDA-ACD4-22DC37BD8640}"/>
              </a:ext>
            </a:extLst>
          </p:cNvPr>
          <p:cNvSpPr>
            <a:spLocks noGrp="1"/>
          </p:cNvSpPr>
          <p:nvPr>
            <p:ph type="dt" sz="half" idx="10"/>
          </p:nvPr>
        </p:nvSpPr>
        <p:spPr/>
        <p:txBody>
          <a:bodyPr/>
          <a:lstStyle/>
          <a:p>
            <a:fld id="{B6E274A0-C512-468D-9C6E-AB9C036B1605}" type="datetime8">
              <a:rPr lang="x-none" smtClean="0"/>
              <a:t>4/28/2023 2:51 PM</a:t>
            </a:fld>
            <a:endParaRPr lang="x-none"/>
          </a:p>
        </p:txBody>
      </p:sp>
      <p:sp>
        <p:nvSpPr>
          <p:cNvPr id="6" name="Footer Placeholder 5">
            <a:extLst>
              <a:ext uri="{FF2B5EF4-FFF2-40B4-BE49-F238E27FC236}">
                <a16:creationId xmlns:a16="http://schemas.microsoft.com/office/drawing/2014/main" id="{498D4471-7EC1-46F8-BB23-EF410CE8DCD4}"/>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08746156-69CB-4A6E-A614-32A7904F577E}"/>
              </a:ext>
            </a:extLst>
          </p:cNvPr>
          <p:cNvSpPr>
            <a:spLocks noGrp="1"/>
          </p:cNvSpPr>
          <p:nvPr>
            <p:ph type="sldNum" sz="quarter" idx="12"/>
          </p:nvPr>
        </p:nvSpPr>
        <p:spPr/>
        <p:txBody>
          <a:bodyPr/>
          <a:lstStyle/>
          <a:p>
            <a:fld id="{B55E7332-B74C-4FC6-99A2-D8C412507BB4}" type="slidenum">
              <a:rPr lang="x-none" smtClean="0"/>
              <a:t>‹#›</a:t>
            </a:fld>
            <a:endParaRPr lang="x-none"/>
          </a:p>
        </p:txBody>
      </p:sp>
    </p:spTree>
    <p:extLst>
      <p:ext uri="{BB962C8B-B14F-4D97-AF65-F5344CB8AC3E}">
        <p14:creationId xmlns:p14="http://schemas.microsoft.com/office/powerpoint/2010/main" val="261468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13" Type="http://schemas.openxmlformats.org/officeDocument/2006/relationships/theme" Target="../theme/theme2.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slideLayout" Target="../slideLayouts/slideLayout23.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 /><Relationship Id="rId3" Type="http://schemas.openxmlformats.org/officeDocument/2006/relationships/slideLayout" Target="../slideLayouts/slideLayout26.xml" /><Relationship Id="rId7" Type="http://schemas.openxmlformats.org/officeDocument/2006/relationships/slideLayout" Target="../slideLayouts/slideLayout30.xml" /><Relationship Id="rId12" Type="http://schemas.openxmlformats.org/officeDocument/2006/relationships/theme" Target="../theme/theme3.xml" /><Relationship Id="rId2" Type="http://schemas.openxmlformats.org/officeDocument/2006/relationships/slideLayout" Target="../slideLayouts/slideLayout25.xml" /><Relationship Id="rId1" Type="http://schemas.openxmlformats.org/officeDocument/2006/relationships/slideLayout" Target="../slideLayouts/slideLayout24.xml" /><Relationship Id="rId6" Type="http://schemas.openxmlformats.org/officeDocument/2006/relationships/slideLayout" Target="../slideLayouts/slideLayout29.xml" /><Relationship Id="rId11" Type="http://schemas.openxmlformats.org/officeDocument/2006/relationships/slideLayout" Target="../slideLayouts/slideLayout34.xml" /><Relationship Id="rId5" Type="http://schemas.openxmlformats.org/officeDocument/2006/relationships/slideLayout" Target="../slideLayouts/slideLayout28.xml" /><Relationship Id="rId10" Type="http://schemas.openxmlformats.org/officeDocument/2006/relationships/slideLayout" Target="../slideLayouts/slideLayout33.xml" /><Relationship Id="rId4" Type="http://schemas.openxmlformats.org/officeDocument/2006/relationships/slideLayout" Target="../slideLayouts/slideLayout27.xml" /><Relationship Id="rId9" Type="http://schemas.openxmlformats.org/officeDocument/2006/relationships/slideLayout" Target="../slideLayouts/slideLayout3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D1038A-E340-489F-881B-2FE5FCEE57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4E464B44-32A2-46A5-A3F4-07CEA70392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29E43996-4794-48D2-8BFA-0D434D4C6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769B7A-CCCD-4E58-AF59-19EB0840104E}" type="datetime8">
              <a:rPr lang="x-none" smtClean="0"/>
              <a:t>4/28/2023 2:51 PM</a:t>
            </a:fld>
            <a:endParaRPr lang="x-none"/>
          </a:p>
        </p:txBody>
      </p:sp>
      <p:sp>
        <p:nvSpPr>
          <p:cNvPr id="5" name="Footer Placeholder 4">
            <a:extLst>
              <a:ext uri="{FF2B5EF4-FFF2-40B4-BE49-F238E27FC236}">
                <a16:creationId xmlns:a16="http://schemas.microsoft.com/office/drawing/2014/main" id="{06244BF5-3596-4854-B792-20F5A6C68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0B4DF5ED-8EAE-4B98-A681-0360DB791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E7332-B74C-4FC6-99A2-D8C412507BB4}" type="slidenum">
              <a:rPr lang="x-none" smtClean="0"/>
              <a:t>‹#›</a:t>
            </a:fld>
            <a:endParaRPr lang="x-none"/>
          </a:p>
        </p:txBody>
      </p:sp>
    </p:spTree>
    <p:extLst>
      <p:ext uri="{BB962C8B-B14F-4D97-AF65-F5344CB8AC3E}">
        <p14:creationId xmlns:p14="http://schemas.microsoft.com/office/powerpoint/2010/main" val="2961648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D1038A-E340-489F-881B-2FE5FCEE57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4E464B44-32A2-46A5-A3F4-07CEA70392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29E43996-4794-48D2-8BFA-0D434D4C6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769B7A-CCCD-4E58-AF59-19EB0840104E}" type="datetime8">
              <a:rPr lang="x-none" smtClean="0"/>
              <a:t>4/28/2023 2:51 PM</a:t>
            </a:fld>
            <a:endParaRPr lang="x-none"/>
          </a:p>
        </p:txBody>
      </p:sp>
      <p:sp>
        <p:nvSpPr>
          <p:cNvPr id="5" name="Footer Placeholder 4">
            <a:extLst>
              <a:ext uri="{FF2B5EF4-FFF2-40B4-BE49-F238E27FC236}">
                <a16:creationId xmlns:a16="http://schemas.microsoft.com/office/drawing/2014/main" id="{06244BF5-3596-4854-B792-20F5A6C68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0B4DF5ED-8EAE-4B98-A681-0360DB791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E7332-B74C-4FC6-99A2-D8C412507BB4}" type="slidenum">
              <a:rPr lang="x-none" smtClean="0"/>
              <a:t>‹#›</a:t>
            </a:fld>
            <a:endParaRPr lang="x-none"/>
          </a:p>
        </p:txBody>
      </p:sp>
    </p:spTree>
    <p:extLst>
      <p:ext uri="{BB962C8B-B14F-4D97-AF65-F5344CB8AC3E}">
        <p14:creationId xmlns:p14="http://schemas.microsoft.com/office/powerpoint/2010/main" val="66023723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CB949-054F-3991-ADD9-7094EA90D8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2D8A8-2AE9-49CF-CCB7-D9D4C11DF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00A4D-99E9-D414-6C84-1F6A8FD906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0824B-AB47-4A9D-A8AA-172292341720}" type="datetimeFigureOut">
              <a:rPr lang="en-US" smtClean="0"/>
              <a:t>4/28/2023</a:t>
            </a:fld>
            <a:endParaRPr lang="en-US"/>
          </a:p>
        </p:txBody>
      </p:sp>
      <p:sp>
        <p:nvSpPr>
          <p:cNvPr id="5" name="Footer Placeholder 4">
            <a:extLst>
              <a:ext uri="{FF2B5EF4-FFF2-40B4-BE49-F238E27FC236}">
                <a16:creationId xmlns:a16="http://schemas.microsoft.com/office/drawing/2014/main" id="{6B140EBC-DFBC-FB5A-4F8B-4F7B9CA83B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998B2C-74E6-2F6E-6645-738696C51E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F8F5C3-F208-46A3-98AF-8A32C29F8887}" type="slidenum">
              <a:rPr lang="en-US" smtClean="0"/>
              <a:t>‹#›</a:t>
            </a:fld>
            <a:endParaRPr lang="en-US"/>
          </a:p>
        </p:txBody>
      </p:sp>
    </p:spTree>
    <p:extLst>
      <p:ext uri="{BB962C8B-B14F-4D97-AF65-F5344CB8AC3E}">
        <p14:creationId xmlns:p14="http://schemas.microsoft.com/office/powerpoint/2010/main" val="274409626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24.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8" Type="http://schemas.microsoft.com/office/2007/relationships/hdphoto" Target="../media/hdphoto7.wdp" /><Relationship Id="rId3" Type="http://schemas.openxmlformats.org/officeDocument/2006/relationships/image" Target="../media/image24.png" /><Relationship Id="rId7" Type="http://schemas.openxmlformats.org/officeDocument/2006/relationships/image" Target="../media/image26.png" /><Relationship Id="rId2" Type="http://schemas.openxmlformats.org/officeDocument/2006/relationships/image" Target="../media/image23.jpeg" /><Relationship Id="rId1" Type="http://schemas.openxmlformats.org/officeDocument/2006/relationships/slideLayout" Target="../slideLayouts/slideLayout7.xml" /><Relationship Id="rId6" Type="http://schemas.microsoft.com/office/2007/relationships/hdphoto" Target="../media/hdphoto6.wdp" /><Relationship Id="rId11" Type="http://schemas.openxmlformats.org/officeDocument/2006/relationships/image" Target="../media/image2.jpeg" /><Relationship Id="rId5" Type="http://schemas.openxmlformats.org/officeDocument/2006/relationships/image" Target="../media/image25.png" /><Relationship Id="rId10" Type="http://schemas.openxmlformats.org/officeDocument/2006/relationships/image" Target="../media/image1.png" /><Relationship Id="rId4" Type="http://schemas.microsoft.com/office/2007/relationships/hdphoto" Target="../media/hdphoto5.wdp" /><Relationship Id="rId9" Type="http://schemas.openxmlformats.org/officeDocument/2006/relationships/image" Target="../media/image4.png" /></Relationships>
</file>

<file path=ppt/slides/_rels/slide11.xml.rels><?xml version="1.0" encoding="UTF-8" standalone="yes"?>
<Relationships xmlns="http://schemas.openxmlformats.org/package/2006/relationships"><Relationship Id="rId8" Type="http://schemas.openxmlformats.org/officeDocument/2006/relationships/image" Target="../media/image1.png" /><Relationship Id="rId3" Type="http://schemas.openxmlformats.org/officeDocument/2006/relationships/image" Target="../media/image24.png" /><Relationship Id="rId7" Type="http://schemas.openxmlformats.org/officeDocument/2006/relationships/image" Target="../media/image4.png" /><Relationship Id="rId2" Type="http://schemas.openxmlformats.org/officeDocument/2006/relationships/image" Target="../media/image23.jpeg" /><Relationship Id="rId1" Type="http://schemas.openxmlformats.org/officeDocument/2006/relationships/slideLayout" Target="../slideLayouts/slideLayout7.xml" /><Relationship Id="rId6" Type="http://schemas.microsoft.com/office/2007/relationships/hdphoto" Target="../media/hdphoto6.wdp" /><Relationship Id="rId5" Type="http://schemas.openxmlformats.org/officeDocument/2006/relationships/image" Target="../media/image25.png" /><Relationship Id="rId4" Type="http://schemas.microsoft.com/office/2007/relationships/hdphoto" Target="../media/hdphoto5.wdp" /><Relationship Id="rId9" Type="http://schemas.openxmlformats.org/officeDocument/2006/relationships/image" Target="../media/image2.jpeg" /></Relationships>
</file>

<file path=ppt/slides/_rels/slide1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chart" Target="../charts/chart1.xml" /><Relationship Id="rId1" Type="http://schemas.openxmlformats.org/officeDocument/2006/relationships/slideLayout" Target="../slideLayouts/slideLayout7.xml" /><Relationship Id="rId5" Type="http://schemas.openxmlformats.org/officeDocument/2006/relationships/image" Target="../media/image2.jpeg" /><Relationship Id="rId4" Type="http://schemas.openxmlformats.org/officeDocument/2006/relationships/image" Target="../media/image1.png" /></Relationships>
</file>

<file path=ppt/slides/_rels/slide1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27.png" /><Relationship Id="rId1" Type="http://schemas.openxmlformats.org/officeDocument/2006/relationships/slideLayout" Target="../slideLayouts/slideLayout7.xml" /><Relationship Id="rId5" Type="http://schemas.openxmlformats.org/officeDocument/2006/relationships/image" Target="../media/image2.jpeg" /><Relationship Id="rId4" Type="http://schemas.openxmlformats.org/officeDocument/2006/relationships/image" Target="../media/image1.png" /></Relationships>
</file>

<file path=ppt/slides/_rels/slide1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28.jpeg" /><Relationship Id="rId1" Type="http://schemas.openxmlformats.org/officeDocument/2006/relationships/slideLayout" Target="../slideLayouts/slideLayout7.xml" /><Relationship Id="rId5" Type="http://schemas.openxmlformats.org/officeDocument/2006/relationships/image" Target="../media/image2.jpeg" /><Relationship Id="rId4" Type="http://schemas.openxmlformats.org/officeDocument/2006/relationships/image" Target="../media/image1.png" /></Relationships>
</file>

<file path=ppt/slides/_rels/slide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1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1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0.jpg" /><Relationship Id="rId1" Type="http://schemas.openxmlformats.org/officeDocument/2006/relationships/slideLayout" Target="../slideLayouts/slideLayout7.xml" /><Relationship Id="rId5" Type="http://schemas.openxmlformats.org/officeDocument/2006/relationships/image" Target="../media/image2.jpeg" /><Relationship Id="rId4" Type="http://schemas.openxmlformats.org/officeDocument/2006/relationships/image" Target="../media/image1.png" /></Relationships>
</file>

<file path=ppt/slides/_rels/slide2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2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2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chart" Target="../charts/chart2.xml" /><Relationship Id="rId1" Type="http://schemas.openxmlformats.org/officeDocument/2006/relationships/slideLayout" Target="../slideLayouts/slideLayout7.xml" /><Relationship Id="rId5" Type="http://schemas.openxmlformats.org/officeDocument/2006/relationships/image" Target="../media/image2.jpeg" /><Relationship Id="rId4" Type="http://schemas.openxmlformats.org/officeDocument/2006/relationships/image" Target="../media/image1.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image" Target="../media/image29.jfif" /><Relationship Id="rId1" Type="http://schemas.openxmlformats.org/officeDocument/2006/relationships/slideLayout" Target="../slideLayouts/slideLayout19.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 /><Relationship Id="rId7" Type="http://schemas.microsoft.com/office/2007/relationships/diagramDrawing" Target="../diagrams/drawing2.xml" /><Relationship Id="rId2" Type="http://schemas.openxmlformats.org/officeDocument/2006/relationships/image" Target="../media/image30.jfif" /><Relationship Id="rId1" Type="http://schemas.openxmlformats.org/officeDocument/2006/relationships/slideLayout" Target="../slideLayouts/slideLayout19.xml" /><Relationship Id="rId6" Type="http://schemas.openxmlformats.org/officeDocument/2006/relationships/diagramColors" Target="../diagrams/colors2.xml" /><Relationship Id="rId5" Type="http://schemas.openxmlformats.org/officeDocument/2006/relationships/diagramQuickStyle" Target="../diagrams/quickStyle2.xml" /><Relationship Id="rId4" Type="http://schemas.openxmlformats.org/officeDocument/2006/relationships/diagramLayout" Target="../diagrams/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7.xml" /><Relationship Id="rId5" Type="http://schemas.openxmlformats.org/officeDocument/2006/relationships/image" Target="../media/image14.jpeg" /><Relationship Id="rId4" Type="http://schemas.openxmlformats.org/officeDocument/2006/relationships/image" Target="../media/image13.jpeg" /></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 /><Relationship Id="rId7" Type="http://schemas.microsoft.com/office/2007/relationships/diagramDrawing" Target="../diagrams/drawing3.xml" /><Relationship Id="rId2" Type="http://schemas.openxmlformats.org/officeDocument/2006/relationships/image" Target="../media/image31.jfif" /><Relationship Id="rId1" Type="http://schemas.openxmlformats.org/officeDocument/2006/relationships/slideLayout" Target="../slideLayouts/slideLayout19.xml" /><Relationship Id="rId6" Type="http://schemas.openxmlformats.org/officeDocument/2006/relationships/diagramColors" Target="../diagrams/colors3.xml" /><Relationship Id="rId5" Type="http://schemas.openxmlformats.org/officeDocument/2006/relationships/diagramQuickStyle" Target="../diagrams/quickStyle3.xml" /><Relationship Id="rId4" Type="http://schemas.openxmlformats.org/officeDocument/2006/relationships/diagramLayout" Target="../diagrams/layout3.xml" /></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 /><Relationship Id="rId7" Type="http://schemas.microsoft.com/office/2007/relationships/diagramDrawing" Target="../diagrams/drawing4.xml" /><Relationship Id="rId2" Type="http://schemas.openxmlformats.org/officeDocument/2006/relationships/image" Target="../media/image31.jfif" /><Relationship Id="rId1" Type="http://schemas.openxmlformats.org/officeDocument/2006/relationships/slideLayout" Target="../slideLayouts/slideLayout19.xml" /><Relationship Id="rId6" Type="http://schemas.openxmlformats.org/officeDocument/2006/relationships/diagramColors" Target="../diagrams/colors4.xml" /><Relationship Id="rId5" Type="http://schemas.openxmlformats.org/officeDocument/2006/relationships/diagramQuickStyle" Target="../diagrams/quickStyle4.xml" /><Relationship Id="rId4" Type="http://schemas.openxmlformats.org/officeDocument/2006/relationships/diagramLayout" Target="../diagrams/layout4.xml" /></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 /><Relationship Id="rId7" Type="http://schemas.microsoft.com/office/2007/relationships/diagramDrawing" Target="../diagrams/drawing5.xml" /><Relationship Id="rId2" Type="http://schemas.openxmlformats.org/officeDocument/2006/relationships/image" Target="../media/image32.jfif" /><Relationship Id="rId1" Type="http://schemas.openxmlformats.org/officeDocument/2006/relationships/slideLayout" Target="../slideLayouts/slideLayout19.xml" /><Relationship Id="rId6" Type="http://schemas.openxmlformats.org/officeDocument/2006/relationships/diagramColors" Target="../diagrams/colors5.xml" /><Relationship Id="rId5" Type="http://schemas.openxmlformats.org/officeDocument/2006/relationships/diagramQuickStyle" Target="../diagrams/quickStyle5.xml" /><Relationship Id="rId4" Type="http://schemas.openxmlformats.org/officeDocument/2006/relationships/diagramLayout" Target="../diagrams/layout5.xml" /></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 /><Relationship Id="rId7" Type="http://schemas.microsoft.com/office/2007/relationships/diagramDrawing" Target="../diagrams/drawing6.xml" /><Relationship Id="rId2" Type="http://schemas.openxmlformats.org/officeDocument/2006/relationships/image" Target="../media/image33.jfif" /><Relationship Id="rId1" Type="http://schemas.openxmlformats.org/officeDocument/2006/relationships/slideLayout" Target="../slideLayouts/slideLayout19.xml" /><Relationship Id="rId6" Type="http://schemas.openxmlformats.org/officeDocument/2006/relationships/diagramColors" Target="../diagrams/colors6.xml" /><Relationship Id="rId5" Type="http://schemas.openxmlformats.org/officeDocument/2006/relationships/diagramQuickStyle" Target="../diagrams/quickStyle6.xml" /><Relationship Id="rId4" Type="http://schemas.openxmlformats.org/officeDocument/2006/relationships/diagramLayout" Target="../diagrams/layout6.xml" /></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 /><Relationship Id="rId7" Type="http://schemas.microsoft.com/office/2007/relationships/diagramDrawing" Target="../diagrams/drawing7.xml" /><Relationship Id="rId2" Type="http://schemas.openxmlformats.org/officeDocument/2006/relationships/image" Target="../media/image34.jfif" /><Relationship Id="rId1" Type="http://schemas.openxmlformats.org/officeDocument/2006/relationships/slideLayout" Target="../slideLayouts/slideLayout19.xml" /><Relationship Id="rId6" Type="http://schemas.openxmlformats.org/officeDocument/2006/relationships/diagramColors" Target="../diagrams/colors7.xml" /><Relationship Id="rId5" Type="http://schemas.openxmlformats.org/officeDocument/2006/relationships/diagramQuickStyle" Target="../diagrams/quickStyle7.xml" /><Relationship Id="rId4" Type="http://schemas.openxmlformats.org/officeDocument/2006/relationships/diagramLayout" Target="../diagrams/layout7.xml" /></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 /><Relationship Id="rId7" Type="http://schemas.microsoft.com/office/2007/relationships/diagramDrawing" Target="../diagrams/drawing8.xml" /><Relationship Id="rId2" Type="http://schemas.openxmlformats.org/officeDocument/2006/relationships/image" Target="../media/image35.jfif" /><Relationship Id="rId1" Type="http://schemas.openxmlformats.org/officeDocument/2006/relationships/slideLayout" Target="../slideLayouts/slideLayout19.xml" /><Relationship Id="rId6" Type="http://schemas.openxmlformats.org/officeDocument/2006/relationships/diagramColors" Target="../diagrams/colors8.xml" /><Relationship Id="rId5" Type="http://schemas.openxmlformats.org/officeDocument/2006/relationships/diagramQuickStyle" Target="../diagrams/quickStyle8.xml" /><Relationship Id="rId4" Type="http://schemas.openxmlformats.org/officeDocument/2006/relationships/diagramLayout" Target="../diagrams/layout8.xml" /></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 /><Relationship Id="rId7" Type="http://schemas.microsoft.com/office/2007/relationships/diagramDrawing" Target="../diagrams/drawing9.xml" /><Relationship Id="rId2" Type="http://schemas.openxmlformats.org/officeDocument/2006/relationships/image" Target="../media/image36.jfif" /><Relationship Id="rId1" Type="http://schemas.openxmlformats.org/officeDocument/2006/relationships/slideLayout" Target="../slideLayouts/slideLayout19.xml" /><Relationship Id="rId6" Type="http://schemas.openxmlformats.org/officeDocument/2006/relationships/diagramColors" Target="../diagrams/colors9.xml" /><Relationship Id="rId5" Type="http://schemas.openxmlformats.org/officeDocument/2006/relationships/diagramQuickStyle" Target="../diagrams/quickStyle9.xml" /><Relationship Id="rId4" Type="http://schemas.openxmlformats.org/officeDocument/2006/relationships/diagramLayout" Target="../diagrams/layout9.xml" /></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0.xml" /><Relationship Id="rId7" Type="http://schemas.microsoft.com/office/2007/relationships/diagramDrawing" Target="../diagrams/drawing10.xml" /><Relationship Id="rId2" Type="http://schemas.openxmlformats.org/officeDocument/2006/relationships/image" Target="../media/image36.jfif" /><Relationship Id="rId1" Type="http://schemas.openxmlformats.org/officeDocument/2006/relationships/slideLayout" Target="../slideLayouts/slideLayout19.xml" /><Relationship Id="rId6" Type="http://schemas.openxmlformats.org/officeDocument/2006/relationships/diagramColors" Target="../diagrams/colors10.xml" /><Relationship Id="rId5" Type="http://schemas.openxmlformats.org/officeDocument/2006/relationships/diagramQuickStyle" Target="../diagrams/quickStyle10.xml" /><Relationship Id="rId4" Type="http://schemas.openxmlformats.org/officeDocument/2006/relationships/diagramLayout" Target="../diagrams/layout10.xml" /></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1.xml" /><Relationship Id="rId7" Type="http://schemas.microsoft.com/office/2007/relationships/diagramDrawing" Target="../diagrams/drawing11.xml" /><Relationship Id="rId2" Type="http://schemas.openxmlformats.org/officeDocument/2006/relationships/image" Target="../media/image37.jfif" /><Relationship Id="rId1" Type="http://schemas.openxmlformats.org/officeDocument/2006/relationships/slideLayout" Target="../slideLayouts/slideLayout19.xml" /><Relationship Id="rId6" Type="http://schemas.openxmlformats.org/officeDocument/2006/relationships/diagramColors" Target="../diagrams/colors11.xml" /><Relationship Id="rId5" Type="http://schemas.openxmlformats.org/officeDocument/2006/relationships/diagramQuickStyle" Target="../diagrams/quickStyle11.xml" /><Relationship Id="rId4" Type="http://schemas.openxmlformats.org/officeDocument/2006/relationships/diagramLayout" Target="../diagrams/layout11.xml" /></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2.xml" /><Relationship Id="rId7" Type="http://schemas.microsoft.com/office/2007/relationships/diagramDrawing" Target="../diagrams/drawing12.xml" /><Relationship Id="rId2" Type="http://schemas.openxmlformats.org/officeDocument/2006/relationships/image" Target="../media/image38.jfif" /><Relationship Id="rId1" Type="http://schemas.openxmlformats.org/officeDocument/2006/relationships/slideLayout" Target="../slideLayouts/slideLayout19.xml" /><Relationship Id="rId6" Type="http://schemas.openxmlformats.org/officeDocument/2006/relationships/diagramColors" Target="../diagrams/colors12.xml" /><Relationship Id="rId5" Type="http://schemas.openxmlformats.org/officeDocument/2006/relationships/diagramQuickStyle" Target="../diagrams/quickStyle12.xml" /><Relationship Id="rId4" Type="http://schemas.openxmlformats.org/officeDocument/2006/relationships/diagramLayout" Target="../diagrams/layout12.xml" /></Relationships>
</file>

<file path=ppt/slides/_rels/slide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7.xml" /><Relationship Id="rId5" Type="http://schemas.openxmlformats.org/officeDocument/2006/relationships/image" Target="../media/image16.jpeg" /><Relationship Id="rId4" Type="http://schemas.openxmlformats.org/officeDocument/2006/relationships/image" Target="../media/image15.jpeg" /></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 /><Relationship Id="rId7" Type="http://schemas.microsoft.com/office/2007/relationships/diagramDrawing" Target="../diagrams/drawing13.xml" /><Relationship Id="rId2" Type="http://schemas.openxmlformats.org/officeDocument/2006/relationships/image" Target="../media/image38.jfif" /><Relationship Id="rId1" Type="http://schemas.openxmlformats.org/officeDocument/2006/relationships/slideLayout" Target="../slideLayouts/slideLayout19.xml" /><Relationship Id="rId6" Type="http://schemas.openxmlformats.org/officeDocument/2006/relationships/diagramColors" Target="../diagrams/colors13.xml" /><Relationship Id="rId5" Type="http://schemas.openxmlformats.org/officeDocument/2006/relationships/diagramQuickStyle" Target="../diagrams/quickStyle13.xml" /><Relationship Id="rId4" Type="http://schemas.openxmlformats.org/officeDocument/2006/relationships/diagramLayout" Target="../diagrams/layout13.xml" /></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4.xml" /><Relationship Id="rId7" Type="http://schemas.microsoft.com/office/2007/relationships/diagramDrawing" Target="../diagrams/drawing14.xml" /><Relationship Id="rId2" Type="http://schemas.openxmlformats.org/officeDocument/2006/relationships/image" Target="../media/image39.jfif" /><Relationship Id="rId1" Type="http://schemas.openxmlformats.org/officeDocument/2006/relationships/slideLayout" Target="../slideLayouts/slideLayout19.xml" /><Relationship Id="rId6" Type="http://schemas.openxmlformats.org/officeDocument/2006/relationships/diagramColors" Target="../diagrams/colors14.xml" /><Relationship Id="rId5" Type="http://schemas.openxmlformats.org/officeDocument/2006/relationships/diagramQuickStyle" Target="../diagrams/quickStyle14.xml" /><Relationship Id="rId4" Type="http://schemas.openxmlformats.org/officeDocument/2006/relationships/diagramLayout" Target="../diagrams/layout14.xml" /></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5.xml" /><Relationship Id="rId7" Type="http://schemas.microsoft.com/office/2007/relationships/diagramDrawing" Target="../diagrams/drawing15.xml" /><Relationship Id="rId2" Type="http://schemas.openxmlformats.org/officeDocument/2006/relationships/image" Target="../media/image40.jfif" /><Relationship Id="rId1" Type="http://schemas.openxmlformats.org/officeDocument/2006/relationships/slideLayout" Target="../slideLayouts/slideLayout19.xml" /><Relationship Id="rId6" Type="http://schemas.openxmlformats.org/officeDocument/2006/relationships/diagramColors" Target="../diagrams/colors15.xml" /><Relationship Id="rId5" Type="http://schemas.openxmlformats.org/officeDocument/2006/relationships/diagramQuickStyle" Target="../diagrams/quickStyle15.xml" /><Relationship Id="rId4" Type="http://schemas.openxmlformats.org/officeDocument/2006/relationships/diagramLayout" Target="../diagrams/layout15.xml" /></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6.xml" /><Relationship Id="rId7" Type="http://schemas.microsoft.com/office/2007/relationships/diagramDrawing" Target="../diagrams/drawing16.xml" /><Relationship Id="rId2" Type="http://schemas.openxmlformats.org/officeDocument/2006/relationships/image" Target="../media/image41.jfif" /><Relationship Id="rId1" Type="http://schemas.openxmlformats.org/officeDocument/2006/relationships/slideLayout" Target="../slideLayouts/slideLayout19.xml" /><Relationship Id="rId6" Type="http://schemas.openxmlformats.org/officeDocument/2006/relationships/diagramColors" Target="../diagrams/colors16.xml" /><Relationship Id="rId5" Type="http://schemas.openxmlformats.org/officeDocument/2006/relationships/diagramQuickStyle" Target="../diagrams/quickStyle16.xml" /><Relationship Id="rId4" Type="http://schemas.openxmlformats.org/officeDocument/2006/relationships/diagramLayout" Target="../diagrams/layout16.xml" /></Relationships>
</file>

<file path=ppt/slides/_rels/slide44.xml.rels><?xml version="1.0" encoding="UTF-8" standalone="yes"?>
<Relationships xmlns="http://schemas.openxmlformats.org/package/2006/relationships"><Relationship Id="rId8" Type="http://schemas.microsoft.com/office/2007/relationships/diagramDrawing" Target="../diagrams/drawing17.xml" /><Relationship Id="rId3" Type="http://schemas.openxmlformats.org/officeDocument/2006/relationships/image" Target="../media/image43.png" /><Relationship Id="rId7" Type="http://schemas.openxmlformats.org/officeDocument/2006/relationships/diagramColors" Target="../diagrams/colors17.xml" /><Relationship Id="rId2" Type="http://schemas.openxmlformats.org/officeDocument/2006/relationships/image" Target="../media/image42.jfif" /><Relationship Id="rId1" Type="http://schemas.openxmlformats.org/officeDocument/2006/relationships/slideLayout" Target="../slideLayouts/slideLayout19.xml" /><Relationship Id="rId6" Type="http://schemas.openxmlformats.org/officeDocument/2006/relationships/diagramQuickStyle" Target="../diagrams/quickStyle17.xml" /><Relationship Id="rId5" Type="http://schemas.openxmlformats.org/officeDocument/2006/relationships/diagramLayout" Target="../diagrams/layout17.xml" /><Relationship Id="rId4" Type="http://schemas.openxmlformats.org/officeDocument/2006/relationships/diagramData" Target="../diagrams/data17.xml" /></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8.xml" /><Relationship Id="rId7" Type="http://schemas.microsoft.com/office/2007/relationships/diagramDrawing" Target="../diagrams/drawing18.xml" /><Relationship Id="rId2" Type="http://schemas.openxmlformats.org/officeDocument/2006/relationships/image" Target="../media/image44.jfif" /><Relationship Id="rId1" Type="http://schemas.openxmlformats.org/officeDocument/2006/relationships/slideLayout" Target="../slideLayouts/slideLayout19.xml" /><Relationship Id="rId6" Type="http://schemas.openxmlformats.org/officeDocument/2006/relationships/diagramColors" Target="../diagrams/colors18.xml" /><Relationship Id="rId5" Type="http://schemas.openxmlformats.org/officeDocument/2006/relationships/diagramQuickStyle" Target="../diagrams/quickStyle18.xml" /><Relationship Id="rId4" Type="http://schemas.openxmlformats.org/officeDocument/2006/relationships/diagramLayout" Target="../diagrams/layout18.xml" /></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9.xml" /><Relationship Id="rId7" Type="http://schemas.microsoft.com/office/2007/relationships/diagramDrawing" Target="../diagrams/drawing19.xml" /><Relationship Id="rId2" Type="http://schemas.openxmlformats.org/officeDocument/2006/relationships/image" Target="../media/image45.jfif" /><Relationship Id="rId1" Type="http://schemas.openxmlformats.org/officeDocument/2006/relationships/slideLayout" Target="../slideLayouts/slideLayout19.xml" /><Relationship Id="rId6" Type="http://schemas.openxmlformats.org/officeDocument/2006/relationships/diagramColors" Target="../diagrams/colors19.xml" /><Relationship Id="rId5" Type="http://schemas.openxmlformats.org/officeDocument/2006/relationships/diagramQuickStyle" Target="../diagrams/quickStyle19.xml" /><Relationship Id="rId4" Type="http://schemas.openxmlformats.org/officeDocument/2006/relationships/diagramLayout" Target="../diagrams/layout19.xml" /></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0.xml" /><Relationship Id="rId7" Type="http://schemas.microsoft.com/office/2007/relationships/diagramDrawing" Target="../diagrams/drawing20.xml" /><Relationship Id="rId2" Type="http://schemas.openxmlformats.org/officeDocument/2006/relationships/image" Target="../media/image46.jfif" /><Relationship Id="rId1" Type="http://schemas.openxmlformats.org/officeDocument/2006/relationships/slideLayout" Target="../slideLayouts/slideLayout19.xml" /><Relationship Id="rId6" Type="http://schemas.openxmlformats.org/officeDocument/2006/relationships/diagramColors" Target="../diagrams/colors20.xml" /><Relationship Id="rId5" Type="http://schemas.openxmlformats.org/officeDocument/2006/relationships/diagramQuickStyle" Target="../diagrams/quickStyle20.xml" /><Relationship Id="rId4" Type="http://schemas.openxmlformats.org/officeDocument/2006/relationships/diagramLayout" Target="../diagrams/layout20.xml" /></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1.xml" /><Relationship Id="rId7" Type="http://schemas.microsoft.com/office/2007/relationships/diagramDrawing" Target="../diagrams/drawing21.xml" /><Relationship Id="rId2" Type="http://schemas.openxmlformats.org/officeDocument/2006/relationships/image" Target="../media/image47.jfif" /><Relationship Id="rId1" Type="http://schemas.openxmlformats.org/officeDocument/2006/relationships/slideLayout" Target="../slideLayouts/slideLayout19.xml" /><Relationship Id="rId6" Type="http://schemas.openxmlformats.org/officeDocument/2006/relationships/diagramColors" Target="../diagrams/colors21.xml" /><Relationship Id="rId5" Type="http://schemas.openxmlformats.org/officeDocument/2006/relationships/diagramQuickStyle" Target="../diagrams/quickStyle21.xml" /><Relationship Id="rId4" Type="http://schemas.openxmlformats.org/officeDocument/2006/relationships/diagramLayout" Target="../diagrams/layout21.xml" /></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2.xml" /><Relationship Id="rId7" Type="http://schemas.microsoft.com/office/2007/relationships/diagramDrawing" Target="../diagrams/drawing22.xml" /><Relationship Id="rId2" Type="http://schemas.openxmlformats.org/officeDocument/2006/relationships/image" Target="../media/image48.jfif" /><Relationship Id="rId1" Type="http://schemas.openxmlformats.org/officeDocument/2006/relationships/slideLayout" Target="../slideLayouts/slideLayout19.xml" /><Relationship Id="rId6" Type="http://schemas.openxmlformats.org/officeDocument/2006/relationships/diagramColors" Target="../diagrams/colors22.xml" /><Relationship Id="rId5" Type="http://schemas.openxmlformats.org/officeDocument/2006/relationships/diagramQuickStyle" Target="../diagrams/quickStyle22.xml" /><Relationship Id="rId4" Type="http://schemas.openxmlformats.org/officeDocument/2006/relationships/diagramLayout" Target="../diagrams/layout22.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3.xml" /><Relationship Id="rId7" Type="http://schemas.microsoft.com/office/2007/relationships/diagramDrawing" Target="../diagrams/drawing23.xml" /><Relationship Id="rId2" Type="http://schemas.openxmlformats.org/officeDocument/2006/relationships/image" Target="../media/image49.jfif" /><Relationship Id="rId1" Type="http://schemas.openxmlformats.org/officeDocument/2006/relationships/slideLayout" Target="../slideLayouts/slideLayout19.xml" /><Relationship Id="rId6" Type="http://schemas.openxmlformats.org/officeDocument/2006/relationships/diagramColors" Target="../diagrams/colors23.xml" /><Relationship Id="rId5" Type="http://schemas.openxmlformats.org/officeDocument/2006/relationships/diagramQuickStyle" Target="../diagrams/quickStyle23.xml" /><Relationship Id="rId4" Type="http://schemas.openxmlformats.org/officeDocument/2006/relationships/diagramLayout" Target="../diagrams/layout23.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5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5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56.xml.rels><?xml version="1.0" encoding="UTF-8" standalone="yes"?>
<Relationships xmlns="http://schemas.openxmlformats.org/package/2006/relationships"><Relationship Id="rId2" Type="http://schemas.openxmlformats.org/officeDocument/2006/relationships/image" Target="../media/image50.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2.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17.jp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8" Type="http://schemas.microsoft.com/office/2007/relationships/hdphoto" Target="../media/hdphoto4.wdp" /><Relationship Id="rId3" Type="http://schemas.microsoft.com/office/2007/relationships/hdphoto" Target="../media/hdphoto3.wdp" /><Relationship Id="rId7" Type="http://schemas.openxmlformats.org/officeDocument/2006/relationships/image" Target="../media/image22.png" /><Relationship Id="rId2" Type="http://schemas.openxmlformats.org/officeDocument/2006/relationships/image" Target="../media/image18.png" /><Relationship Id="rId1" Type="http://schemas.openxmlformats.org/officeDocument/2006/relationships/slideLayout" Target="../slideLayouts/slideLayout7.xml" /><Relationship Id="rId6" Type="http://schemas.openxmlformats.org/officeDocument/2006/relationships/image" Target="../media/image21.png" /><Relationship Id="rId5" Type="http://schemas.openxmlformats.org/officeDocument/2006/relationships/image" Target="../media/image20.jpeg" /><Relationship Id="rId4" Type="http://schemas.openxmlformats.org/officeDocument/2006/relationships/image" Target="../media/image19.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eb: http://lagosstate.gov.ng…">
            <a:extLst>
              <a:ext uri="{FF2B5EF4-FFF2-40B4-BE49-F238E27FC236}">
                <a16:creationId xmlns:a16="http://schemas.microsoft.com/office/drawing/2014/main" id="{7457096A-B829-EF7F-0734-838F68DA0516}"/>
              </a:ext>
            </a:extLst>
          </p:cNvPr>
          <p:cNvSpPr txBox="1"/>
          <p:nvPr/>
        </p:nvSpPr>
        <p:spPr>
          <a:xfrm>
            <a:off x="9407368" y="5778642"/>
            <a:ext cx="2346348" cy="889920"/>
          </a:xfrm>
          <a:prstGeom prst="rect">
            <a:avLst/>
          </a:prstGeom>
          <a:ln w="12700">
            <a:miter lim="400000"/>
          </a:ln>
        </p:spPr>
        <p:txBody>
          <a:bodyPr wrap="square" lIns="45718" tIns="45718" rIns="45718" bIns="45718">
            <a:spAutoFit/>
          </a:bodyPr>
          <a:lstStyle/>
          <a:p>
            <a:pPr>
              <a:lnSpc>
                <a:spcPct val="140000"/>
              </a:lnSpc>
              <a:spcBef>
                <a:spcPts val="200"/>
              </a:spcBef>
              <a:defRPr sz="2400" b="0" cap="none">
                <a:solidFill>
                  <a:srgbClr val="535353"/>
                </a:solidFill>
                <a:effectLst/>
              </a:defRPr>
            </a:pPr>
            <a:r>
              <a:rPr sz="1200" b="1" dirty="0">
                <a:solidFill>
                  <a:srgbClr val="145376"/>
                </a:solidFill>
                <a:latin typeface="Trebuchet MS" panose="020B0603020202020204" pitchFamily="34" charset="0"/>
              </a:rPr>
              <a:t>web: http://lagosstate.gov.ng</a:t>
            </a:r>
          </a:p>
          <a:p>
            <a:pPr>
              <a:lnSpc>
                <a:spcPct val="140000"/>
              </a:lnSpc>
              <a:spcBef>
                <a:spcPts val="200"/>
              </a:spcBef>
              <a:defRPr sz="2400" b="0" cap="none">
                <a:solidFill>
                  <a:srgbClr val="535353"/>
                </a:solidFill>
                <a:effectLst/>
              </a:defRPr>
            </a:pPr>
            <a:r>
              <a:rPr sz="1200" b="1" dirty="0">
                <a:solidFill>
                  <a:srgbClr val="145376"/>
                </a:solidFill>
                <a:latin typeface="Trebuchet MS" panose="020B0603020202020204" pitchFamily="34" charset="0"/>
              </a:rPr>
              <a:t>email: info@lagosstate.gov.ng</a:t>
            </a:r>
          </a:p>
          <a:p>
            <a:pPr>
              <a:lnSpc>
                <a:spcPct val="140000"/>
              </a:lnSpc>
              <a:spcBef>
                <a:spcPts val="200"/>
              </a:spcBef>
              <a:defRPr sz="2400" b="0" cap="none">
                <a:solidFill>
                  <a:srgbClr val="535353"/>
                </a:solidFill>
                <a:effectLst/>
              </a:defRPr>
            </a:pPr>
            <a:r>
              <a:rPr sz="1200" b="1" dirty="0">
                <a:solidFill>
                  <a:srgbClr val="145376"/>
                </a:solidFill>
                <a:latin typeface="Trebuchet MS" panose="020B0603020202020204" pitchFamily="34" charset="0"/>
              </a:rPr>
              <a:t>twitter: @followlasg</a:t>
            </a:r>
          </a:p>
        </p:txBody>
      </p:sp>
      <p:sp>
        <p:nvSpPr>
          <p:cNvPr id="3" name="TextBox 2">
            <a:extLst>
              <a:ext uri="{FF2B5EF4-FFF2-40B4-BE49-F238E27FC236}">
                <a16:creationId xmlns:a16="http://schemas.microsoft.com/office/drawing/2014/main" id="{2CB5FB23-EBF9-945C-FD40-2C7580DB0F2D}"/>
              </a:ext>
            </a:extLst>
          </p:cNvPr>
          <p:cNvSpPr txBox="1"/>
          <p:nvPr/>
        </p:nvSpPr>
        <p:spPr>
          <a:xfrm>
            <a:off x="0" y="2061908"/>
            <a:ext cx="6295715" cy="187743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Trebuchet MS" panose="020B0603020202020204" pitchFamily="34" charset="0"/>
                <a:ea typeface="+mn-ea"/>
                <a:cs typeface="+mn-cs"/>
              </a:rPr>
              <a:t>LAGOS STATE GOVERNMENT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Trebuchet MS" panose="020B0603020202020204" pitchFamily="34" charset="0"/>
                <a:ea typeface="+mn-ea"/>
                <a:cs typeface="+mn-cs"/>
              </a:rPr>
              <a:t>Budget Performance Appraisal</a:t>
            </a:r>
            <a:endParaRPr kumimoji="0" lang="x-none" sz="4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Trebuchet MS" panose="020B0603020202020204" pitchFamily="34" charset="0"/>
              <a:ea typeface="+mn-ea"/>
              <a:cs typeface="+mn-cs"/>
            </a:endParaRPr>
          </a:p>
        </p:txBody>
      </p:sp>
      <p:sp>
        <p:nvSpPr>
          <p:cNvPr id="4" name="TextBox 3">
            <a:extLst>
              <a:ext uri="{FF2B5EF4-FFF2-40B4-BE49-F238E27FC236}">
                <a16:creationId xmlns:a16="http://schemas.microsoft.com/office/drawing/2014/main" id="{D0FBBB2E-DEA7-BAA1-31EC-0710E8903AA1}"/>
              </a:ext>
            </a:extLst>
          </p:cNvPr>
          <p:cNvSpPr txBox="1"/>
          <p:nvPr/>
        </p:nvSpPr>
        <p:spPr>
          <a:xfrm>
            <a:off x="174733" y="4740260"/>
            <a:ext cx="2973124"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2400" b="1" dirty="0">
                <a:solidFill>
                  <a:schemeClr val="bg1"/>
                </a:solidFill>
                <a:effectLst>
                  <a:outerShdw blurRad="38100" dist="38100" dir="2700000" algn="tl">
                    <a:srgbClr val="000000">
                      <a:alpha val="43137"/>
                    </a:srgbClr>
                  </a:outerShdw>
                </a:effectLst>
                <a:latin typeface="Trebuchet MS" panose="020B0603020202020204" pitchFamily="34" charset="0"/>
              </a:rPr>
              <a:t>1</a:t>
            </a:r>
            <a:r>
              <a:rPr lang="en-GB" sz="2400" b="1" baseline="30000" dirty="0">
                <a:solidFill>
                  <a:schemeClr val="bg1"/>
                </a:solidFill>
                <a:effectLst>
                  <a:outerShdw blurRad="38100" dist="38100" dir="2700000" algn="tl">
                    <a:srgbClr val="000000">
                      <a:alpha val="43137"/>
                    </a:srgbClr>
                  </a:outerShdw>
                </a:effectLst>
                <a:latin typeface="Trebuchet MS" panose="020B0603020202020204" pitchFamily="34" charset="0"/>
              </a:rPr>
              <a:t>ST</a:t>
            </a:r>
            <a:r>
              <a:rPr lang="en-GB" sz="2400" b="1" dirty="0">
                <a:solidFill>
                  <a:schemeClr val="bg1"/>
                </a:solidFill>
                <a:effectLst>
                  <a:outerShdw blurRad="38100" dist="38100" dir="2700000" algn="tl">
                    <a:srgbClr val="000000">
                      <a:alpha val="43137"/>
                    </a:srgbClr>
                  </a:outerShdw>
                </a:effectLst>
                <a:latin typeface="Trebuchet MS" panose="020B0603020202020204" pitchFamily="34" charset="0"/>
              </a:rPr>
              <a:t> QUARTER, 2023</a:t>
            </a:r>
            <a:endParaRPr kumimoji="0" lang="x-none" sz="36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Trebuchet MS" panose="020B0603020202020204" pitchFamily="34" charset="0"/>
              <a:ea typeface="+mn-ea"/>
              <a:cs typeface="+mn-cs"/>
            </a:endParaRPr>
          </a:p>
        </p:txBody>
      </p:sp>
      <p:sp>
        <p:nvSpPr>
          <p:cNvPr id="5" name="Government Secretariat,…">
            <a:extLst>
              <a:ext uri="{FF2B5EF4-FFF2-40B4-BE49-F238E27FC236}">
                <a16:creationId xmlns:a16="http://schemas.microsoft.com/office/drawing/2014/main" id="{EEB92403-9E40-0F47-E565-CAF4CAC3B397}"/>
              </a:ext>
            </a:extLst>
          </p:cNvPr>
          <p:cNvSpPr txBox="1"/>
          <p:nvPr/>
        </p:nvSpPr>
        <p:spPr>
          <a:xfrm>
            <a:off x="7030568" y="5716445"/>
            <a:ext cx="2198345" cy="1014313"/>
          </a:xfrm>
          <a:prstGeom prst="rect">
            <a:avLst/>
          </a:prstGeom>
          <a:ln w="12700">
            <a:miter lim="400000"/>
          </a:ln>
        </p:spPr>
        <p:txBody>
          <a:bodyPr wrap="square" lIns="45718" tIns="45718" rIns="45718" bIns="45718">
            <a:spAutoFit/>
          </a:bodyPr>
          <a:lstStyle/>
          <a:p>
            <a:pPr defTabSz="825500" hangingPunct="0">
              <a:lnSpc>
                <a:spcPct val="140000"/>
              </a:lnSpc>
              <a:spcBef>
                <a:spcPts val="200"/>
              </a:spcBef>
              <a:defRPr sz="2400" b="0" cap="none">
                <a:solidFill>
                  <a:srgbClr val="535353"/>
                </a:solidFill>
                <a:effectLst/>
              </a:defRPr>
            </a:pPr>
            <a:r>
              <a:rPr sz="1400" kern="0" dirty="0">
                <a:solidFill>
                  <a:srgbClr val="145376"/>
                </a:solidFill>
                <a:latin typeface="Trebuchet MS" panose="020B0603020202020204"/>
                <a:sym typeface="Trebuchet MS" panose="020B0603020202020204"/>
              </a:rPr>
              <a:t>Government Secretariat,</a:t>
            </a:r>
          </a:p>
          <a:p>
            <a:pPr defTabSz="825500" hangingPunct="0">
              <a:lnSpc>
                <a:spcPct val="140000"/>
              </a:lnSpc>
              <a:spcBef>
                <a:spcPts val="200"/>
              </a:spcBef>
              <a:defRPr sz="2400" b="0" cap="none">
                <a:solidFill>
                  <a:srgbClr val="535353"/>
                </a:solidFill>
                <a:effectLst/>
              </a:defRPr>
            </a:pPr>
            <a:r>
              <a:rPr sz="1400" kern="0" dirty="0">
                <a:solidFill>
                  <a:srgbClr val="145376"/>
                </a:solidFill>
                <a:latin typeface="Trebuchet MS" panose="020B0603020202020204"/>
                <a:sym typeface="Trebuchet MS" panose="020B0603020202020204"/>
              </a:rPr>
              <a:t>Alausa, Ikeja, </a:t>
            </a:r>
          </a:p>
          <a:p>
            <a:pPr defTabSz="825500" hangingPunct="0">
              <a:lnSpc>
                <a:spcPct val="140000"/>
              </a:lnSpc>
              <a:spcBef>
                <a:spcPts val="200"/>
              </a:spcBef>
              <a:defRPr sz="2400" b="0" cap="none">
                <a:solidFill>
                  <a:srgbClr val="535353"/>
                </a:solidFill>
                <a:effectLst/>
              </a:defRPr>
            </a:pPr>
            <a:r>
              <a:rPr sz="1400" kern="0" dirty="0">
                <a:solidFill>
                  <a:srgbClr val="145376"/>
                </a:solidFill>
                <a:latin typeface="Trebuchet MS" panose="020B0603020202020204"/>
                <a:sym typeface="Trebuchet MS" panose="020B0603020202020204"/>
              </a:rPr>
              <a:t>Lagos State, Nigeria.</a:t>
            </a:r>
          </a:p>
        </p:txBody>
      </p:sp>
      <p:cxnSp>
        <p:nvCxnSpPr>
          <p:cNvPr id="6" name="Straight Connector 5">
            <a:extLst>
              <a:ext uri="{FF2B5EF4-FFF2-40B4-BE49-F238E27FC236}">
                <a16:creationId xmlns:a16="http://schemas.microsoft.com/office/drawing/2014/main" id="{CF730941-672F-0572-6148-C09E0100F156}"/>
              </a:ext>
            </a:extLst>
          </p:cNvPr>
          <p:cNvCxnSpPr/>
          <p:nvPr/>
        </p:nvCxnSpPr>
        <p:spPr>
          <a:xfrm>
            <a:off x="9228913" y="5799480"/>
            <a:ext cx="0" cy="95832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2">
            <a:extLst>
              <a:ext uri="{FF2B5EF4-FFF2-40B4-BE49-F238E27FC236}">
                <a16:creationId xmlns:a16="http://schemas.microsoft.com/office/drawing/2014/main" id="{ABC50CDF-01FB-670A-E005-249857FAA9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3996" y="99768"/>
            <a:ext cx="1187923" cy="1190495"/>
          </a:xfrm>
          <a:prstGeom prst="rect">
            <a:avLst/>
          </a:prstGeom>
          <a:blipFill dpi="0" rotWithShape="1">
            <a:blip r:embed="rId3">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
            <a:extLst>
              <a:ext uri="{FF2B5EF4-FFF2-40B4-BE49-F238E27FC236}">
                <a16:creationId xmlns:a16="http://schemas.microsoft.com/office/drawing/2014/main" id="{FF1FD2FF-CC5B-5F87-06E1-A4365098EE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794" y="99768"/>
            <a:ext cx="1112636" cy="11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5319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A20C4-9720-42E4-B539-EDA050C12665}"/>
              </a:ext>
            </a:extLst>
          </p:cNvPr>
          <p:cNvSpPr>
            <a:spLocks noGrp="1"/>
          </p:cNvSpPr>
          <p:nvPr>
            <p:ph type="sldNum" sz="quarter" idx="12"/>
          </p:nvPr>
        </p:nvSpPr>
        <p:spPr/>
        <p:txBody>
          <a:bodyPr/>
          <a:lstStyle/>
          <a:p>
            <a:fld id="{B55E7332-B74C-4FC6-99A2-D8C412507BB4}" type="slidenum">
              <a:rPr lang="x-none" smtClean="0"/>
              <a:t>10</a:t>
            </a:fld>
            <a:endParaRPr lang="x-none"/>
          </a:p>
        </p:txBody>
      </p:sp>
      <p:sp>
        <p:nvSpPr>
          <p:cNvPr id="3" name="TextBox 2">
            <a:extLst>
              <a:ext uri="{FF2B5EF4-FFF2-40B4-BE49-F238E27FC236}">
                <a16:creationId xmlns:a16="http://schemas.microsoft.com/office/drawing/2014/main" id="{F7A136B1-1EC4-0035-5FFC-6A59F990F9AF}"/>
              </a:ext>
            </a:extLst>
          </p:cNvPr>
          <p:cNvSpPr txBox="1"/>
          <p:nvPr/>
        </p:nvSpPr>
        <p:spPr>
          <a:xfrm>
            <a:off x="251922" y="677567"/>
            <a:ext cx="11510248" cy="1015663"/>
          </a:xfrm>
          <a:prstGeom prst="rect">
            <a:avLst/>
          </a:prstGeom>
          <a:noFill/>
        </p:spPr>
        <p:txBody>
          <a:bodyPr wrap="square">
            <a:spAutoFit/>
          </a:bodyPr>
          <a:lstStyle/>
          <a:p>
            <a:r>
              <a:rPr lang="en-GB" sz="1200" dirty="0">
                <a:latin typeface="Trebuchet MS" panose="020B0603020202020204" pitchFamily="34" charset="0"/>
              </a:rPr>
              <a:t>On October 26, 2022, the Central Bank of Nigeria (CBN) announced plans to redesign the 200, 500, and 1,000 denominations of the local currency in order to mop up money in circulation and track money laundering activities. This policy suffered more setbacks than the apex bank had anticipated, as its implementation proved to be both ill-timed and counterproductive.</a:t>
            </a:r>
            <a:endParaRPr lang="en-US" sz="1200" dirty="0">
              <a:latin typeface="Trebuchet MS" panose="020B0603020202020204" pitchFamily="34" charset="0"/>
            </a:endParaRPr>
          </a:p>
          <a:p>
            <a:endParaRPr lang="en-US" sz="1200" dirty="0">
              <a:latin typeface="Trebuchet MS" panose="020B0603020202020204" pitchFamily="34" charset="0"/>
            </a:endParaRPr>
          </a:p>
          <a:p>
            <a:r>
              <a:rPr lang="en-US" sz="1200" dirty="0">
                <a:latin typeface="Trebuchet MS" panose="020B0603020202020204" pitchFamily="34" charset="0"/>
              </a:rPr>
              <a:t>Thus, we identify four (4) negative effects of the policy as enumerated below:</a:t>
            </a:r>
          </a:p>
        </p:txBody>
      </p:sp>
      <p:grpSp>
        <p:nvGrpSpPr>
          <p:cNvPr id="4" name="Group 3">
            <a:extLst>
              <a:ext uri="{FF2B5EF4-FFF2-40B4-BE49-F238E27FC236}">
                <a16:creationId xmlns:a16="http://schemas.microsoft.com/office/drawing/2014/main" id="{C97C5E43-BDC2-F2DC-57A6-E58524834740}"/>
              </a:ext>
            </a:extLst>
          </p:cNvPr>
          <p:cNvGrpSpPr/>
          <p:nvPr/>
        </p:nvGrpSpPr>
        <p:grpSpPr>
          <a:xfrm>
            <a:off x="732978" y="1670375"/>
            <a:ext cx="10660511" cy="5081445"/>
            <a:chOff x="732978" y="1592741"/>
            <a:chExt cx="10660511" cy="5081445"/>
          </a:xfrm>
        </p:grpSpPr>
        <p:sp>
          <p:nvSpPr>
            <p:cNvPr id="5" name="Rectangle 4">
              <a:extLst>
                <a:ext uri="{FF2B5EF4-FFF2-40B4-BE49-F238E27FC236}">
                  <a16:creationId xmlns:a16="http://schemas.microsoft.com/office/drawing/2014/main" id="{9213BE2A-2CE5-0834-91AD-5DDA0881A8D1}"/>
                </a:ext>
              </a:extLst>
            </p:cNvPr>
            <p:cNvSpPr/>
            <p:nvPr/>
          </p:nvSpPr>
          <p:spPr>
            <a:xfrm>
              <a:off x="1967383" y="1924909"/>
              <a:ext cx="9406688" cy="10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C794E9-DFE6-7153-A4FB-75E72F019213}"/>
                </a:ext>
              </a:extLst>
            </p:cNvPr>
            <p:cNvSpPr/>
            <p:nvPr/>
          </p:nvSpPr>
          <p:spPr>
            <a:xfrm>
              <a:off x="1967383" y="3152048"/>
              <a:ext cx="9406688" cy="10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CC2787-D355-B503-B68A-679B36EE95E0}"/>
                </a:ext>
              </a:extLst>
            </p:cNvPr>
            <p:cNvSpPr/>
            <p:nvPr/>
          </p:nvSpPr>
          <p:spPr>
            <a:xfrm>
              <a:off x="1963394" y="4375967"/>
              <a:ext cx="9403544" cy="10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EFBD487-4A8C-73A7-0FA7-FD3ED01AEEC9}"/>
                </a:ext>
              </a:extLst>
            </p:cNvPr>
            <p:cNvSpPr/>
            <p:nvPr/>
          </p:nvSpPr>
          <p:spPr>
            <a:xfrm>
              <a:off x="1603787" y="2238022"/>
              <a:ext cx="1922969" cy="461665"/>
            </a:xfrm>
            <a:prstGeom prst="roundRect">
              <a:avLst>
                <a:gd name="adj" fmla="val 26912"/>
              </a:avLst>
            </a:prstGeom>
            <a:solidFill>
              <a:srgbClr val="004E6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15F69BD-B8F9-E706-259F-688724A63F8A}"/>
                </a:ext>
              </a:extLst>
            </p:cNvPr>
            <p:cNvSpPr/>
            <p:nvPr/>
          </p:nvSpPr>
          <p:spPr>
            <a:xfrm>
              <a:off x="1960250" y="5583834"/>
              <a:ext cx="9406688" cy="10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8B9B4D4-FC8C-D0E5-290F-A8115E3C56CE}"/>
                </a:ext>
              </a:extLst>
            </p:cNvPr>
            <p:cNvSpPr/>
            <p:nvPr/>
          </p:nvSpPr>
          <p:spPr>
            <a:xfrm>
              <a:off x="1603787" y="3446326"/>
              <a:ext cx="1922969" cy="461665"/>
            </a:xfrm>
            <a:prstGeom prst="roundRect">
              <a:avLst>
                <a:gd name="adj" fmla="val 26912"/>
              </a:avLst>
            </a:prstGeom>
            <a:solidFill>
              <a:srgbClr val="004E6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C6D91CD-A4A0-7EE1-AAC7-DCB854F40C17}"/>
                </a:ext>
              </a:extLst>
            </p:cNvPr>
            <p:cNvSpPr/>
            <p:nvPr/>
          </p:nvSpPr>
          <p:spPr>
            <a:xfrm>
              <a:off x="1603787" y="4690150"/>
              <a:ext cx="1922969" cy="461665"/>
            </a:xfrm>
            <a:prstGeom prst="roundRect">
              <a:avLst>
                <a:gd name="adj" fmla="val 26912"/>
              </a:avLst>
            </a:prstGeom>
            <a:solidFill>
              <a:srgbClr val="004E6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BD58644-FC10-2A17-9143-C6C874AB8CA7}"/>
                </a:ext>
              </a:extLst>
            </p:cNvPr>
            <p:cNvSpPr/>
            <p:nvPr/>
          </p:nvSpPr>
          <p:spPr>
            <a:xfrm>
              <a:off x="1603787" y="5893718"/>
              <a:ext cx="1922969" cy="461665"/>
            </a:xfrm>
            <a:prstGeom prst="roundRect">
              <a:avLst>
                <a:gd name="adj" fmla="val 26912"/>
              </a:avLst>
            </a:prstGeom>
            <a:solidFill>
              <a:srgbClr val="004E6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482E07-FA30-D989-EECB-8913C8A08EA3}"/>
                </a:ext>
              </a:extLst>
            </p:cNvPr>
            <p:cNvSpPr txBox="1"/>
            <p:nvPr/>
          </p:nvSpPr>
          <p:spPr>
            <a:xfrm>
              <a:off x="1669150" y="3461215"/>
              <a:ext cx="1922969" cy="461665"/>
            </a:xfrm>
            <a:prstGeom prst="rect">
              <a:avLst/>
            </a:prstGeom>
            <a:noFill/>
          </p:spPr>
          <p:txBody>
            <a:bodyPr wrap="square" rtlCol="0">
              <a:spAutoFit/>
            </a:bodyPr>
            <a:lstStyle/>
            <a:p>
              <a:r>
                <a:rPr lang="en-GB" sz="1200" b="1" dirty="0">
                  <a:solidFill>
                    <a:schemeClr val="bg1"/>
                  </a:solidFill>
                  <a:latin typeface="Trebuchet MS" panose="020B0603020202020204" pitchFamily="34" charset="0"/>
                </a:rPr>
                <a:t>Emergence of the Naira Black Market</a:t>
              </a:r>
            </a:p>
          </p:txBody>
        </p:sp>
        <p:sp>
          <p:nvSpPr>
            <p:cNvPr id="14" name="TextBox 13">
              <a:extLst>
                <a:ext uri="{FF2B5EF4-FFF2-40B4-BE49-F238E27FC236}">
                  <a16:creationId xmlns:a16="http://schemas.microsoft.com/office/drawing/2014/main" id="{646289F2-B158-A439-F012-0792F8EC362D}"/>
                </a:ext>
              </a:extLst>
            </p:cNvPr>
            <p:cNvSpPr txBox="1"/>
            <p:nvPr/>
          </p:nvSpPr>
          <p:spPr>
            <a:xfrm>
              <a:off x="1718859" y="4763944"/>
              <a:ext cx="1491296" cy="276999"/>
            </a:xfrm>
            <a:prstGeom prst="rect">
              <a:avLst/>
            </a:prstGeom>
            <a:noFill/>
          </p:spPr>
          <p:txBody>
            <a:bodyPr wrap="square" rtlCol="0">
              <a:spAutoFit/>
            </a:bodyPr>
            <a:lstStyle/>
            <a:p>
              <a:r>
                <a:rPr lang="en-US" sz="1200" b="1" dirty="0">
                  <a:solidFill>
                    <a:schemeClr val="bg1"/>
                  </a:solidFill>
                  <a:latin typeface="Trebuchet MS" panose="020B0603020202020204" pitchFamily="34" charset="0"/>
                </a:rPr>
                <a:t>Public Perception</a:t>
              </a:r>
            </a:p>
          </p:txBody>
        </p:sp>
        <p:sp>
          <p:nvSpPr>
            <p:cNvPr id="15" name="TextBox 14">
              <a:extLst>
                <a:ext uri="{FF2B5EF4-FFF2-40B4-BE49-F238E27FC236}">
                  <a16:creationId xmlns:a16="http://schemas.microsoft.com/office/drawing/2014/main" id="{9A785C85-25BB-4E3F-DE47-172CAC2320DC}"/>
                </a:ext>
              </a:extLst>
            </p:cNvPr>
            <p:cNvSpPr txBox="1"/>
            <p:nvPr/>
          </p:nvSpPr>
          <p:spPr>
            <a:xfrm>
              <a:off x="1683436" y="5893001"/>
              <a:ext cx="1922969" cy="461665"/>
            </a:xfrm>
            <a:prstGeom prst="rect">
              <a:avLst/>
            </a:prstGeom>
            <a:noFill/>
          </p:spPr>
          <p:txBody>
            <a:bodyPr wrap="square" rtlCol="0">
              <a:spAutoFit/>
            </a:bodyPr>
            <a:lstStyle/>
            <a:p>
              <a:r>
                <a:rPr lang="en-US" sz="1200" b="1" dirty="0">
                  <a:solidFill>
                    <a:schemeClr val="bg1"/>
                  </a:solidFill>
                  <a:latin typeface="Trebuchet MS" panose="020B0603020202020204" pitchFamily="34" charset="0"/>
                </a:rPr>
                <a:t>Inconvenience to the Public</a:t>
              </a:r>
            </a:p>
          </p:txBody>
        </p:sp>
        <p:sp>
          <p:nvSpPr>
            <p:cNvPr id="16" name="TextBox 15">
              <a:extLst>
                <a:ext uri="{FF2B5EF4-FFF2-40B4-BE49-F238E27FC236}">
                  <a16:creationId xmlns:a16="http://schemas.microsoft.com/office/drawing/2014/main" id="{AC427503-9C75-AAEF-E65C-77C64318F9E3}"/>
                </a:ext>
              </a:extLst>
            </p:cNvPr>
            <p:cNvSpPr txBox="1"/>
            <p:nvPr/>
          </p:nvSpPr>
          <p:spPr>
            <a:xfrm>
              <a:off x="1669150" y="2322661"/>
              <a:ext cx="1698963" cy="276999"/>
            </a:xfrm>
            <a:prstGeom prst="rect">
              <a:avLst/>
            </a:prstGeom>
            <a:noFill/>
          </p:spPr>
          <p:txBody>
            <a:bodyPr wrap="square" rtlCol="0">
              <a:spAutoFit/>
            </a:bodyPr>
            <a:lstStyle/>
            <a:p>
              <a:r>
                <a:rPr lang="en-US" sz="1200" b="1" dirty="0">
                  <a:solidFill>
                    <a:schemeClr val="bg1"/>
                  </a:solidFill>
                  <a:latin typeface="Trebuchet MS" panose="020B0603020202020204" pitchFamily="34" charset="0"/>
                </a:rPr>
                <a:t>A severe cash crunch</a:t>
              </a:r>
            </a:p>
          </p:txBody>
        </p:sp>
        <p:sp>
          <p:nvSpPr>
            <p:cNvPr id="17" name="TextBox 16">
              <a:extLst>
                <a:ext uri="{FF2B5EF4-FFF2-40B4-BE49-F238E27FC236}">
                  <a16:creationId xmlns:a16="http://schemas.microsoft.com/office/drawing/2014/main" id="{4E047369-C2AE-0B2E-B2C8-0427BD362BB6}"/>
                </a:ext>
              </a:extLst>
            </p:cNvPr>
            <p:cNvSpPr txBox="1"/>
            <p:nvPr/>
          </p:nvSpPr>
          <p:spPr>
            <a:xfrm>
              <a:off x="3798468" y="3357414"/>
              <a:ext cx="7267681" cy="612412"/>
            </a:xfrm>
            <a:prstGeom prst="rect">
              <a:avLst/>
            </a:prstGeom>
            <a:noFill/>
          </p:spPr>
          <p:txBody>
            <a:bodyPr wrap="square">
              <a:spAutoFit/>
            </a:bodyPr>
            <a:lstStyle/>
            <a:p>
              <a:pPr algn="just">
                <a:lnSpc>
                  <a:spcPct val="150000"/>
                </a:lnSpc>
                <a:buClr>
                  <a:srgbClr val="00205F"/>
                </a:buClr>
                <a:defRPr/>
              </a:pPr>
              <a:r>
                <a:rPr lang="en-GB" sz="1200" dirty="0">
                  <a:latin typeface="Trebuchet MS" panose="020B0603020202020204" pitchFamily="34" charset="0"/>
                </a:rPr>
                <a:t>The poor implementation of the Naira redesign policy resulted in Naira scarcity, which led an unofficial market for the local currency where Nigerians pay as high as 30% per withdrawal amount</a:t>
              </a:r>
            </a:p>
          </p:txBody>
        </p:sp>
        <p:sp>
          <p:nvSpPr>
            <p:cNvPr id="18" name="TextBox 17">
              <a:extLst>
                <a:ext uri="{FF2B5EF4-FFF2-40B4-BE49-F238E27FC236}">
                  <a16:creationId xmlns:a16="http://schemas.microsoft.com/office/drawing/2014/main" id="{6CBFE24E-6E28-48AA-9914-4C6C8DBE1809}"/>
                </a:ext>
              </a:extLst>
            </p:cNvPr>
            <p:cNvSpPr txBox="1"/>
            <p:nvPr/>
          </p:nvSpPr>
          <p:spPr>
            <a:xfrm>
              <a:off x="3841795" y="4565281"/>
              <a:ext cx="7551694" cy="612412"/>
            </a:xfrm>
            <a:prstGeom prst="rect">
              <a:avLst/>
            </a:prstGeom>
            <a:noFill/>
          </p:spPr>
          <p:txBody>
            <a:bodyPr wrap="square">
              <a:spAutoFit/>
            </a:bodyPr>
            <a:lstStyle/>
            <a:p>
              <a:pPr algn="just">
                <a:lnSpc>
                  <a:spcPct val="150000"/>
                </a:lnSpc>
                <a:buClr>
                  <a:srgbClr val="00205F"/>
                </a:buClr>
                <a:defRPr/>
              </a:pPr>
              <a:r>
                <a:rPr lang="en-GB" sz="1200" dirty="0">
                  <a:latin typeface="Trebuchet MS" panose="020B0603020202020204" pitchFamily="34" charset="0"/>
                </a:rPr>
                <a:t>Many Nigerians viewed the policy as a political move rather than a necessary monetary policy. As a result, people lose confidence in the government's ability to implement the policy and manage the economy.</a:t>
              </a:r>
            </a:p>
          </p:txBody>
        </p:sp>
        <p:sp>
          <p:nvSpPr>
            <p:cNvPr id="19" name="TextBox 18">
              <a:extLst>
                <a:ext uri="{FF2B5EF4-FFF2-40B4-BE49-F238E27FC236}">
                  <a16:creationId xmlns:a16="http://schemas.microsoft.com/office/drawing/2014/main" id="{AE218229-43F8-D8E7-FC49-2C027A776EF2}"/>
                </a:ext>
              </a:extLst>
            </p:cNvPr>
            <p:cNvSpPr txBox="1"/>
            <p:nvPr/>
          </p:nvSpPr>
          <p:spPr>
            <a:xfrm>
              <a:off x="3841796" y="5507776"/>
              <a:ext cx="7503796" cy="1166410"/>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
                  <a:srgbClr val="00205F"/>
                </a:buClr>
                <a:buSzTx/>
                <a:tabLst/>
                <a:defRPr/>
              </a:pP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As a result of the redesign policy, long lines formed in banks as people attempted to exchange old notes for new ones. This caused significant inconvenience for the general public, particularly those who were unable to access their own funds for extended periods of time, resulting in the loss of lives and destruction of property in some states.</a:t>
              </a:r>
            </a:p>
          </p:txBody>
        </p:sp>
        <p:sp>
          <p:nvSpPr>
            <p:cNvPr id="20" name="TextBox 19">
              <a:extLst>
                <a:ext uri="{FF2B5EF4-FFF2-40B4-BE49-F238E27FC236}">
                  <a16:creationId xmlns:a16="http://schemas.microsoft.com/office/drawing/2014/main" id="{838D437C-369C-FAC4-752A-1DF25F4866E4}"/>
                </a:ext>
              </a:extLst>
            </p:cNvPr>
            <p:cNvSpPr txBox="1"/>
            <p:nvPr/>
          </p:nvSpPr>
          <p:spPr>
            <a:xfrm>
              <a:off x="3701324" y="2028649"/>
              <a:ext cx="7247828" cy="889411"/>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
                  <a:srgbClr val="00205F"/>
                </a:buClr>
                <a:buSzTx/>
                <a:tabLst/>
                <a:defRPr/>
              </a:pP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The Naira redesign policy caused a severe cash crunch in the country, making transactions difficult for both businesses and individuals, effectively ending a 31-month growth in business activities and crippling struggling businesses.</a:t>
              </a:r>
            </a:p>
          </p:txBody>
        </p:sp>
        <p:sp>
          <p:nvSpPr>
            <p:cNvPr id="21" name="Flowchart: Connector 20">
              <a:extLst>
                <a:ext uri="{FF2B5EF4-FFF2-40B4-BE49-F238E27FC236}">
                  <a16:creationId xmlns:a16="http://schemas.microsoft.com/office/drawing/2014/main" id="{09DB4265-D0D3-E9B4-91CB-DB8694998F59}"/>
                </a:ext>
              </a:extLst>
            </p:cNvPr>
            <p:cNvSpPr/>
            <p:nvPr/>
          </p:nvSpPr>
          <p:spPr>
            <a:xfrm>
              <a:off x="732978" y="2111437"/>
              <a:ext cx="684062" cy="684062"/>
            </a:xfrm>
            <a:prstGeom prst="flowChartConnector">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857E3033-3E14-1525-9147-C90462DD10E0}"/>
                </a:ext>
              </a:extLst>
            </p:cNvPr>
            <p:cNvSpPr/>
            <p:nvPr/>
          </p:nvSpPr>
          <p:spPr>
            <a:xfrm>
              <a:off x="757610" y="3300622"/>
              <a:ext cx="684062" cy="684062"/>
            </a:xfrm>
            <a:prstGeom prst="flowChartConnector">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90BA7BBB-763B-7FB4-9C5D-F9195EB31F37}"/>
                </a:ext>
              </a:extLst>
            </p:cNvPr>
            <p:cNvSpPr/>
            <p:nvPr/>
          </p:nvSpPr>
          <p:spPr>
            <a:xfrm>
              <a:off x="745294" y="4559750"/>
              <a:ext cx="684062" cy="684062"/>
            </a:xfrm>
            <a:prstGeom prst="flowChartConnector">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8914AA93-E38F-D22D-1A2C-7CCA68D53EDE}"/>
                </a:ext>
              </a:extLst>
            </p:cNvPr>
            <p:cNvSpPr/>
            <p:nvPr/>
          </p:nvSpPr>
          <p:spPr>
            <a:xfrm>
              <a:off x="732978" y="5775748"/>
              <a:ext cx="684062" cy="684062"/>
            </a:xfrm>
            <a:prstGeom prst="flowChartConnector">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descr="3,600+ Holding A Stack Of Money Illustrations, Royalty-Free Vector Graphics  &amp; Clip Art - iStock">
              <a:extLst>
                <a:ext uri="{FF2B5EF4-FFF2-40B4-BE49-F238E27FC236}">
                  <a16:creationId xmlns:a16="http://schemas.microsoft.com/office/drawing/2014/main" id="{D89AAEC5-CC35-A6B5-BBE0-386CA7099E26}"/>
                </a:ext>
              </a:extLst>
            </p:cNvPr>
            <p:cNvPicPr>
              <a:picLocks noChangeAspect="1" noChangeArrowheads="1"/>
            </p:cNvPicPr>
            <p:nvPr/>
          </p:nvPicPr>
          <p:blipFill rotWithShape="1">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l="19529" t="20824" r="17862" b="15228"/>
            <a:stretch/>
          </p:blipFill>
          <p:spPr bwMode="auto">
            <a:xfrm>
              <a:off x="816386" y="2221705"/>
              <a:ext cx="467981" cy="47798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Download HD White Hand To Hand Money, Cash Payment Icon PNG | Citypng">
              <a:extLst>
                <a:ext uri="{FF2B5EF4-FFF2-40B4-BE49-F238E27FC236}">
                  <a16:creationId xmlns:a16="http://schemas.microsoft.com/office/drawing/2014/main" id="{513B6164-06F2-488D-E625-67DE04A2EE9F}"/>
                </a:ext>
              </a:extLst>
            </p:cNvPr>
            <p:cNvPicPr>
              <a:picLocks noChangeAspect="1" noChangeArrowheads="1"/>
            </p:cNvPicPr>
            <p:nvPr/>
          </p:nvPicPr>
          <p:blipFill rotWithShape="1">
            <a:blip r:embed="rId3">
              <a:duotone>
                <a:srgbClr val="4472C4">
                  <a:shade val="45000"/>
                  <a:satMod val="135000"/>
                </a:srgbClr>
                <a:prstClr val="white"/>
              </a:duotone>
              <a:extLst>
                <a:ext uri="{BEBA8EAE-BF5A-486C-A8C5-ECC9F3942E4B}">
                  <a14:imgProps xmlns:a14="http://schemas.microsoft.com/office/drawing/2010/main">
                    <a14:imgLayer r:embed="rId4">
                      <a14:imgEffect>
                        <a14:backgroundRemoval t="8706" b="90824" l="10000" r="94000">
                          <a14:foregroundMark x1="29529" y1="25412" x2="29529" y2="25412"/>
                          <a14:foregroundMark x1="10235" y1="26118" x2="10235" y2="26118"/>
                          <a14:foregroundMark x1="63882" y1="8706" x2="63882" y2="8706"/>
                          <a14:foregroundMark x1="63529" y1="67294" x2="63529" y2="67294"/>
                          <a14:foregroundMark x1="55882" y1="35765" x2="55882" y2="35765"/>
                          <a14:foregroundMark x1="85882" y1="90824" x2="85882" y2="90824"/>
                          <a14:foregroundMark x1="94000" y1="90706" x2="94000" y2="90706"/>
                        </a14:backgroundRemoval>
                      </a14:imgEffect>
                    </a14:imgLayer>
                  </a14:imgProps>
                </a:ext>
                <a:ext uri="{28A0092B-C50C-407E-A947-70E740481C1C}">
                  <a14:useLocalDpi xmlns:a14="http://schemas.microsoft.com/office/drawing/2010/main" val="0"/>
                </a:ext>
              </a:extLst>
            </a:blip>
            <a:srcRect l="9586" t="7279" r="3726" b="5542"/>
            <a:stretch/>
          </p:blipFill>
          <p:spPr bwMode="auto">
            <a:xfrm>
              <a:off x="832952" y="3424846"/>
              <a:ext cx="508207" cy="5110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EEB3CF53-BE82-D108-3F11-D9924F131BA6}"/>
                </a:ext>
              </a:extLst>
            </p:cNvPr>
            <p:cNvPicPr>
              <a:picLocks noChangeAspect="1"/>
            </p:cNvPicPr>
            <p:nvPr/>
          </p:nvPicPr>
          <p:blipFill>
            <a:blip r:embed="rId5">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25062" y="4686614"/>
              <a:ext cx="525583" cy="525583"/>
            </a:xfrm>
            <a:prstGeom prst="rect">
              <a:avLst/>
            </a:prstGeom>
          </p:spPr>
        </p:pic>
        <p:pic>
          <p:nvPicPr>
            <p:cNvPr id="28" name="Picture 12" descr="Protest - Free social icons">
              <a:extLst>
                <a:ext uri="{FF2B5EF4-FFF2-40B4-BE49-F238E27FC236}">
                  <a16:creationId xmlns:a16="http://schemas.microsoft.com/office/drawing/2014/main" id="{6F830741-32D0-6C79-3BF8-3B1978BB9A05}"/>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6409" y="5889179"/>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D41A0B44-92BE-8209-4CA1-18254E3F6830}"/>
                </a:ext>
              </a:extLst>
            </p:cNvPr>
            <p:cNvSpPr txBox="1"/>
            <p:nvPr/>
          </p:nvSpPr>
          <p:spPr>
            <a:xfrm>
              <a:off x="2284150" y="1649651"/>
              <a:ext cx="886176" cy="323165"/>
            </a:xfrm>
            <a:prstGeom prst="rect">
              <a:avLst/>
            </a:prstGeom>
            <a:noFill/>
          </p:spPr>
          <p:txBody>
            <a:bodyPr wrap="square">
              <a:spAutoFit/>
            </a:bodyPr>
            <a:lstStyle/>
            <a:p>
              <a:r>
                <a:rPr lang="en-US" sz="1500" b="1" dirty="0">
                  <a:solidFill>
                    <a:srgbClr val="004E66"/>
                  </a:solidFill>
                  <a:latin typeface="Trebuchet MS" panose="020B0603020202020204" pitchFamily="34" charset="0"/>
                </a:rPr>
                <a:t>Effects</a:t>
              </a:r>
            </a:p>
          </p:txBody>
        </p:sp>
        <p:sp>
          <p:nvSpPr>
            <p:cNvPr id="30" name="TextBox 29">
              <a:extLst>
                <a:ext uri="{FF2B5EF4-FFF2-40B4-BE49-F238E27FC236}">
                  <a16:creationId xmlns:a16="http://schemas.microsoft.com/office/drawing/2014/main" id="{39116E64-859A-73C7-B883-6B24A2214BBF}"/>
                </a:ext>
              </a:extLst>
            </p:cNvPr>
            <p:cNvSpPr txBox="1"/>
            <p:nvPr/>
          </p:nvSpPr>
          <p:spPr>
            <a:xfrm>
              <a:off x="6527383" y="1592741"/>
              <a:ext cx="1595709" cy="323165"/>
            </a:xfrm>
            <a:prstGeom prst="rect">
              <a:avLst/>
            </a:prstGeom>
            <a:noFill/>
          </p:spPr>
          <p:txBody>
            <a:bodyPr wrap="square">
              <a:spAutoFit/>
            </a:bodyPr>
            <a:lstStyle/>
            <a:p>
              <a:r>
                <a:rPr lang="en-US" sz="1500" b="1" dirty="0">
                  <a:solidFill>
                    <a:srgbClr val="004E66"/>
                  </a:solidFill>
                  <a:latin typeface="Trebuchet MS" panose="020B0603020202020204" pitchFamily="34" charset="0"/>
                </a:rPr>
                <a:t>Assessment</a:t>
              </a:r>
            </a:p>
          </p:txBody>
        </p:sp>
      </p:grpSp>
      <p:grpSp>
        <p:nvGrpSpPr>
          <p:cNvPr id="31" name="Group 30">
            <a:extLst>
              <a:ext uri="{FF2B5EF4-FFF2-40B4-BE49-F238E27FC236}">
                <a16:creationId xmlns:a16="http://schemas.microsoft.com/office/drawing/2014/main" id="{70485EFD-1533-840D-588F-28AAD0A6A3B3}"/>
              </a:ext>
            </a:extLst>
          </p:cNvPr>
          <p:cNvGrpSpPr/>
          <p:nvPr/>
        </p:nvGrpSpPr>
        <p:grpSpPr>
          <a:xfrm>
            <a:off x="-5869" y="1"/>
            <a:ext cx="12197869" cy="692216"/>
            <a:chOff x="-5869" y="1"/>
            <a:chExt cx="12197869" cy="692216"/>
          </a:xfrm>
        </p:grpSpPr>
        <p:sp>
          <p:nvSpPr>
            <p:cNvPr id="32" name="Rectangle 31">
              <a:extLst>
                <a:ext uri="{FF2B5EF4-FFF2-40B4-BE49-F238E27FC236}">
                  <a16:creationId xmlns:a16="http://schemas.microsoft.com/office/drawing/2014/main" id="{A6C0A571-8FA5-928D-A05A-4FD23015A040}"/>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3" name="Rectangle: Rounded Corners 32">
              <a:extLst>
                <a:ext uri="{FF2B5EF4-FFF2-40B4-BE49-F238E27FC236}">
                  <a16:creationId xmlns:a16="http://schemas.microsoft.com/office/drawing/2014/main" id="{B7C32F0A-41F3-40D8-FD48-6A699AC5C4B0}"/>
                </a:ext>
              </a:extLst>
            </p:cNvPr>
            <p:cNvSpPr/>
            <p:nvPr/>
          </p:nvSpPr>
          <p:spPr>
            <a:xfrm>
              <a:off x="3637158" y="70389"/>
              <a:ext cx="3350474"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8F32DC7D-2519-48FA-85CE-223532EB028D}"/>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B152A3-0970-8BEA-3D71-AD2876577FC1}"/>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2FF1D5D5-DF17-8758-D569-1E8D7DF4B85B}"/>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37" name="Picture 1">
              <a:extLst>
                <a:ext uri="{FF2B5EF4-FFF2-40B4-BE49-F238E27FC236}">
                  <a16:creationId xmlns:a16="http://schemas.microsoft.com/office/drawing/2014/main" id="{B5FBABBE-A9F2-E392-D6EC-11EF36E9EE9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Shape 37">
              <a:extLst>
                <a:ext uri="{FF2B5EF4-FFF2-40B4-BE49-F238E27FC236}">
                  <a16:creationId xmlns:a16="http://schemas.microsoft.com/office/drawing/2014/main" id="{1275DDA2-AD8E-4E3A-C6E7-4BB49E537AA9}"/>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39" name="Picture 2" descr="A group of colorful birds&#10;&#10;Description automatically generated with low confidence">
              <a:extLst>
                <a:ext uri="{FF2B5EF4-FFF2-40B4-BE49-F238E27FC236}">
                  <a16:creationId xmlns:a16="http://schemas.microsoft.com/office/drawing/2014/main" id="{3489FA0A-55E9-BBC8-33CD-5077E761A797}"/>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11">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40" name="TextBox 39">
            <a:extLst>
              <a:ext uri="{FF2B5EF4-FFF2-40B4-BE49-F238E27FC236}">
                <a16:creationId xmlns:a16="http://schemas.microsoft.com/office/drawing/2014/main" id="{4DA87B82-E3F0-452E-5D82-4D58CBF7B86A}"/>
              </a:ext>
            </a:extLst>
          </p:cNvPr>
          <p:cNvSpPr txBox="1"/>
          <p:nvPr/>
        </p:nvSpPr>
        <p:spPr>
          <a:xfrm>
            <a:off x="3699297" y="38650"/>
            <a:ext cx="3288335" cy="400110"/>
          </a:xfrm>
          <a:prstGeom prst="rect">
            <a:avLst/>
          </a:prstGeom>
          <a:noFill/>
        </p:spPr>
        <p:txBody>
          <a:bodyPr wrap="square">
            <a:spAutoFit/>
          </a:bodyPr>
          <a:lstStyle/>
          <a:p>
            <a:r>
              <a:rPr lang="en-US" sz="2000" dirty="0">
                <a:solidFill>
                  <a:schemeClr val="bg1"/>
                </a:solidFill>
                <a:latin typeface="Trebuchet MS" panose="020B0603020202020204" pitchFamily="34" charset="0"/>
              </a:rPr>
              <a:t>The Naira Re-Design Policy</a:t>
            </a:r>
          </a:p>
        </p:txBody>
      </p:sp>
    </p:spTree>
    <p:extLst>
      <p:ext uri="{BB962C8B-B14F-4D97-AF65-F5344CB8AC3E}">
        <p14:creationId xmlns:p14="http://schemas.microsoft.com/office/powerpoint/2010/main" val="2811956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A20C4-9720-42E4-B539-EDA050C12665}"/>
              </a:ext>
            </a:extLst>
          </p:cNvPr>
          <p:cNvSpPr>
            <a:spLocks noGrp="1"/>
          </p:cNvSpPr>
          <p:nvPr>
            <p:ph type="sldNum" sz="quarter" idx="12"/>
          </p:nvPr>
        </p:nvSpPr>
        <p:spPr/>
        <p:txBody>
          <a:bodyPr/>
          <a:lstStyle/>
          <a:p>
            <a:fld id="{B55E7332-B74C-4FC6-99A2-D8C412507BB4}" type="slidenum">
              <a:rPr lang="x-none" smtClean="0"/>
              <a:t>11</a:t>
            </a:fld>
            <a:endParaRPr lang="x-none"/>
          </a:p>
        </p:txBody>
      </p:sp>
      <p:sp>
        <p:nvSpPr>
          <p:cNvPr id="3" name="TextBox 2">
            <a:extLst>
              <a:ext uri="{FF2B5EF4-FFF2-40B4-BE49-F238E27FC236}">
                <a16:creationId xmlns:a16="http://schemas.microsoft.com/office/drawing/2014/main" id="{A86510C0-C3E4-1F28-B4B4-7BDAB2747324}"/>
              </a:ext>
            </a:extLst>
          </p:cNvPr>
          <p:cNvSpPr txBox="1"/>
          <p:nvPr/>
        </p:nvSpPr>
        <p:spPr>
          <a:xfrm>
            <a:off x="418486" y="742965"/>
            <a:ext cx="11165080" cy="1015663"/>
          </a:xfrm>
          <a:prstGeom prst="rect">
            <a:avLst/>
          </a:prstGeom>
          <a:noFill/>
        </p:spPr>
        <p:txBody>
          <a:bodyPr wrap="square">
            <a:spAutoFit/>
          </a:bodyPr>
          <a:lstStyle/>
          <a:p>
            <a:r>
              <a:rPr lang="en-GB" sz="1200" dirty="0">
                <a:latin typeface="Trebuchet MS" panose="020B0603020202020204" pitchFamily="34" charset="0"/>
              </a:rPr>
              <a:t>The Central Bank of Nigeria’s persistent increase of the Monetary Policy Rate (MPR) to 18% within a 10-month period which increased the MPR by 650 basis points, as a means to control inflation and stabilize the value of the currency has refused to abate the upward inflationary trend and Naira value depreciation.</a:t>
            </a:r>
          </a:p>
          <a:p>
            <a:endParaRPr lang="en-GB" sz="1200" dirty="0">
              <a:latin typeface="Trebuchet MS" panose="020B0603020202020204" pitchFamily="34" charset="0"/>
            </a:endParaRPr>
          </a:p>
          <a:p>
            <a:r>
              <a:rPr lang="en-GB" sz="1200" dirty="0">
                <a:latin typeface="Trebuchet MS" panose="020B0603020202020204" pitchFamily="34" charset="0"/>
              </a:rPr>
              <a:t>The high MPR within a short period has succeeded in creating a ripple effect across the whole economy, sinking consumer confidence, leading to fewer jobs and lower wages, fall in stock prices, and may eventually tip the economy into a recession.</a:t>
            </a:r>
          </a:p>
        </p:txBody>
      </p:sp>
      <p:sp>
        <p:nvSpPr>
          <p:cNvPr id="4" name="Rectangle 3">
            <a:extLst>
              <a:ext uri="{FF2B5EF4-FFF2-40B4-BE49-F238E27FC236}">
                <a16:creationId xmlns:a16="http://schemas.microsoft.com/office/drawing/2014/main" id="{52F2B077-4640-2E39-EB87-400F83CA1CFE}"/>
              </a:ext>
            </a:extLst>
          </p:cNvPr>
          <p:cNvSpPr/>
          <p:nvPr/>
        </p:nvSpPr>
        <p:spPr>
          <a:xfrm>
            <a:off x="1967383" y="2546457"/>
            <a:ext cx="9406688" cy="10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8973FE4-26B2-4966-ED16-00F56F00335F}"/>
              </a:ext>
            </a:extLst>
          </p:cNvPr>
          <p:cNvSpPr/>
          <p:nvPr/>
        </p:nvSpPr>
        <p:spPr>
          <a:xfrm>
            <a:off x="1967383" y="3828779"/>
            <a:ext cx="9406688" cy="10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20ABA0-36C0-7B45-5F58-C105C0747087}"/>
              </a:ext>
            </a:extLst>
          </p:cNvPr>
          <p:cNvSpPr/>
          <p:nvPr/>
        </p:nvSpPr>
        <p:spPr>
          <a:xfrm>
            <a:off x="1963394" y="5147292"/>
            <a:ext cx="9403544" cy="10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F5965DA-2775-EEBA-C1F6-839A8BBC1F5C}"/>
              </a:ext>
            </a:extLst>
          </p:cNvPr>
          <p:cNvSpPr/>
          <p:nvPr/>
        </p:nvSpPr>
        <p:spPr>
          <a:xfrm>
            <a:off x="1603787" y="2859570"/>
            <a:ext cx="1922969" cy="461665"/>
          </a:xfrm>
          <a:prstGeom prst="roundRect">
            <a:avLst>
              <a:gd name="adj" fmla="val 26912"/>
            </a:avLst>
          </a:prstGeom>
          <a:solidFill>
            <a:srgbClr val="004E6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0F2C0405-CFC8-B9C6-1596-038EABA99420}"/>
              </a:ext>
            </a:extLst>
          </p:cNvPr>
          <p:cNvSpPr/>
          <p:nvPr/>
        </p:nvSpPr>
        <p:spPr>
          <a:xfrm>
            <a:off x="1603787" y="4123057"/>
            <a:ext cx="1922969" cy="461665"/>
          </a:xfrm>
          <a:prstGeom prst="roundRect">
            <a:avLst>
              <a:gd name="adj" fmla="val 26912"/>
            </a:avLst>
          </a:prstGeom>
          <a:solidFill>
            <a:srgbClr val="004E6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32AF766-0D64-8A73-E6B6-3FB5A410B403}"/>
              </a:ext>
            </a:extLst>
          </p:cNvPr>
          <p:cNvSpPr/>
          <p:nvPr/>
        </p:nvSpPr>
        <p:spPr>
          <a:xfrm>
            <a:off x="1603787" y="5461475"/>
            <a:ext cx="1922969" cy="461665"/>
          </a:xfrm>
          <a:prstGeom prst="roundRect">
            <a:avLst>
              <a:gd name="adj" fmla="val 26912"/>
            </a:avLst>
          </a:prstGeom>
          <a:solidFill>
            <a:srgbClr val="004E6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3A683E-804C-BCBF-E2A4-8B3B82AE2EB2}"/>
              </a:ext>
            </a:extLst>
          </p:cNvPr>
          <p:cNvSpPr txBox="1"/>
          <p:nvPr/>
        </p:nvSpPr>
        <p:spPr>
          <a:xfrm>
            <a:off x="1713384" y="4226870"/>
            <a:ext cx="1501176" cy="276340"/>
          </a:xfrm>
          <a:prstGeom prst="rect">
            <a:avLst/>
          </a:prstGeom>
          <a:noFill/>
        </p:spPr>
        <p:txBody>
          <a:bodyPr wrap="square" rtlCol="0">
            <a:spAutoFit/>
          </a:bodyPr>
          <a:lstStyle/>
          <a:p>
            <a:r>
              <a:rPr lang="en-GB" sz="1200" b="1" dirty="0">
                <a:solidFill>
                  <a:schemeClr val="bg1"/>
                </a:solidFill>
                <a:latin typeface="Trebuchet MS" panose="020B0603020202020204" pitchFamily="34" charset="0"/>
              </a:rPr>
              <a:t>Reduced Spending</a:t>
            </a:r>
          </a:p>
        </p:txBody>
      </p:sp>
      <p:sp>
        <p:nvSpPr>
          <p:cNvPr id="11" name="TextBox 10">
            <a:extLst>
              <a:ext uri="{FF2B5EF4-FFF2-40B4-BE49-F238E27FC236}">
                <a16:creationId xmlns:a16="http://schemas.microsoft.com/office/drawing/2014/main" id="{6A9B42EF-2332-AD8C-7C6B-1CA3A717AB88}"/>
              </a:ext>
            </a:extLst>
          </p:cNvPr>
          <p:cNvSpPr txBox="1"/>
          <p:nvPr/>
        </p:nvSpPr>
        <p:spPr>
          <a:xfrm>
            <a:off x="1710252" y="5572101"/>
            <a:ext cx="1807898" cy="276999"/>
          </a:xfrm>
          <a:prstGeom prst="rect">
            <a:avLst/>
          </a:prstGeom>
          <a:noFill/>
        </p:spPr>
        <p:txBody>
          <a:bodyPr wrap="square" rtlCol="0">
            <a:spAutoFit/>
          </a:bodyPr>
          <a:lstStyle/>
          <a:p>
            <a:r>
              <a:rPr lang="en-US" sz="1200" b="1" dirty="0">
                <a:solidFill>
                  <a:schemeClr val="bg1"/>
                </a:solidFill>
                <a:latin typeface="Trebuchet MS" panose="020B0603020202020204" pitchFamily="34" charset="0"/>
              </a:rPr>
              <a:t>A recipe for recession</a:t>
            </a:r>
          </a:p>
        </p:txBody>
      </p:sp>
      <p:sp>
        <p:nvSpPr>
          <p:cNvPr id="12" name="TextBox 11">
            <a:extLst>
              <a:ext uri="{FF2B5EF4-FFF2-40B4-BE49-F238E27FC236}">
                <a16:creationId xmlns:a16="http://schemas.microsoft.com/office/drawing/2014/main" id="{94334F21-D5FE-4302-67B6-5B6B8BB53D72}"/>
              </a:ext>
            </a:extLst>
          </p:cNvPr>
          <p:cNvSpPr txBox="1"/>
          <p:nvPr/>
        </p:nvSpPr>
        <p:spPr>
          <a:xfrm>
            <a:off x="1727189" y="2961173"/>
            <a:ext cx="1698963" cy="276999"/>
          </a:xfrm>
          <a:prstGeom prst="rect">
            <a:avLst/>
          </a:prstGeom>
          <a:noFill/>
        </p:spPr>
        <p:txBody>
          <a:bodyPr wrap="square" rtlCol="0">
            <a:spAutoFit/>
          </a:bodyPr>
          <a:lstStyle/>
          <a:p>
            <a:r>
              <a:rPr lang="en-US" sz="1200" b="1" dirty="0">
                <a:solidFill>
                  <a:schemeClr val="bg1"/>
                </a:solidFill>
                <a:latin typeface="Trebuchet MS" panose="020B0603020202020204" pitchFamily="34" charset="0"/>
              </a:rPr>
              <a:t>Cost of Borrowing</a:t>
            </a:r>
          </a:p>
        </p:txBody>
      </p:sp>
      <p:sp>
        <p:nvSpPr>
          <p:cNvPr id="13" name="TextBox 12">
            <a:extLst>
              <a:ext uri="{FF2B5EF4-FFF2-40B4-BE49-F238E27FC236}">
                <a16:creationId xmlns:a16="http://schemas.microsoft.com/office/drawing/2014/main" id="{1FF5A25E-7684-00A3-DD4A-DD4EA58354DA}"/>
              </a:ext>
            </a:extLst>
          </p:cNvPr>
          <p:cNvSpPr txBox="1"/>
          <p:nvPr/>
        </p:nvSpPr>
        <p:spPr>
          <a:xfrm>
            <a:off x="3636353" y="3765212"/>
            <a:ext cx="7695988" cy="1166410"/>
          </a:xfrm>
          <a:prstGeom prst="rect">
            <a:avLst/>
          </a:prstGeom>
          <a:noFill/>
        </p:spPr>
        <p:txBody>
          <a:bodyPr wrap="square">
            <a:spAutoFit/>
          </a:bodyPr>
          <a:lstStyle/>
          <a:p>
            <a:pPr algn="just">
              <a:lnSpc>
                <a:spcPct val="150000"/>
              </a:lnSpc>
              <a:buClr>
                <a:srgbClr val="00205F"/>
              </a:buClr>
              <a:defRPr/>
            </a:pPr>
            <a:r>
              <a:rPr lang="en-GB" sz="1200" dirty="0">
                <a:latin typeface="Trebuchet MS" panose="020B0603020202020204" pitchFamily="34" charset="0"/>
              </a:rPr>
              <a:t>While we anticipate prices of goods to fall due to lower spending as a result of the Central Bank of Nigeria MPR Policy, businesses are constrained by the cost of production due to high transportation costs, high-interest rates, high exchange rates, and expensive energy. As a result, businesses fail, and the ones that survive raise product prices, keeping inflation on the rise.</a:t>
            </a:r>
          </a:p>
        </p:txBody>
      </p:sp>
      <p:sp>
        <p:nvSpPr>
          <p:cNvPr id="14" name="TextBox 13">
            <a:extLst>
              <a:ext uri="{FF2B5EF4-FFF2-40B4-BE49-F238E27FC236}">
                <a16:creationId xmlns:a16="http://schemas.microsoft.com/office/drawing/2014/main" id="{79E069FA-3B39-E2E7-68C1-FA76F402E1BC}"/>
              </a:ext>
            </a:extLst>
          </p:cNvPr>
          <p:cNvSpPr txBox="1"/>
          <p:nvPr/>
        </p:nvSpPr>
        <p:spPr>
          <a:xfrm>
            <a:off x="3671000" y="5095486"/>
            <a:ext cx="7551694" cy="1166410"/>
          </a:xfrm>
          <a:prstGeom prst="rect">
            <a:avLst/>
          </a:prstGeom>
          <a:noFill/>
        </p:spPr>
        <p:txBody>
          <a:bodyPr wrap="square">
            <a:spAutoFit/>
          </a:bodyPr>
          <a:lstStyle/>
          <a:p>
            <a:pPr algn="just">
              <a:lnSpc>
                <a:spcPct val="150000"/>
              </a:lnSpc>
              <a:buClr>
                <a:srgbClr val="00205F"/>
              </a:buClr>
              <a:defRPr/>
            </a:pPr>
            <a:r>
              <a:rPr lang="en-GB" sz="1200" dirty="0">
                <a:latin typeface="Trebuchet MS" panose="020B0603020202020204" pitchFamily="34" charset="0"/>
              </a:rPr>
              <a:t>Continuously raising interest rates in an economy with existing severe socio-economic challenges will further compound these challenges and stomp any immediate chance for recovery. The twin effect of a cash crunch and increasing interest rate will be catastrophic and will be evident long after the policy is overturned.</a:t>
            </a:r>
          </a:p>
        </p:txBody>
      </p:sp>
      <p:sp>
        <p:nvSpPr>
          <p:cNvPr id="15" name="TextBox 14">
            <a:extLst>
              <a:ext uri="{FF2B5EF4-FFF2-40B4-BE49-F238E27FC236}">
                <a16:creationId xmlns:a16="http://schemas.microsoft.com/office/drawing/2014/main" id="{EE21F7B2-CBF3-A424-B9B6-A742EC7D5B78}"/>
              </a:ext>
            </a:extLst>
          </p:cNvPr>
          <p:cNvSpPr txBox="1"/>
          <p:nvPr/>
        </p:nvSpPr>
        <p:spPr>
          <a:xfrm>
            <a:off x="3650158" y="2630310"/>
            <a:ext cx="7572536" cy="889411"/>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
                <a:srgbClr val="00205F"/>
              </a:buClr>
              <a:buSzTx/>
              <a:tabLst/>
              <a:defRPr/>
            </a:pP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This policy exerts a negative impact on the business environment as existing businesses find it difficult to expand while discouraging startups due to the increase in </a:t>
            </a:r>
            <a:r>
              <a:rPr lang="en-GB" sz="1200" dirty="0">
                <a:solidFill>
                  <a:prstClr val="black"/>
                </a:solidFill>
                <a:latin typeface="Trebuchet MS" panose="020B0603020202020204" pitchFamily="34" charset="0"/>
              </a:rPr>
              <a:t>interest on loans and other credit by the </a:t>
            </a: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Commercial banks. Hence, reducing economic activities.</a:t>
            </a:r>
          </a:p>
        </p:txBody>
      </p:sp>
      <p:sp>
        <p:nvSpPr>
          <p:cNvPr id="16" name="Flowchart: Connector 15">
            <a:extLst>
              <a:ext uri="{FF2B5EF4-FFF2-40B4-BE49-F238E27FC236}">
                <a16:creationId xmlns:a16="http://schemas.microsoft.com/office/drawing/2014/main" id="{5E4121AF-CCFD-4DD7-8A79-CFFBE900C886}"/>
              </a:ext>
            </a:extLst>
          </p:cNvPr>
          <p:cNvSpPr/>
          <p:nvPr/>
        </p:nvSpPr>
        <p:spPr>
          <a:xfrm>
            <a:off x="732978" y="2732985"/>
            <a:ext cx="684062" cy="684062"/>
          </a:xfrm>
          <a:prstGeom prst="flowChartConnector">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C381C964-CC06-A5D7-72DD-4D8FBD902D18}"/>
              </a:ext>
            </a:extLst>
          </p:cNvPr>
          <p:cNvSpPr/>
          <p:nvPr/>
        </p:nvSpPr>
        <p:spPr>
          <a:xfrm>
            <a:off x="757610" y="3977353"/>
            <a:ext cx="684062" cy="684062"/>
          </a:xfrm>
          <a:prstGeom prst="flowChartConnector">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E3B27B2A-1396-D509-5D81-45FC336741BB}"/>
              </a:ext>
            </a:extLst>
          </p:cNvPr>
          <p:cNvSpPr/>
          <p:nvPr/>
        </p:nvSpPr>
        <p:spPr>
          <a:xfrm>
            <a:off x="745294" y="5331075"/>
            <a:ext cx="684062" cy="684062"/>
          </a:xfrm>
          <a:prstGeom prst="flowChartConnector">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3,600+ Holding A Stack Of Money Illustrations, Royalty-Free Vector Graphics  &amp; Clip Art - iStock">
            <a:extLst>
              <a:ext uri="{FF2B5EF4-FFF2-40B4-BE49-F238E27FC236}">
                <a16:creationId xmlns:a16="http://schemas.microsoft.com/office/drawing/2014/main" id="{6A6E65CE-8DD8-BA3C-27BB-9BA518A7B010}"/>
              </a:ext>
            </a:extLst>
          </p:cNvPr>
          <p:cNvPicPr>
            <a:picLocks noChangeAspect="1" noChangeArrowheads="1"/>
          </p:cNvPicPr>
          <p:nvPr/>
        </p:nvPicPr>
        <p:blipFill rotWithShape="1">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l="19529" t="20824" r="17862" b="15228"/>
          <a:stretch/>
        </p:blipFill>
        <p:spPr bwMode="auto">
          <a:xfrm>
            <a:off x="816386" y="2843253"/>
            <a:ext cx="467981" cy="47798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Download HD White Hand To Hand Money, Cash Payment Icon PNG | Citypng">
            <a:extLst>
              <a:ext uri="{FF2B5EF4-FFF2-40B4-BE49-F238E27FC236}">
                <a16:creationId xmlns:a16="http://schemas.microsoft.com/office/drawing/2014/main" id="{BBF8BB80-3BE1-BD0F-0D26-F8C8195C75B8}"/>
              </a:ext>
            </a:extLst>
          </p:cNvPr>
          <p:cNvPicPr>
            <a:picLocks noChangeAspect="1" noChangeArrowheads="1"/>
          </p:cNvPicPr>
          <p:nvPr/>
        </p:nvPicPr>
        <p:blipFill rotWithShape="1">
          <a:blip r:embed="rId3">
            <a:duotone>
              <a:srgbClr val="4472C4">
                <a:shade val="45000"/>
                <a:satMod val="135000"/>
              </a:srgbClr>
              <a:prstClr val="white"/>
            </a:duotone>
            <a:extLst>
              <a:ext uri="{BEBA8EAE-BF5A-486C-A8C5-ECC9F3942E4B}">
                <a14:imgProps xmlns:a14="http://schemas.microsoft.com/office/drawing/2010/main">
                  <a14:imgLayer r:embed="rId4">
                    <a14:imgEffect>
                      <a14:backgroundRemoval t="8706" b="90824" l="10000" r="94000">
                        <a14:foregroundMark x1="29529" y1="25412" x2="29529" y2="25412"/>
                        <a14:foregroundMark x1="10235" y1="26118" x2="10235" y2="26118"/>
                        <a14:foregroundMark x1="63882" y1="8706" x2="63882" y2="8706"/>
                        <a14:foregroundMark x1="63529" y1="67294" x2="63529" y2="67294"/>
                        <a14:foregroundMark x1="55882" y1="35765" x2="55882" y2="35765"/>
                        <a14:foregroundMark x1="85882" y1="90824" x2="85882" y2="90824"/>
                        <a14:foregroundMark x1="94000" y1="90706" x2="94000" y2="90706"/>
                      </a14:backgroundRemoval>
                    </a14:imgEffect>
                  </a14:imgLayer>
                </a14:imgProps>
              </a:ext>
              <a:ext uri="{28A0092B-C50C-407E-A947-70E740481C1C}">
                <a14:useLocalDpi xmlns:a14="http://schemas.microsoft.com/office/drawing/2010/main" val="0"/>
              </a:ext>
            </a:extLst>
          </a:blip>
          <a:srcRect l="9586" t="7279" r="3726" b="5542"/>
          <a:stretch/>
        </p:blipFill>
        <p:spPr bwMode="auto">
          <a:xfrm>
            <a:off x="832952" y="4101577"/>
            <a:ext cx="508207" cy="5110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8749C06-1D7D-7D77-0C61-36FE3BCD8C46}"/>
              </a:ext>
            </a:extLst>
          </p:cNvPr>
          <p:cNvPicPr>
            <a:picLocks noChangeAspect="1"/>
          </p:cNvPicPr>
          <p:nvPr/>
        </p:nvPicPr>
        <p:blipFill>
          <a:blip r:embed="rId5">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25062" y="5457939"/>
            <a:ext cx="525583" cy="525583"/>
          </a:xfrm>
          <a:prstGeom prst="rect">
            <a:avLst/>
          </a:prstGeom>
        </p:spPr>
      </p:pic>
      <p:sp>
        <p:nvSpPr>
          <p:cNvPr id="22" name="TextBox 21">
            <a:extLst>
              <a:ext uri="{FF2B5EF4-FFF2-40B4-BE49-F238E27FC236}">
                <a16:creationId xmlns:a16="http://schemas.microsoft.com/office/drawing/2014/main" id="{3DF82688-C486-C48A-35F6-011C256DBE0D}"/>
              </a:ext>
            </a:extLst>
          </p:cNvPr>
          <p:cNvSpPr txBox="1"/>
          <p:nvPr/>
        </p:nvSpPr>
        <p:spPr>
          <a:xfrm>
            <a:off x="2171113" y="2135417"/>
            <a:ext cx="886176" cy="323165"/>
          </a:xfrm>
          <a:prstGeom prst="rect">
            <a:avLst/>
          </a:prstGeom>
          <a:noFill/>
        </p:spPr>
        <p:txBody>
          <a:bodyPr wrap="square">
            <a:spAutoFit/>
          </a:bodyPr>
          <a:lstStyle/>
          <a:p>
            <a:r>
              <a:rPr lang="en-US" sz="1500" b="1" dirty="0">
                <a:solidFill>
                  <a:srgbClr val="004E66"/>
                </a:solidFill>
                <a:latin typeface="Trebuchet MS" panose="020B0603020202020204" pitchFamily="34" charset="0"/>
              </a:rPr>
              <a:t>Effects</a:t>
            </a:r>
          </a:p>
        </p:txBody>
      </p:sp>
      <p:sp>
        <p:nvSpPr>
          <p:cNvPr id="23" name="TextBox 22">
            <a:extLst>
              <a:ext uri="{FF2B5EF4-FFF2-40B4-BE49-F238E27FC236}">
                <a16:creationId xmlns:a16="http://schemas.microsoft.com/office/drawing/2014/main" id="{64C85058-F627-8A50-4226-5574F8143C5E}"/>
              </a:ext>
            </a:extLst>
          </p:cNvPr>
          <p:cNvSpPr txBox="1"/>
          <p:nvPr/>
        </p:nvSpPr>
        <p:spPr>
          <a:xfrm>
            <a:off x="6638571" y="2136871"/>
            <a:ext cx="1595709" cy="323165"/>
          </a:xfrm>
          <a:prstGeom prst="rect">
            <a:avLst/>
          </a:prstGeom>
          <a:noFill/>
        </p:spPr>
        <p:txBody>
          <a:bodyPr wrap="square">
            <a:spAutoFit/>
          </a:bodyPr>
          <a:lstStyle/>
          <a:p>
            <a:r>
              <a:rPr lang="en-US" sz="1500" b="1" dirty="0">
                <a:solidFill>
                  <a:srgbClr val="004E66"/>
                </a:solidFill>
                <a:latin typeface="Trebuchet MS" panose="020B0603020202020204" pitchFamily="34" charset="0"/>
              </a:rPr>
              <a:t>Assessment</a:t>
            </a:r>
          </a:p>
        </p:txBody>
      </p:sp>
      <p:grpSp>
        <p:nvGrpSpPr>
          <p:cNvPr id="24" name="Group 23">
            <a:extLst>
              <a:ext uri="{FF2B5EF4-FFF2-40B4-BE49-F238E27FC236}">
                <a16:creationId xmlns:a16="http://schemas.microsoft.com/office/drawing/2014/main" id="{F4108943-EE9C-40BD-BC5B-ECCF9D17940C}"/>
              </a:ext>
            </a:extLst>
          </p:cNvPr>
          <p:cNvGrpSpPr/>
          <p:nvPr/>
        </p:nvGrpSpPr>
        <p:grpSpPr>
          <a:xfrm>
            <a:off x="-5869" y="1"/>
            <a:ext cx="12197869" cy="692216"/>
            <a:chOff x="-5869" y="1"/>
            <a:chExt cx="12197869" cy="692216"/>
          </a:xfrm>
        </p:grpSpPr>
        <p:sp>
          <p:nvSpPr>
            <p:cNvPr id="25" name="Rectangle 24">
              <a:extLst>
                <a:ext uri="{FF2B5EF4-FFF2-40B4-BE49-F238E27FC236}">
                  <a16:creationId xmlns:a16="http://schemas.microsoft.com/office/drawing/2014/main" id="{3DBF78C3-86ED-1337-6341-F5421465BE29}"/>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Rectangle: Rounded Corners 25">
              <a:extLst>
                <a:ext uri="{FF2B5EF4-FFF2-40B4-BE49-F238E27FC236}">
                  <a16:creationId xmlns:a16="http://schemas.microsoft.com/office/drawing/2014/main" id="{A235B632-83F5-CF37-2437-767A64C73EC4}"/>
                </a:ext>
              </a:extLst>
            </p:cNvPr>
            <p:cNvSpPr/>
            <p:nvPr/>
          </p:nvSpPr>
          <p:spPr>
            <a:xfrm>
              <a:off x="3637158" y="70389"/>
              <a:ext cx="3350474"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0ABA8F3-3E67-3614-4D71-B2740F757BF9}"/>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41830C-FBFF-8A7C-7FF5-951B5ADA0324}"/>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F23004DB-3813-107D-AE90-26661AD403F7}"/>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30" name="Picture 1">
              <a:extLst>
                <a:ext uri="{FF2B5EF4-FFF2-40B4-BE49-F238E27FC236}">
                  <a16:creationId xmlns:a16="http://schemas.microsoft.com/office/drawing/2014/main" id="{B0D8EA96-59D2-6047-4519-F09701684FB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Shape 30">
              <a:extLst>
                <a:ext uri="{FF2B5EF4-FFF2-40B4-BE49-F238E27FC236}">
                  <a16:creationId xmlns:a16="http://schemas.microsoft.com/office/drawing/2014/main" id="{A2D69929-0595-62BA-D146-4916F1FAE16D}"/>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32" name="Picture 2" descr="A group of colorful birds&#10;&#10;Description automatically generated with low confidence">
              <a:extLst>
                <a:ext uri="{FF2B5EF4-FFF2-40B4-BE49-F238E27FC236}">
                  <a16:creationId xmlns:a16="http://schemas.microsoft.com/office/drawing/2014/main" id="{6CEDECCB-08F1-53FD-0FC1-1328704CD43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9">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33" name="TextBox 32">
            <a:extLst>
              <a:ext uri="{FF2B5EF4-FFF2-40B4-BE49-F238E27FC236}">
                <a16:creationId xmlns:a16="http://schemas.microsoft.com/office/drawing/2014/main" id="{8259F82B-5D09-FE72-86A2-E445ADDC47A0}"/>
              </a:ext>
            </a:extLst>
          </p:cNvPr>
          <p:cNvSpPr txBox="1"/>
          <p:nvPr/>
        </p:nvSpPr>
        <p:spPr>
          <a:xfrm>
            <a:off x="3699297" y="38650"/>
            <a:ext cx="3288335" cy="400110"/>
          </a:xfrm>
          <a:prstGeom prst="rect">
            <a:avLst/>
          </a:prstGeom>
          <a:noFill/>
        </p:spPr>
        <p:txBody>
          <a:bodyPr wrap="square">
            <a:spAutoFit/>
          </a:bodyPr>
          <a:lstStyle/>
          <a:p>
            <a:r>
              <a:rPr lang="en-US" sz="2000" dirty="0">
                <a:solidFill>
                  <a:schemeClr val="bg1"/>
                </a:solidFill>
                <a:latin typeface="Trebuchet MS" panose="020B0603020202020204" pitchFamily="34" charset="0"/>
              </a:rPr>
              <a:t>Hawkish CBN Policy</a:t>
            </a:r>
          </a:p>
        </p:txBody>
      </p:sp>
    </p:spTree>
    <p:extLst>
      <p:ext uri="{BB962C8B-B14F-4D97-AF65-F5344CB8AC3E}">
        <p14:creationId xmlns:p14="http://schemas.microsoft.com/office/powerpoint/2010/main" val="324202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A20C4-9720-42E4-B539-EDA050C12665}"/>
              </a:ext>
            </a:extLst>
          </p:cNvPr>
          <p:cNvSpPr>
            <a:spLocks noGrp="1"/>
          </p:cNvSpPr>
          <p:nvPr>
            <p:ph type="sldNum" sz="quarter" idx="12"/>
          </p:nvPr>
        </p:nvSpPr>
        <p:spPr/>
        <p:txBody>
          <a:bodyPr/>
          <a:lstStyle/>
          <a:p>
            <a:fld id="{B55E7332-B74C-4FC6-99A2-D8C412507BB4}" type="slidenum">
              <a:rPr lang="x-none" smtClean="0"/>
              <a:t>12</a:t>
            </a:fld>
            <a:endParaRPr lang="x-none"/>
          </a:p>
        </p:txBody>
      </p:sp>
      <p:sp>
        <p:nvSpPr>
          <p:cNvPr id="3" name="Slide Number Placeholder 18">
            <a:extLst>
              <a:ext uri="{FF2B5EF4-FFF2-40B4-BE49-F238E27FC236}">
                <a16:creationId xmlns:a16="http://schemas.microsoft.com/office/drawing/2014/main" id="{5D430F39-630A-BD5C-BB83-21F71D5CDC6C}"/>
              </a:ext>
            </a:extLst>
          </p:cNvPr>
          <p:cNvSpPr txBox="1">
            <a:spLocks/>
          </p:cNvSpPr>
          <p:nvPr/>
        </p:nvSpPr>
        <p:spPr>
          <a:xfrm>
            <a:off x="672147" y="6502350"/>
            <a:ext cx="346677" cy="297027"/>
          </a:xfrm>
          <a:prstGeom prst="rect">
            <a:avLst/>
          </a:prstGeom>
          <a:solidFill>
            <a:srgbClr val="004E66"/>
          </a:solidFill>
        </p:spPr>
        <p:txBody>
          <a:bodyPr vert="horz" lIns="91440" tIns="45720" rIns="91440" bIns="45720" rtlCol="0" anchor="ctr"/>
          <a:lstStyle>
            <a:defPPr>
              <a:defRPr lang="x-none"/>
            </a:defPPr>
            <a:lvl1pPr marL="0" algn="l" defTabSz="914400" rtl="0" eaLnBrk="1" latinLnBrk="0" hangingPunct="1">
              <a:defRPr sz="1100" kern="1200">
                <a:solidFill>
                  <a:schemeClr val="bg1"/>
                </a:solidFill>
                <a:latin typeface="Trebuchet MS" panose="020B0603020202020204" pitchFamily="34" charset="0"/>
                <a:ea typeface="+mn-ea"/>
                <a:cs typeface="Quire Sans" panose="020B05020404000200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F60544-36E1-4829-A36D-5D026374F62F}" type="slidenum">
              <a:rPr lang="en-US" b="1" smtClean="0">
                <a:latin typeface="Garamond" panose="02020404030301010803" pitchFamily="18" charset="0"/>
              </a:rPr>
              <a:pPr/>
              <a:t>12</a:t>
            </a:fld>
            <a:endParaRPr lang="en-US" b="1" dirty="0">
              <a:latin typeface="Garamond" panose="02020404030301010803" pitchFamily="18" charset="0"/>
            </a:endParaRPr>
          </a:p>
        </p:txBody>
      </p:sp>
      <p:graphicFrame>
        <p:nvGraphicFramePr>
          <p:cNvPr id="4" name="Chart 3">
            <a:extLst>
              <a:ext uri="{FF2B5EF4-FFF2-40B4-BE49-F238E27FC236}">
                <a16:creationId xmlns:a16="http://schemas.microsoft.com/office/drawing/2014/main" id="{EEA9247F-B9EB-F0DE-C629-565D9E608E99}"/>
              </a:ext>
            </a:extLst>
          </p:cNvPr>
          <p:cNvGraphicFramePr/>
          <p:nvPr>
            <p:extLst>
              <p:ext uri="{D42A27DB-BD31-4B8C-83A1-F6EECF244321}">
                <p14:modId xmlns:p14="http://schemas.microsoft.com/office/powerpoint/2010/main" val="2733979775"/>
              </p:ext>
            </p:extLst>
          </p:nvPr>
        </p:nvGraphicFramePr>
        <p:xfrm>
          <a:off x="242207" y="1404528"/>
          <a:ext cx="6142409" cy="490653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834C1436-F3EF-3582-29CD-C85EB2AE6D39}"/>
              </a:ext>
            </a:extLst>
          </p:cNvPr>
          <p:cNvSpPr txBox="1"/>
          <p:nvPr/>
        </p:nvSpPr>
        <p:spPr>
          <a:xfrm>
            <a:off x="3401246" y="6419331"/>
            <a:ext cx="3396369" cy="253916"/>
          </a:xfrm>
          <a:prstGeom prst="rect">
            <a:avLst/>
          </a:prstGeom>
          <a:noFill/>
        </p:spPr>
        <p:txBody>
          <a:bodyPr wrap="square">
            <a:spAutoFit/>
          </a:bodyPr>
          <a:lstStyle/>
          <a:p>
            <a:r>
              <a:rPr lang="en-US" sz="1050" dirty="0">
                <a:solidFill>
                  <a:schemeClr val="bg1">
                    <a:lumMod val="50000"/>
                  </a:schemeClr>
                </a:solidFill>
                <a:latin typeface="Trebuchet MS" panose="020B0603020202020204" pitchFamily="34" charset="0"/>
              </a:rPr>
              <a:t>Source: Financial Statement (2017-2021), Lagos DMO</a:t>
            </a:r>
          </a:p>
        </p:txBody>
      </p:sp>
      <p:sp>
        <p:nvSpPr>
          <p:cNvPr id="6" name="TextBox 5">
            <a:extLst>
              <a:ext uri="{FF2B5EF4-FFF2-40B4-BE49-F238E27FC236}">
                <a16:creationId xmlns:a16="http://schemas.microsoft.com/office/drawing/2014/main" id="{9729D651-4C6A-673A-DDB6-D9A0AE6FEF30}"/>
              </a:ext>
            </a:extLst>
          </p:cNvPr>
          <p:cNvSpPr txBox="1"/>
          <p:nvPr/>
        </p:nvSpPr>
        <p:spPr>
          <a:xfrm>
            <a:off x="418486" y="861142"/>
            <a:ext cx="11215553" cy="349455"/>
          </a:xfrm>
          <a:prstGeom prst="rect">
            <a:avLst/>
          </a:prstGeom>
          <a:noFill/>
        </p:spPr>
        <p:txBody>
          <a:bodyPr wrap="square">
            <a:spAutoFit/>
          </a:bodyPr>
          <a:lstStyle/>
          <a:p>
            <a:pPr marL="0" marR="498475" lvl="0" indent="0" algn="l" defTabSz="914400" rtl="0" eaLnBrk="1" fontAlgn="auto" latinLnBrk="0" hangingPunct="1">
              <a:lnSpc>
                <a:spcPct val="123000"/>
              </a:lnSpc>
              <a:spcBef>
                <a:spcPts val="455"/>
              </a:spcBef>
              <a:spcAft>
                <a:spcPts val="0"/>
              </a:spcAft>
              <a:buClrTx/>
              <a:buSzPts val="750"/>
              <a:buFontTx/>
              <a:buNone/>
              <a:tabLst>
                <a:tab pos="266700" algn="l"/>
              </a:tabLst>
              <a:defRPr/>
            </a:pPr>
            <a:r>
              <a:rPr kumimoji="0" lang="en-US" sz="1500" b="1" i="1" u="none" strike="noStrike" kern="1200" cap="none" spc="0" normalizeH="0" baseline="0" noProof="0" dirty="0">
                <a:ln>
                  <a:noFill/>
                </a:ln>
                <a:solidFill>
                  <a:srgbClr val="004E66"/>
                </a:solidFill>
                <a:effectLst/>
                <a:uLnTx/>
                <a:uFillTx/>
                <a:latin typeface="Trebuchet MS" panose="020B0603020202020204" pitchFamily="34" charset="0"/>
                <a:ea typeface="Arial" panose="020B0604020202020204" pitchFamily="34" charset="0"/>
                <a:cs typeface="+mn-cs"/>
              </a:rPr>
              <a:t>The debt service to revenue ratio looks at the ability of the State's revenue to cover its debt service obligations.</a:t>
            </a:r>
          </a:p>
        </p:txBody>
      </p:sp>
      <p:sp>
        <p:nvSpPr>
          <p:cNvPr id="7" name="TextBox 6">
            <a:extLst>
              <a:ext uri="{FF2B5EF4-FFF2-40B4-BE49-F238E27FC236}">
                <a16:creationId xmlns:a16="http://schemas.microsoft.com/office/drawing/2014/main" id="{BACDFB6D-3D4F-987E-E40F-94744A09FCD9}"/>
              </a:ext>
            </a:extLst>
          </p:cNvPr>
          <p:cNvSpPr txBox="1"/>
          <p:nvPr/>
        </p:nvSpPr>
        <p:spPr>
          <a:xfrm>
            <a:off x="6681282" y="2303524"/>
            <a:ext cx="5150904" cy="3108543"/>
          </a:xfrm>
          <a:prstGeom prst="rect">
            <a:avLst/>
          </a:prstGeom>
          <a:noFill/>
        </p:spPr>
        <p:txBody>
          <a:bodyPr wrap="square">
            <a:spAutoFit/>
          </a:bodyPr>
          <a:lstStyle/>
          <a:p>
            <a:pPr algn="just"/>
            <a:r>
              <a:rPr lang="en-GB" sz="1400" dirty="0">
                <a:latin typeface="Trebuchet MS" panose="020B0603020202020204" pitchFamily="34" charset="0"/>
              </a:rPr>
              <a:t>The debt service to Gross State Income (GSI) ratio in Y2022 is 26.86%, a rise of 2.85% from Y2021, indicating a good balance between debt and revenue.</a:t>
            </a:r>
          </a:p>
          <a:p>
            <a:pPr algn="just"/>
            <a:endParaRPr lang="en-GB" sz="1400" dirty="0">
              <a:latin typeface="Trebuchet MS" panose="020B0603020202020204" pitchFamily="34" charset="0"/>
            </a:endParaRPr>
          </a:p>
          <a:p>
            <a:pPr algn="just"/>
            <a:endParaRPr lang="en-GB" sz="1400" dirty="0">
              <a:latin typeface="Trebuchet MS" panose="020B0603020202020204" pitchFamily="34" charset="0"/>
            </a:endParaRPr>
          </a:p>
          <a:p>
            <a:pPr algn="just"/>
            <a:r>
              <a:rPr lang="en-GB" sz="1400" dirty="0">
                <a:latin typeface="Trebuchet MS" panose="020B0603020202020204" pitchFamily="34" charset="0"/>
              </a:rPr>
              <a:t>While this may encourage additional borrowing, policymakers must consider the current realities of borrowing costs as global interest rates rise.</a:t>
            </a:r>
          </a:p>
          <a:p>
            <a:pPr algn="just"/>
            <a:endParaRPr lang="en-GB" sz="1400" dirty="0">
              <a:latin typeface="Trebuchet MS" panose="020B0603020202020204" pitchFamily="34" charset="0"/>
            </a:endParaRPr>
          </a:p>
          <a:p>
            <a:pPr algn="just"/>
            <a:endParaRPr lang="en-GB" sz="1400" dirty="0">
              <a:latin typeface="Trebuchet MS" panose="020B0603020202020204" pitchFamily="34" charset="0"/>
            </a:endParaRPr>
          </a:p>
          <a:p>
            <a:pPr algn="just"/>
            <a:r>
              <a:rPr lang="en-GB" sz="1400" dirty="0">
                <a:latin typeface="Trebuchet MS" panose="020B0603020202020204" pitchFamily="34" charset="0"/>
              </a:rPr>
              <a:t>Our Analysis suggested that the government focus on increasing transparency in debt contracts in order to encourage debt restructuring and build trust among current and future creditor groups.</a:t>
            </a:r>
          </a:p>
        </p:txBody>
      </p:sp>
      <p:grpSp>
        <p:nvGrpSpPr>
          <p:cNvPr id="8" name="Group 7">
            <a:extLst>
              <a:ext uri="{FF2B5EF4-FFF2-40B4-BE49-F238E27FC236}">
                <a16:creationId xmlns:a16="http://schemas.microsoft.com/office/drawing/2014/main" id="{76E6D55A-E9A3-25EB-EFB5-721B4EA5BE7A}"/>
              </a:ext>
            </a:extLst>
          </p:cNvPr>
          <p:cNvGrpSpPr/>
          <p:nvPr/>
        </p:nvGrpSpPr>
        <p:grpSpPr>
          <a:xfrm>
            <a:off x="-5869" y="1"/>
            <a:ext cx="12197869" cy="692216"/>
            <a:chOff x="-5869" y="1"/>
            <a:chExt cx="12197869" cy="692216"/>
          </a:xfrm>
        </p:grpSpPr>
        <p:sp>
          <p:nvSpPr>
            <p:cNvPr id="9" name="Rectangle 8">
              <a:extLst>
                <a:ext uri="{FF2B5EF4-FFF2-40B4-BE49-F238E27FC236}">
                  <a16:creationId xmlns:a16="http://schemas.microsoft.com/office/drawing/2014/main" id="{A9AEBCD6-406E-95CC-2FE6-5114FA299C6A}"/>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Rectangle: Rounded Corners 9">
              <a:extLst>
                <a:ext uri="{FF2B5EF4-FFF2-40B4-BE49-F238E27FC236}">
                  <a16:creationId xmlns:a16="http://schemas.microsoft.com/office/drawing/2014/main" id="{6EEB3D57-EDB2-3CEA-7802-2F10CF756A14}"/>
                </a:ext>
              </a:extLst>
            </p:cNvPr>
            <p:cNvSpPr/>
            <p:nvPr/>
          </p:nvSpPr>
          <p:spPr>
            <a:xfrm>
              <a:off x="1708029" y="70389"/>
              <a:ext cx="7746522"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971EE46-707C-8561-98BF-9DBA0A6F20BD}"/>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1FFEEC-EE3F-1CA4-0174-5D431F7E7621}"/>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2B18D890-F4B7-5706-9E76-12EF56277239}"/>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4" name="Picture 1">
              <a:extLst>
                <a:ext uri="{FF2B5EF4-FFF2-40B4-BE49-F238E27FC236}">
                  <a16:creationId xmlns:a16="http://schemas.microsoft.com/office/drawing/2014/main" id="{5D8190FC-9234-AB76-C8A2-6344BA0C89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eform: Shape 14">
              <a:extLst>
                <a:ext uri="{FF2B5EF4-FFF2-40B4-BE49-F238E27FC236}">
                  <a16:creationId xmlns:a16="http://schemas.microsoft.com/office/drawing/2014/main" id="{A9BD7F63-F939-1893-4469-2832E269FDAC}"/>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6" name="Picture 2" descr="A group of colorful birds&#10;&#10;Description automatically generated with low confidence">
              <a:extLst>
                <a:ext uri="{FF2B5EF4-FFF2-40B4-BE49-F238E27FC236}">
                  <a16:creationId xmlns:a16="http://schemas.microsoft.com/office/drawing/2014/main" id="{4DD77FD9-DBF1-CD69-9375-2413B45509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5">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7" name="TextBox 16">
            <a:extLst>
              <a:ext uri="{FF2B5EF4-FFF2-40B4-BE49-F238E27FC236}">
                <a16:creationId xmlns:a16="http://schemas.microsoft.com/office/drawing/2014/main" id="{C2C3ED72-845A-0C03-31E7-4EA119CAB7D6}"/>
              </a:ext>
            </a:extLst>
          </p:cNvPr>
          <p:cNvSpPr txBox="1"/>
          <p:nvPr/>
        </p:nvSpPr>
        <p:spPr>
          <a:xfrm>
            <a:off x="1835858" y="26389"/>
            <a:ext cx="7184571" cy="400110"/>
          </a:xfrm>
          <a:prstGeom prst="rect">
            <a:avLst/>
          </a:prstGeom>
          <a:noFill/>
        </p:spPr>
        <p:txBody>
          <a:bodyPr wrap="square" rtlCol="0">
            <a:spAutoFit/>
          </a:bodyPr>
          <a:lstStyle/>
          <a:p>
            <a:pPr marL="0" marR="0" lvl="0" indent="0" algn="l" defTabSz="942350" rtl="0" eaLnBrk="1" fontAlgn="auto" latinLnBrk="0" hangingPunct="1">
              <a:lnSpc>
                <a:spcPct val="100000"/>
              </a:lnSpc>
              <a:spcBef>
                <a:spcPts val="0"/>
              </a:spcBef>
              <a:spcAft>
                <a:spcPts val="0"/>
              </a:spcAft>
              <a:buClrTx/>
              <a:buSzTx/>
              <a:buFontTx/>
              <a:buNone/>
              <a:tabLst/>
              <a:defRPr/>
            </a:pPr>
            <a:r>
              <a:rPr lang="en-US" sz="2000" dirty="0">
                <a:solidFill>
                  <a:schemeClr val="bg1"/>
                </a:solidFill>
                <a:effectLst/>
                <a:latin typeface="Trebuchet MS" panose="020B0603020202020204" pitchFamily="34" charset="0"/>
                <a:ea typeface="Calibri" panose="020F0502020204030204" pitchFamily="34" charset="0"/>
                <a:cs typeface="Calibri" panose="020F0502020204030204" pitchFamily="34" charset="0"/>
              </a:rPr>
              <a:t>Lagos State Debt Service and Revenue- A measure of liquidity</a:t>
            </a:r>
          </a:p>
        </p:txBody>
      </p:sp>
    </p:spTree>
    <p:extLst>
      <p:ext uri="{BB962C8B-B14F-4D97-AF65-F5344CB8AC3E}">
        <p14:creationId xmlns:p14="http://schemas.microsoft.com/office/powerpoint/2010/main" val="95782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A20C4-9720-42E4-B539-EDA050C12665}"/>
              </a:ext>
            </a:extLst>
          </p:cNvPr>
          <p:cNvSpPr>
            <a:spLocks noGrp="1"/>
          </p:cNvSpPr>
          <p:nvPr>
            <p:ph type="sldNum" sz="quarter" idx="12"/>
          </p:nvPr>
        </p:nvSpPr>
        <p:spPr/>
        <p:txBody>
          <a:bodyPr/>
          <a:lstStyle/>
          <a:p>
            <a:fld id="{B55E7332-B74C-4FC6-99A2-D8C412507BB4}" type="slidenum">
              <a:rPr lang="x-none" smtClean="0"/>
              <a:t>13</a:t>
            </a:fld>
            <a:endParaRPr lang="x-none"/>
          </a:p>
        </p:txBody>
      </p:sp>
      <p:pic>
        <p:nvPicPr>
          <p:cNvPr id="3" name="Picture 2" descr="pie chart icon 15">
            <a:extLst>
              <a:ext uri="{FF2B5EF4-FFF2-40B4-BE49-F238E27FC236}">
                <a16:creationId xmlns:a16="http://schemas.microsoft.com/office/drawing/2014/main" id="{C6C48E7C-FE6E-83A6-0CC1-3D8ECED21872}"/>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60679" y="924827"/>
            <a:ext cx="816923" cy="976620"/>
          </a:xfrm>
          <a:prstGeom prst="rect">
            <a:avLst/>
          </a:prstGeom>
          <a:solidFill>
            <a:srgbClr val="004E66"/>
          </a:solidFill>
          <a:ln>
            <a:noFill/>
          </a:ln>
        </p:spPr>
      </p:pic>
      <p:sp>
        <p:nvSpPr>
          <p:cNvPr id="4" name="Rounded Rectangle 25">
            <a:extLst>
              <a:ext uri="{FF2B5EF4-FFF2-40B4-BE49-F238E27FC236}">
                <a16:creationId xmlns:a16="http://schemas.microsoft.com/office/drawing/2014/main" id="{B0E88A05-7896-092C-A013-34746F333888}"/>
              </a:ext>
            </a:extLst>
          </p:cNvPr>
          <p:cNvSpPr/>
          <p:nvPr/>
        </p:nvSpPr>
        <p:spPr>
          <a:xfrm>
            <a:off x="8875471" y="1421102"/>
            <a:ext cx="2074417" cy="74400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4E66"/>
                </a:solidFill>
                <a:latin typeface="Agency FB" panose="020B0503020202020204" pitchFamily="34" charset="0"/>
              </a:rPr>
              <a:t>Share of the total domestic debt owed by the 36 states and FCT</a:t>
            </a:r>
            <a:endParaRPr lang="en-US" b="1" dirty="0">
              <a:solidFill>
                <a:srgbClr val="004E66"/>
              </a:solidFill>
              <a:latin typeface="Agency FB" panose="020B0503020202020204" pitchFamily="34" charset="0"/>
            </a:endParaRPr>
          </a:p>
        </p:txBody>
      </p:sp>
      <p:sp>
        <p:nvSpPr>
          <p:cNvPr id="5" name="TextBox 4">
            <a:extLst>
              <a:ext uri="{FF2B5EF4-FFF2-40B4-BE49-F238E27FC236}">
                <a16:creationId xmlns:a16="http://schemas.microsoft.com/office/drawing/2014/main" id="{57E242E3-A263-AE99-D03D-BDDE15D35AE9}"/>
              </a:ext>
            </a:extLst>
          </p:cNvPr>
          <p:cNvSpPr txBox="1"/>
          <p:nvPr/>
        </p:nvSpPr>
        <p:spPr>
          <a:xfrm>
            <a:off x="9373645" y="774275"/>
            <a:ext cx="1080910" cy="646331"/>
          </a:xfrm>
          <a:prstGeom prst="rect">
            <a:avLst/>
          </a:prstGeom>
          <a:noFill/>
        </p:spPr>
        <p:txBody>
          <a:bodyPr wrap="square" rtlCol="0">
            <a:spAutoFit/>
          </a:bodyPr>
          <a:lstStyle/>
          <a:p>
            <a:r>
              <a:rPr lang="en-GB" sz="3600" b="1" dirty="0">
                <a:solidFill>
                  <a:srgbClr val="FF0000"/>
                </a:solidFill>
                <a:latin typeface="Agency FB" panose="020B0503020202020204" pitchFamily="34" charset="0"/>
              </a:rPr>
              <a:t>15.1%</a:t>
            </a:r>
            <a:endParaRPr lang="en-US" sz="3600" b="1" dirty="0">
              <a:solidFill>
                <a:srgbClr val="FF0000"/>
              </a:solidFill>
              <a:latin typeface="Agency FB" panose="020B0503020202020204" pitchFamily="34" charset="0"/>
            </a:endParaRPr>
          </a:p>
        </p:txBody>
      </p:sp>
      <p:sp>
        <p:nvSpPr>
          <p:cNvPr id="6" name="TextBox 5">
            <a:extLst>
              <a:ext uri="{FF2B5EF4-FFF2-40B4-BE49-F238E27FC236}">
                <a16:creationId xmlns:a16="http://schemas.microsoft.com/office/drawing/2014/main" id="{4E61274A-D05E-9F25-5409-CD971D82364D}"/>
              </a:ext>
            </a:extLst>
          </p:cNvPr>
          <p:cNvSpPr txBox="1"/>
          <p:nvPr/>
        </p:nvSpPr>
        <p:spPr>
          <a:xfrm>
            <a:off x="1672099" y="2605353"/>
            <a:ext cx="1102255" cy="646331"/>
          </a:xfrm>
          <a:prstGeom prst="rect">
            <a:avLst/>
          </a:prstGeom>
          <a:noFill/>
        </p:spPr>
        <p:txBody>
          <a:bodyPr wrap="square" rtlCol="0">
            <a:spAutoFit/>
          </a:bodyPr>
          <a:lstStyle/>
          <a:p>
            <a:r>
              <a:rPr lang="en-GB" sz="3600" b="1" dirty="0">
                <a:solidFill>
                  <a:srgbClr val="FF0000"/>
                </a:solidFill>
                <a:latin typeface="Agency FB" panose="020B0503020202020204" pitchFamily="34" charset="0"/>
              </a:rPr>
              <a:t>2.16%</a:t>
            </a:r>
            <a:endParaRPr lang="en-US" sz="3600" b="1" dirty="0">
              <a:solidFill>
                <a:srgbClr val="FF0000"/>
              </a:solidFill>
              <a:latin typeface="Agency FB" panose="020B0503020202020204" pitchFamily="34" charset="0"/>
            </a:endParaRPr>
          </a:p>
        </p:txBody>
      </p:sp>
      <p:sp>
        <p:nvSpPr>
          <p:cNvPr id="7" name="Graphic 1">
            <a:extLst>
              <a:ext uri="{FF2B5EF4-FFF2-40B4-BE49-F238E27FC236}">
                <a16:creationId xmlns:a16="http://schemas.microsoft.com/office/drawing/2014/main" id="{91CA4199-7732-C8BA-5072-C04F9326FFED}"/>
              </a:ext>
            </a:extLst>
          </p:cNvPr>
          <p:cNvSpPr>
            <a:spLocks noChangeAspect="1"/>
          </p:cNvSpPr>
          <p:nvPr/>
        </p:nvSpPr>
        <p:spPr>
          <a:xfrm>
            <a:off x="702239" y="2629844"/>
            <a:ext cx="622414" cy="576686"/>
          </a:xfrm>
          <a:custGeom>
            <a:avLst/>
            <a:gdLst>
              <a:gd name="connsiteX0" fmla="*/ 995680 w 1016000"/>
              <a:gd name="connsiteY0" fmla="*/ 864955 h 885274"/>
              <a:gd name="connsiteX1" fmla="*/ 910133 w 1016000"/>
              <a:gd name="connsiteY1" fmla="*/ 864955 h 885274"/>
              <a:gd name="connsiteX2" fmla="*/ 910133 w 1016000"/>
              <a:gd name="connsiteY2" fmla="*/ 168317 h 885274"/>
              <a:gd name="connsiteX3" fmla="*/ 899973 w 1016000"/>
              <a:gd name="connsiteY3" fmla="*/ 158157 h 885274"/>
              <a:gd name="connsiteX4" fmla="*/ 743102 w 1016000"/>
              <a:gd name="connsiteY4" fmla="*/ 158157 h 885274"/>
              <a:gd name="connsiteX5" fmla="*/ 732942 w 1016000"/>
              <a:gd name="connsiteY5" fmla="*/ 168317 h 885274"/>
              <a:gd name="connsiteX6" fmla="*/ 732942 w 1016000"/>
              <a:gd name="connsiteY6" fmla="*/ 864955 h 885274"/>
              <a:gd name="connsiteX7" fmla="*/ 701040 w 1016000"/>
              <a:gd name="connsiteY7" fmla="*/ 864955 h 885274"/>
              <a:gd name="connsiteX8" fmla="*/ 701040 w 1016000"/>
              <a:gd name="connsiteY8" fmla="*/ 363423 h 885274"/>
              <a:gd name="connsiteX9" fmla="*/ 690880 w 1016000"/>
              <a:gd name="connsiteY9" fmla="*/ 353263 h 885274"/>
              <a:gd name="connsiteX10" fmla="*/ 534077 w 1016000"/>
              <a:gd name="connsiteY10" fmla="*/ 353263 h 885274"/>
              <a:gd name="connsiteX11" fmla="*/ 523917 w 1016000"/>
              <a:gd name="connsiteY11" fmla="*/ 363423 h 885274"/>
              <a:gd name="connsiteX12" fmla="*/ 523917 w 1016000"/>
              <a:gd name="connsiteY12" fmla="*/ 864955 h 885274"/>
              <a:gd name="connsiteX13" fmla="*/ 492083 w 1016000"/>
              <a:gd name="connsiteY13" fmla="*/ 864955 h 885274"/>
              <a:gd name="connsiteX14" fmla="*/ 492083 w 1016000"/>
              <a:gd name="connsiteY14" fmla="*/ 512741 h 885274"/>
              <a:gd name="connsiteX15" fmla="*/ 481923 w 1016000"/>
              <a:gd name="connsiteY15" fmla="*/ 502581 h 885274"/>
              <a:gd name="connsiteX16" fmla="*/ 325120 w 1016000"/>
              <a:gd name="connsiteY16" fmla="*/ 502581 h 885274"/>
              <a:gd name="connsiteX17" fmla="*/ 314960 w 1016000"/>
              <a:gd name="connsiteY17" fmla="*/ 512741 h 885274"/>
              <a:gd name="connsiteX18" fmla="*/ 314960 w 1016000"/>
              <a:gd name="connsiteY18" fmla="*/ 875115 h 885274"/>
              <a:gd name="connsiteX19" fmla="*/ 325120 w 1016000"/>
              <a:gd name="connsiteY19" fmla="*/ 885275 h 885274"/>
              <a:gd name="connsiteX20" fmla="*/ 1005840 w 1016000"/>
              <a:gd name="connsiteY20" fmla="*/ 885275 h 885274"/>
              <a:gd name="connsiteX21" fmla="*/ 1016000 w 1016000"/>
              <a:gd name="connsiteY21" fmla="*/ 875115 h 885274"/>
              <a:gd name="connsiteX22" fmla="*/ 1016000 w 1016000"/>
              <a:gd name="connsiteY22" fmla="*/ 442637 h 885274"/>
              <a:gd name="connsiteX23" fmla="*/ 995680 w 1016000"/>
              <a:gd name="connsiteY23" fmla="*/ 442637 h 885274"/>
              <a:gd name="connsiteX24" fmla="*/ 471763 w 1016000"/>
              <a:gd name="connsiteY24" fmla="*/ 864955 h 885274"/>
              <a:gd name="connsiteX25" fmla="*/ 335280 w 1016000"/>
              <a:gd name="connsiteY25" fmla="*/ 864955 h 885274"/>
              <a:gd name="connsiteX26" fmla="*/ 335280 w 1016000"/>
              <a:gd name="connsiteY26" fmla="*/ 522901 h 885274"/>
              <a:gd name="connsiteX27" fmla="*/ 471763 w 1016000"/>
              <a:gd name="connsiteY27" fmla="*/ 522901 h 885274"/>
              <a:gd name="connsiteX28" fmla="*/ 680788 w 1016000"/>
              <a:gd name="connsiteY28" fmla="*/ 864955 h 885274"/>
              <a:gd name="connsiteX29" fmla="*/ 544237 w 1016000"/>
              <a:gd name="connsiteY29" fmla="*/ 864955 h 885274"/>
              <a:gd name="connsiteX30" fmla="*/ 544237 w 1016000"/>
              <a:gd name="connsiteY30" fmla="*/ 373583 h 885274"/>
              <a:gd name="connsiteX31" fmla="*/ 680720 w 1016000"/>
              <a:gd name="connsiteY31" fmla="*/ 373583 h 885274"/>
              <a:gd name="connsiteX32" fmla="*/ 889813 w 1016000"/>
              <a:gd name="connsiteY32" fmla="*/ 864955 h 885274"/>
              <a:gd name="connsiteX33" fmla="*/ 753262 w 1016000"/>
              <a:gd name="connsiteY33" fmla="*/ 864955 h 885274"/>
              <a:gd name="connsiteX34" fmla="*/ 753262 w 1016000"/>
              <a:gd name="connsiteY34" fmla="*/ 178477 h 885274"/>
              <a:gd name="connsiteX35" fmla="*/ 889813 w 1016000"/>
              <a:gd name="connsiteY35" fmla="*/ 178477 h 885274"/>
              <a:gd name="connsiteX36" fmla="*/ 1005840 w 1016000"/>
              <a:gd name="connsiteY36" fmla="*/ 0 h 885274"/>
              <a:gd name="connsiteX37" fmla="*/ 10160 w 1016000"/>
              <a:gd name="connsiteY37" fmla="*/ 0 h 885274"/>
              <a:gd name="connsiteX38" fmla="*/ 0 w 1016000"/>
              <a:gd name="connsiteY38" fmla="*/ 10160 h 885274"/>
              <a:gd name="connsiteX39" fmla="*/ 0 w 1016000"/>
              <a:gd name="connsiteY39" fmla="*/ 875115 h 885274"/>
              <a:gd name="connsiteX40" fmla="*/ 10160 w 1016000"/>
              <a:gd name="connsiteY40" fmla="*/ 885275 h 885274"/>
              <a:gd name="connsiteX41" fmla="*/ 272898 w 1016000"/>
              <a:gd name="connsiteY41" fmla="*/ 885275 h 885274"/>
              <a:gd name="connsiteX42" fmla="*/ 283058 w 1016000"/>
              <a:gd name="connsiteY42" fmla="*/ 875115 h 885274"/>
              <a:gd name="connsiteX43" fmla="*/ 283058 w 1016000"/>
              <a:gd name="connsiteY43" fmla="*/ 652611 h 885274"/>
              <a:gd name="connsiteX44" fmla="*/ 272898 w 1016000"/>
              <a:gd name="connsiteY44" fmla="*/ 642451 h 885274"/>
              <a:gd name="connsiteX45" fmla="*/ 116027 w 1016000"/>
              <a:gd name="connsiteY45" fmla="*/ 642451 h 885274"/>
              <a:gd name="connsiteX46" fmla="*/ 105867 w 1016000"/>
              <a:gd name="connsiteY46" fmla="*/ 652611 h 885274"/>
              <a:gd name="connsiteX47" fmla="*/ 105867 w 1016000"/>
              <a:gd name="connsiteY47" fmla="*/ 864955 h 885274"/>
              <a:gd name="connsiteX48" fmla="*/ 20320 w 1016000"/>
              <a:gd name="connsiteY48" fmla="*/ 864955 h 885274"/>
              <a:gd name="connsiteX49" fmla="*/ 20320 w 1016000"/>
              <a:gd name="connsiteY49" fmla="*/ 20320 h 885274"/>
              <a:gd name="connsiteX50" fmla="*/ 995680 w 1016000"/>
              <a:gd name="connsiteY50" fmla="*/ 20320 h 885274"/>
              <a:gd name="connsiteX51" fmla="*/ 995680 w 1016000"/>
              <a:gd name="connsiteY51" fmla="*/ 212886 h 885274"/>
              <a:gd name="connsiteX52" fmla="*/ 1016000 w 1016000"/>
              <a:gd name="connsiteY52" fmla="*/ 212886 h 885274"/>
              <a:gd name="connsiteX53" fmla="*/ 1016000 w 1016000"/>
              <a:gd name="connsiteY53" fmla="*/ 10160 h 885274"/>
              <a:gd name="connsiteX54" fmla="*/ 1005840 w 1016000"/>
              <a:gd name="connsiteY54" fmla="*/ 0 h 885274"/>
              <a:gd name="connsiteX55" fmla="*/ 126187 w 1016000"/>
              <a:gd name="connsiteY55" fmla="*/ 662771 h 885274"/>
              <a:gd name="connsiteX56" fmla="*/ 262738 w 1016000"/>
              <a:gd name="connsiteY56" fmla="*/ 662771 h 885274"/>
              <a:gd name="connsiteX57" fmla="*/ 262738 w 1016000"/>
              <a:gd name="connsiteY57" fmla="*/ 864955 h 885274"/>
              <a:gd name="connsiteX58" fmla="*/ 126187 w 1016000"/>
              <a:gd name="connsiteY58" fmla="*/ 864955 h 885274"/>
              <a:gd name="connsiteX59" fmla="*/ 133164 w 1016000"/>
              <a:gd name="connsiteY59" fmla="*/ 471153 h 885274"/>
              <a:gd name="connsiteX60" fmla="*/ 624434 w 1016000"/>
              <a:gd name="connsiteY60" fmla="*/ 150978 h 885274"/>
              <a:gd name="connsiteX61" fmla="*/ 534518 w 1016000"/>
              <a:gd name="connsiteY61" fmla="*/ 131978 h 885274"/>
              <a:gd name="connsiteX62" fmla="*/ 538683 w 1016000"/>
              <a:gd name="connsiteY62" fmla="*/ 112099 h 885274"/>
              <a:gd name="connsiteX63" fmla="*/ 652611 w 1016000"/>
              <a:gd name="connsiteY63" fmla="*/ 136144 h 885274"/>
              <a:gd name="connsiteX64" fmla="*/ 660400 w 1016000"/>
              <a:gd name="connsiteY64" fmla="*/ 148167 h 885274"/>
              <a:gd name="connsiteX65" fmla="*/ 636355 w 1016000"/>
              <a:gd name="connsiteY65" fmla="*/ 262094 h 885274"/>
              <a:gd name="connsiteX66" fmla="*/ 616475 w 1016000"/>
              <a:gd name="connsiteY66" fmla="*/ 257895 h 885274"/>
              <a:gd name="connsiteX67" fmla="*/ 635440 w 1016000"/>
              <a:gd name="connsiteY67" fmla="*/ 167979 h 885274"/>
              <a:gd name="connsiteX68" fmla="*/ 144238 w 1016000"/>
              <a:gd name="connsiteY68" fmla="*/ 488222 h 8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16000" h="885274">
                <a:moveTo>
                  <a:pt x="995680" y="864955"/>
                </a:moveTo>
                <a:lnTo>
                  <a:pt x="910133" y="864955"/>
                </a:lnTo>
                <a:lnTo>
                  <a:pt x="910133" y="168317"/>
                </a:lnTo>
                <a:cubicBezTo>
                  <a:pt x="910133" y="162706"/>
                  <a:pt x="905585" y="158157"/>
                  <a:pt x="899973" y="158157"/>
                </a:cubicBezTo>
                <a:lnTo>
                  <a:pt x="743102" y="158157"/>
                </a:lnTo>
                <a:cubicBezTo>
                  <a:pt x="737491" y="158157"/>
                  <a:pt x="732942" y="162706"/>
                  <a:pt x="732942" y="168317"/>
                </a:cubicBezTo>
                <a:lnTo>
                  <a:pt x="732942" y="864955"/>
                </a:lnTo>
                <a:lnTo>
                  <a:pt x="701040" y="864955"/>
                </a:lnTo>
                <a:lnTo>
                  <a:pt x="701040" y="363423"/>
                </a:lnTo>
                <a:cubicBezTo>
                  <a:pt x="701040" y="357812"/>
                  <a:pt x="696492" y="353263"/>
                  <a:pt x="690880" y="353263"/>
                </a:cubicBezTo>
                <a:lnTo>
                  <a:pt x="534077" y="353263"/>
                </a:lnTo>
                <a:cubicBezTo>
                  <a:pt x="528466" y="353263"/>
                  <a:pt x="523917" y="357812"/>
                  <a:pt x="523917" y="363423"/>
                </a:cubicBezTo>
                <a:lnTo>
                  <a:pt x="523917" y="864955"/>
                </a:lnTo>
                <a:lnTo>
                  <a:pt x="492083" y="864955"/>
                </a:lnTo>
                <a:lnTo>
                  <a:pt x="492083" y="512741"/>
                </a:lnTo>
                <a:cubicBezTo>
                  <a:pt x="492083" y="507130"/>
                  <a:pt x="487534" y="502581"/>
                  <a:pt x="481923" y="502581"/>
                </a:cubicBezTo>
                <a:lnTo>
                  <a:pt x="325120" y="502581"/>
                </a:lnTo>
                <a:cubicBezTo>
                  <a:pt x="319509" y="502581"/>
                  <a:pt x="314960" y="507130"/>
                  <a:pt x="314960" y="512741"/>
                </a:cubicBezTo>
                <a:lnTo>
                  <a:pt x="314960" y="875115"/>
                </a:lnTo>
                <a:cubicBezTo>
                  <a:pt x="314960" y="880726"/>
                  <a:pt x="319509" y="885275"/>
                  <a:pt x="325120" y="885275"/>
                </a:cubicBezTo>
                <a:lnTo>
                  <a:pt x="1005840" y="885275"/>
                </a:lnTo>
                <a:cubicBezTo>
                  <a:pt x="1011452" y="885275"/>
                  <a:pt x="1016000" y="880726"/>
                  <a:pt x="1016000" y="875115"/>
                </a:cubicBezTo>
                <a:lnTo>
                  <a:pt x="1016000" y="442637"/>
                </a:lnTo>
                <a:lnTo>
                  <a:pt x="995680" y="442637"/>
                </a:lnTo>
                <a:close/>
                <a:moveTo>
                  <a:pt x="471763" y="864955"/>
                </a:moveTo>
                <a:lnTo>
                  <a:pt x="335280" y="864955"/>
                </a:lnTo>
                <a:lnTo>
                  <a:pt x="335280" y="522901"/>
                </a:lnTo>
                <a:lnTo>
                  <a:pt x="471763" y="522901"/>
                </a:lnTo>
                <a:close/>
                <a:moveTo>
                  <a:pt x="680788" y="864955"/>
                </a:moveTo>
                <a:lnTo>
                  <a:pt x="544237" y="864955"/>
                </a:lnTo>
                <a:lnTo>
                  <a:pt x="544237" y="373583"/>
                </a:lnTo>
                <a:lnTo>
                  <a:pt x="680720" y="373583"/>
                </a:lnTo>
                <a:close/>
                <a:moveTo>
                  <a:pt x="889813" y="864955"/>
                </a:moveTo>
                <a:lnTo>
                  <a:pt x="753262" y="864955"/>
                </a:lnTo>
                <a:lnTo>
                  <a:pt x="753262" y="178477"/>
                </a:lnTo>
                <a:lnTo>
                  <a:pt x="889813" y="178477"/>
                </a:lnTo>
                <a:close/>
                <a:moveTo>
                  <a:pt x="1005840" y="0"/>
                </a:moveTo>
                <a:lnTo>
                  <a:pt x="10160" y="0"/>
                </a:lnTo>
                <a:cubicBezTo>
                  <a:pt x="4549" y="0"/>
                  <a:pt x="0" y="4549"/>
                  <a:pt x="0" y="10160"/>
                </a:cubicBezTo>
                <a:lnTo>
                  <a:pt x="0" y="875115"/>
                </a:lnTo>
                <a:cubicBezTo>
                  <a:pt x="0" y="880726"/>
                  <a:pt x="4549" y="885275"/>
                  <a:pt x="10160" y="885275"/>
                </a:cubicBezTo>
                <a:lnTo>
                  <a:pt x="272898" y="885275"/>
                </a:lnTo>
                <a:cubicBezTo>
                  <a:pt x="278509" y="885275"/>
                  <a:pt x="283058" y="880726"/>
                  <a:pt x="283058" y="875115"/>
                </a:cubicBezTo>
                <a:lnTo>
                  <a:pt x="283058" y="652611"/>
                </a:lnTo>
                <a:cubicBezTo>
                  <a:pt x="283058" y="646999"/>
                  <a:pt x="278509" y="642451"/>
                  <a:pt x="272898" y="642451"/>
                </a:cubicBezTo>
                <a:lnTo>
                  <a:pt x="116027" y="642451"/>
                </a:lnTo>
                <a:cubicBezTo>
                  <a:pt x="110416" y="642451"/>
                  <a:pt x="105867" y="646999"/>
                  <a:pt x="105867" y="652611"/>
                </a:cubicBezTo>
                <a:lnTo>
                  <a:pt x="105867" y="864955"/>
                </a:lnTo>
                <a:lnTo>
                  <a:pt x="20320" y="864955"/>
                </a:lnTo>
                <a:lnTo>
                  <a:pt x="20320" y="20320"/>
                </a:lnTo>
                <a:lnTo>
                  <a:pt x="995680" y="20320"/>
                </a:lnTo>
                <a:lnTo>
                  <a:pt x="995680" y="212886"/>
                </a:lnTo>
                <a:lnTo>
                  <a:pt x="1016000" y="212886"/>
                </a:lnTo>
                <a:lnTo>
                  <a:pt x="1016000" y="10160"/>
                </a:lnTo>
                <a:cubicBezTo>
                  <a:pt x="1016000" y="4549"/>
                  <a:pt x="1011452" y="0"/>
                  <a:pt x="1005840" y="0"/>
                </a:cubicBezTo>
                <a:close/>
                <a:moveTo>
                  <a:pt x="126187" y="662771"/>
                </a:moveTo>
                <a:lnTo>
                  <a:pt x="262738" y="662771"/>
                </a:lnTo>
                <a:lnTo>
                  <a:pt x="262738" y="864955"/>
                </a:lnTo>
                <a:lnTo>
                  <a:pt x="126187" y="864955"/>
                </a:lnTo>
                <a:close/>
                <a:moveTo>
                  <a:pt x="133164" y="471153"/>
                </a:moveTo>
                <a:lnTo>
                  <a:pt x="624434" y="150978"/>
                </a:lnTo>
                <a:lnTo>
                  <a:pt x="534518" y="131978"/>
                </a:lnTo>
                <a:lnTo>
                  <a:pt x="538683" y="112099"/>
                </a:lnTo>
                <a:lnTo>
                  <a:pt x="652611" y="136144"/>
                </a:lnTo>
                <a:cubicBezTo>
                  <a:pt x="658070" y="137328"/>
                  <a:pt x="661551" y="142699"/>
                  <a:pt x="660400" y="148167"/>
                </a:cubicBezTo>
                <a:lnTo>
                  <a:pt x="636355" y="262094"/>
                </a:lnTo>
                <a:lnTo>
                  <a:pt x="616475" y="257895"/>
                </a:lnTo>
                <a:lnTo>
                  <a:pt x="635440" y="167979"/>
                </a:lnTo>
                <a:lnTo>
                  <a:pt x="144238" y="488222"/>
                </a:lnTo>
                <a:close/>
              </a:path>
            </a:pathLst>
          </a:custGeom>
          <a:solidFill>
            <a:srgbClr val="000000"/>
          </a:solidFill>
          <a:ln w="38100" cap="flat">
            <a:solidFill>
              <a:srgbClr val="004E66"/>
            </a:solid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F7683400-116F-843A-D85C-D55240FD2A12}"/>
              </a:ext>
            </a:extLst>
          </p:cNvPr>
          <p:cNvSpPr txBox="1"/>
          <p:nvPr/>
        </p:nvSpPr>
        <p:spPr>
          <a:xfrm>
            <a:off x="1153783" y="3198695"/>
            <a:ext cx="2412067" cy="830997"/>
          </a:xfrm>
          <a:prstGeom prst="rect">
            <a:avLst/>
          </a:prstGeom>
          <a:noFill/>
        </p:spPr>
        <p:txBody>
          <a:bodyPr wrap="square" rtlCol="0">
            <a:spAutoFit/>
          </a:bodyPr>
          <a:lstStyle/>
          <a:p>
            <a:pPr algn="ctr"/>
            <a:r>
              <a:rPr lang="en-GB" sz="1600" b="1" dirty="0">
                <a:solidFill>
                  <a:srgbClr val="004E66"/>
                </a:solidFill>
                <a:latin typeface="Agency FB" panose="020B0503020202020204" pitchFamily="34" charset="0"/>
              </a:rPr>
              <a:t>Marginal Increase on a quarter-on-quarter basis from Q1 to Q2 2022 (Domestic Debt)</a:t>
            </a:r>
            <a:endParaRPr lang="en-US" sz="1600" b="1" dirty="0">
              <a:solidFill>
                <a:srgbClr val="004E66"/>
              </a:solidFill>
              <a:latin typeface="Agency FB" panose="020B0503020202020204" pitchFamily="34" charset="0"/>
            </a:endParaRPr>
          </a:p>
        </p:txBody>
      </p:sp>
      <p:sp>
        <p:nvSpPr>
          <p:cNvPr id="9" name="TextBox 8">
            <a:extLst>
              <a:ext uri="{FF2B5EF4-FFF2-40B4-BE49-F238E27FC236}">
                <a16:creationId xmlns:a16="http://schemas.microsoft.com/office/drawing/2014/main" id="{F1DEB3BF-AF19-9A21-51F0-AC34607F9E43}"/>
              </a:ext>
            </a:extLst>
          </p:cNvPr>
          <p:cNvSpPr txBox="1"/>
          <p:nvPr/>
        </p:nvSpPr>
        <p:spPr>
          <a:xfrm>
            <a:off x="5379778" y="899998"/>
            <a:ext cx="1546090" cy="646331"/>
          </a:xfrm>
          <a:prstGeom prst="rect">
            <a:avLst/>
          </a:prstGeom>
          <a:noFill/>
        </p:spPr>
        <p:txBody>
          <a:bodyPr wrap="square" rtlCol="0">
            <a:spAutoFit/>
          </a:bodyPr>
          <a:lstStyle/>
          <a:p>
            <a:r>
              <a:rPr lang="en-GB" sz="3600" b="1" dirty="0">
                <a:solidFill>
                  <a:srgbClr val="FF0000"/>
                </a:solidFill>
                <a:latin typeface="Agency FB" panose="020B0503020202020204" pitchFamily="34" charset="0"/>
              </a:rPr>
              <a:t>N807.2B</a:t>
            </a:r>
            <a:endParaRPr lang="en-US" sz="3600" b="1" dirty="0">
              <a:solidFill>
                <a:srgbClr val="FF0000"/>
              </a:solidFill>
              <a:latin typeface="Agency FB" panose="020B0503020202020204" pitchFamily="34" charset="0"/>
            </a:endParaRPr>
          </a:p>
        </p:txBody>
      </p:sp>
      <p:sp>
        <p:nvSpPr>
          <p:cNvPr id="10" name="Graphic 1">
            <a:extLst>
              <a:ext uri="{FF2B5EF4-FFF2-40B4-BE49-F238E27FC236}">
                <a16:creationId xmlns:a16="http://schemas.microsoft.com/office/drawing/2014/main" id="{A179A84D-01F9-7B31-952E-C9EEF376244C}"/>
              </a:ext>
            </a:extLst>
          </p:cNvPr>
          <p:cNvSpPr>
            <a:spLocks noChangeAspect="1"/>
          </p:cNvSpPr>
          <p:nvPr/>
        </p:nvSpPr>
        <p:spPr>
          <a:xfrm>
            <a:off x="4415991" y="953674"/>
            <a:ext cx="800476" cy="728888"/>
          </a:xfrm>
          <a:custGeom>
            <a:avLst/>
            <a:gdLst>
              <a:gd name="connsiteX0" fmla="*/ 847005 w 1014340"/>
              <a:gd name="connsiteY0" fmla="*/ 0 h 767147"/>
              <a:gd name="connsiteX1" fmla="*/ 532689 w 1014340"/>
              <a:gd name="connsiteY1" fmla="*/ 0 h 767147"/>
              <a:gd name="connsiteX2" fmla="*/ 532689 w 1014340"/>
              <a:gd name="connsiteY2" fmla="*/ 0 h 767147"/>
              <a:gd name="connsiteX3" fmla="*/ 531199 w 1014340"/>
              <a:gd name="connsiteY3" fmla="*/ 0 h 767147"/>
              <a:gd name="connsiteX4" fmla="*/ 374023 w 1014340"/>
              <a:gd name="connsiteY4" fmla="*/ 0 h 767147"/>
              <a:gd name="connsiteX5" fmla="*/ 222944 w 1014340"/>
              <a:gd name="connsiteY5" fmla="*/ 217085 h 767147"/>
              <a:gd name="connsiteX6" fmla="*/ 243027 w 1014340"/>
              <a:gd name="connsiteY6" fmla="*/ 221183 h 767147"/>
              <a:gd name="connsiteX7" fmla="*/ 374023 w 1014340"/>
              <a:gd name="connsiteY7" fmla="*/ 20320 h 767147"/>
              <a:gd name="connsiteX8" fmla="*/ 521039 w 1014340"/>
              <a:gd name="connsiteY8" fmla="*/ 383574 h 767147"/>
              <a:gd name="connsiteX9" fmla="*/ 374023 w 1014340"/>
              <a:gd name="connsiteY9" fmla="*/ 746828 h 767147"/>
              <a:gd name="connsiteX10" fmla="*/ 298907 w 1014340"/>
              <a:gd name="connsiteY10" fmla="*/ 694199 h 767147"/>
              <a:gd name="connsiteX11" fmla="*/ 281974 w 1014340"/>
              <a:gd name="connsiteY11" fmla="*/ 705510 h 767147"/>
              <a:gd name="connsiteX12" fmla="*/ 373990 w 1014340"/>
              <a:gd name="connsiteY12" fmla="*/ 767148 h 767147"/>
              <a:gd name="connsiteX13" fmla="*/ 531165 w 1014340"/>
              <a:gd name="connsiteY13" fmla="*/ 767148 h 767147"/>
              <a:gd name="connsiteX14" fmla="*/ 532655 w 1014340"/>
              <a:gd name="connsiteY14" fmla="*/ 767148 h 767147"/>
              <a:gd name="connsiteX15" fmla="*/ 532655 w 1014340"/>
              <a:gd name="connsiteY15" fmla="*/ 767148 h 767147"/>
              <a:gd name="connsiteX16" fmla="*/ 689830 w 1014340"/>
              <a:gd name="connsiteY16" fmla="*/ 767148 h 767147"/>
              <a:gd name="connsiteX17" fmla="*/ 857131 w 1014340"/>
              <a:gd name="connsiteY17" fmla="*/ 383574 h 767147"/>
              <a:gd name="connsiteX18" fmla="*/ 744660 w 1014340"/>
              <a:gd name="connsiteY18" fmla="*/ 20320 h 767147"/>
              <a:gd name="connsiteX19" fmla="*/ 846971 w 1014340"/>
              <a:gd name="connsiteY19" fmla="*/ 20320 h 767147"/>
              <a:gd name="connsiteX20" fmla="*/ 993987 w 1014340"/>
              <a:gd name="connsiteY20" fmla="*/ 383574 h 767147"/>
              <a:gd name="connsiteX21" fmla="*/ 846971 w 1014340"/>
              <a:gd name="connsiteY21" fmla="*/ 746828 h 767147"/>
              <a:gd name="connsiteX22" fmla="*/ 808973 w 1014340"/>
              <a:gd name="connsiteY22" fmla="*/ 746828 h 767147"/>
              <a:gd name="connsiteX23" fmla="*/ 808973 w 1014340"/>
              <a:gd name="connsiteY23" fmla="*/ 767148 h 767147"/>
              <a:gd name="connsiteX24" fmla="*/ 847005 w 1014340"/>
              <a:gd name="connsiteY24" fmla="*/ 767148 h 767147"/>
              <a:gd name="connsiteX25" fmla="*/ 1014341 w 1014340"/>
              <a:gd name="connsiteY25" fmla="*/ 383574 h 767147"/>
              <a:gd name="connsiteX26" fmla="*/ 847005 w 1014340"/>
              <a:gd name="connsiteY26" fmla="*/ 0 h 767147"/>
              <a:gd name="connsiteX27" fmla="*/ 428854 w 1014340"/>
              <a:gd name="connsiteY27" fmla="*/ 746828 h 767147"/>
              <a:gd name="connsiteX28" fmla="*/ 541359 w 1014340"/>
              <a:gd name="connsiteY28" fmla="*/ 383574 h 767147"/>
              <a:gd name="connsiteX29" fmla="*/ 428854 w 1014340"/>
              <a:gd name="connsiteY29" fmla="*/ 20320 h 767147"/>
              <a:gd name="connsiteX30" fmla="*/ 531199 w 1014340"/>
              <a:gd name="connsiteY30" fmla="*/ 20320 h 767147"/>
              <a:gd name="connsiteX31" fmla="*/ 678180 w 1014340"/>
              <a:gd name="connsiteY31" fmla="*/ 383574 h 767147"/>
              <a:gd name="connsiteX32" fmla="*/ 531199 w 1014340"/>
              <a:gd name="connsiteY32" fmla="*/ 746828 h 767147"/>
              <a:gd name="connsiteX33" fmla="*/ 836845 w 1014340"/>
              <a:gd name="connsiteY33" fmla="*/ 383574 h 767147"/>
              <a:gd name="connsiteX34" fmla="*/ 689864 w 1014340"/>
              <a:gd name="connsiteY34" fmla="*/ 746828 h 767147"/>
              <a:gd name="connsiteX35" fmla="*/ 585995 w 1014340"/>
              <a:gd name="connsiteY35" fmla="*/ 746828 h 767147"/>
              <a:gd name="connsiteX36" fmla="*/ 698500 w 1014340"/>
              <a:gd name="connsiteY36" fmla="*/ 383574 h 767147"/>
              <a:gd name="connsiteX37" fmla="*/ 585995 w 1014340"/>
              <a:gd name="connsiteY37" fmla="*/ 20320 h 767147"/>
              <a:gd name="connsiteX38" fmla="*/ 689864 w 1014340"/>
              <a:gd name="connsiteY38" fmla="*/ 20320 h 767147"/>
              <a:gd name="connsiteX39" fmla="*/ 836845 w 1014340"/>
              <a:gd name="connsiteY39" fmla="*/ 383574 h 767147"/>
              <a:gd name="connsiteX40" fmla="*/ 206925 w 1014340"/>
              <a:gd name="connsiteY40" fmla="*/ 508677 h 767147"/>
              <a:gd name="connsiteX41" fmla="*/ 175903 w 1014340"/>
              <a:gd name="connsiteY41" fmla="*/ 477655 h 767147"/>
              <a:gd name="connsiteX42" fmla="*/ 175226 w 1014340"/>
              <a:gd name="connsiteY42" fmla="*/ 464109 h 767147"/>
              <a:gd name="connsiteX43" fmla="*/ 190872 w 1014340"/>
              <a:gd name="connsiteY43" fmla="*/ 444839 h 767147"/>
              <a:gd name="connsiteX44" fmla="*/ 179832 w 1014340"/>
              <a:gd name="connsiteY44" fmla="*/ 418186 h 767147"/>
              <a:gd name="connsiteX45" fmla="*/ 155143 w 1014340"/>
              <a:gd name="connsiteY45" fmla="*/ 415646 h 767147"/>
              <a:gd name="connsiteX46" fmla="*/ 146033 w 1014340"/>
              <a:gd name="connsiteY46" fmla="*/ 405486 h 767147"/>
              <a:gd name="connsiteX47" fmla="*/ 146033 w 1014340"/>
              <a:gd name="connsiteY47" fmla="*/ 361459 h 767147"/>
              <a:gd name="connsiteX48" fmla="*/ 155143 w 1014340"/>
              <a:gd name="connsiteY48" fmla="*/ 351299 h 767147"/>
              <a:gd name="connsiteX49" fmla="*/ 179832 w 1014340"/>
              <a:gd name="connsiteY49" fmla="*/ 348759 h 767147"/>
              <a:gd name="connsiteX50" fmla="*/ 190872 w 1014340"/>
              <a:gd name="connsiteY50" fmla="*/ 322106 h 767147"/>
              <a:gd name="connsiteX51" fmla="*/ 175294 w 1014340"/>
              <a:gd name="connsiteY51" fmla="*/ 303073 h 767147"/>
              <a:gd name="connsiteX52" fmla="*/ 175971 w 1014340"/>
              <a:gd name="connsiteY52" fmla="*/ 289526 h 767147"/>
              <a:gd name="connsiteX53" fmla="*/ 206993 w 1014340"/>
              <a:gd name="connsiteY53" fmla="*/ 258504 h 767147"/>
              <a:gd name="connsiteX54" fmla="*/ 220540 w 1014340"/>
              <a:gd name="connsiteY54" fmla="*/ 257793 h 767147"/>
              <a:gd name="connsiteX55" fmla="*/ 239776 w 1014340"/>
              <a:gd name="connsiteY55" fmla="*/ 273473 h 767147"/>
              <a:gd name="connsiteX56" fmla="*/ 266463 w 1014340"/>
              <a:gd name="connsiteY56" fmla="*/ 262399 h 767147"/>
              <a:gd name="connsiteX57" fmla="*/ 268969 w 1014340"/>
              <a:gd name="connsiteY57" fmla="*/ 237744 h 767147"/>
              <a:gd name="connsiteX58" fmla="*/ 279129 w 1014340"/>
              <a:gd name="connsiteY58" fmla="*/ 228600 h 767147"/>
              <a:gd name="connsiteX59" fmla="*/ 323156 w 1014340"/>
              <a:gd name="connsiteY59" fmla="*/ 228600 h 767147"/>
              <a:gd name="connsiteX60" fmla="*/ 333316 w 1014340"/>
              <a:gd name="connsiteY60" fmla="*/ 237744 h 767147"/>
              <a:gd name="connsiteX61" fmla="*/ 335822 w 1014340"/>
              <a:gd name="connsiteY61" fmla="*/ 262399 h 767147"/>
              <a:gd name="connsiteX62" fmla="*/ 362509 w 1014340"/>
              <a:gd name="connsiteY62" fmla="*/ 273473 h 767147"/>
              <a:gd name="connsiteX63" fmla="*/ 381745 w 1014340"/>
              <a:gd name="connsiteY63" fmla="*/ 257793 h 767147"/>
              <a:gd name="connsiteX64" fmla="*/ 395292 w 1014340"/>
              <a:gd name="connsiteY64" fmla="*/ 258504 h 767147"/>
              <a:gd name="connsiteX65" fmla="*/ 426314 w 1014340"/>
              <a:gd name="connsiteY65" fmla="*/ 289526 h 767147"/>
              <a:gd name="connsiteX66" fmla="*/ 427025 w 1014340"/>
              <a:gd name="connsiteY66" fmla="*/ 303073 h 767147"/>
              <a:gd name="connsiteX67" fmla="*/ 411344 w 1014340"/>
              <a:gd name="connsiteY67" fmla="*/ 322343 h 767147"/>
              <a:gd name="connsiteX68" fmla="*/ 422385 w 1014340"/>
              <a:gd name="connsiteY68" fmla="*/ 348996 h 767147"/>
              <a:gd name="connsiteX69" fmla="*/ 447074 w 1014340"/>
              <a:gd name="connsiteY69" fmla="*/ 351536 h 767147"/>
              <a:gd name="connsiteX70" fmla="*/ 456184 w 1014340"/>
              <a:gd name="connsiteY70" fmla="*/ 361696 h 767147"/>
              <a:gd name="connsiteX71" fmla="*/ 456184 w 1014340"/>
              <a:gd name="connsiteY71" fmla="*/ 405723 h 767147"/>
              <a:gd name="connsiteX72" fmla="*/ 447074 w 1014340"/>
              <a:gd name="connsiteY72" fmla="*/ 415883 h 767147"/>
              <a:gd name="connsiteX73" fmla="*/ 422385 w 1014340"/>
              <a:gd name="connsiteY73" fmla="*/ 418423 h 767147"/>
              <a:gd name="connsiteX74" fmla="*/ 420556 w 1014340"/>
              <a:gd name="connsiteY74" fmla="*/ 424349 h 767147"/>
              <a:gd name="connsiteX75" fmla="*/ 401218 w 1014340"/>
              <a:gd name="connsiteY75" fmla="*/ 417441 h 767147"/>
              <a:gd name="connsiteX76" fmla="*/ 404266 w 1014340"/>
              <a:gd name="connsiteY76" fmla="*/ 406468 h 767147"/>
              <a:gd name="connsiteX77" fmla="*/ 413173 w 1014340"/>
              <a:gd name="connsiteY77" fmla="*/ 398543 h 767147"/>
              <a:gd name="connsiteX78" fmla="*/ 435762 w 1014340"/>
              <a:gd name="connsiteY78" fmla="*/ 396240 h 767147"/>
              <a:gd name="connsiteX79" fmla="*/ 435762 w 1014340"/>
              <a:gd name="connsiteY79" fmla="*/ 370705 h 767147"/>
              <a:gd name="connsiteX80" fmla="*/ 413173 w 1014340"/>
              <a:gd name="connsiteY80" fmla="*/ 368402 h 767147"/>
              <a:gd name="connsiteX81" fmla="*/ 404266 w 1014340"/>
              <a:gd name="connsiteY81" fmla="*/ 360477 h 767147"/>
              <a:gd name="connsiteX82" fmla="*/ 390313 w 1014340"/>
              <a:gd name="connsiteY82" fmla="*/ 326610 h 767147"/>
              <a:gd name="connsiteX83" fmla="*/ 390991 w 1014340"/>
              <a:gd name="connsiteY83" fmla="*/ 314723 h 767147"/>
              <a:gd name="connsiteX84" fmla="*/ 405350 w 1014340"/>
              <a:gd name="connsiteY84" fmla="*/ 297112 h 767147"/>
              <a:gd name="connsiteX85" fmla="*/ 387299 w 1014340"/>
              <a:gd name="connsiteY85" fmla="*/ 279027 h 767147"/>
              <a:gd name="connsiteX86" fmla="*/ 369655 w 1014340"/>
              <a:gd name="connsiteY86" fmla="*/ 293421 h 767147"/>
              <a:gd name="connsiteX87" fmla="*/ 357801 w 1014340"/>
              <a:gd name="connsiteY87" fmla="*/ 294098 h 767147"/>
              <a:gd name="connsiteX88" fmla="*/ 323935 w 1014340"/>
              <a:gd name="connsiteY88" fmla="*/ 280111 h 767147"/>
              <a:gd name="connsiteX89" fmla="*/ 316044 w 1014340"/>
              <a:gd name="connsiteY89" fmla="*/ 271238 h 767147"/>
              <a:gd name="connsiteX90" fmla="*/ 313741 w 1014340"/>
              <a:gd name="connsiteY90" fmla="*/ 248615 h 767147"/>
              <a:gd name="connsiteX91" fmla="*/ 288341 w 1014340"/>
              <a:gd name="connsiteY91" fmla="*/ 248615 h 767147"/>
              <a:gd name="connsiteX92" fmla="*/ 286004 w 1014340"/>
              <a:gd name="connsiteY92" fmla="*/ 271238 h 767147"/>
              <a:gd name="connsiteX93" fmla="*/ 278113 w 1014340"/>
              <a:gd name="connsiteY93" fmla="*/ 280111 h 767147"/>
              <a:gd name="connsiteX94" fmla="*/ 244246 w 1014340"/>
              <a:gd name="connsiteY94" fmla="*/ 294098 h 767147"/>
              <a:gd name="connsiteX95" fmla="*/ 232359 w 1014340"/>
              <a:gd name="connsiteY95" fmla="*/ 293421 h 767147"/>
              <a:gd name="connsiteX96" fmla="*/ 214715 w 1014340"/>
              <a:gd name="connsiteY96" fmla="*/ 279027 h 767147"/>
              <a:gd name="connsiteX97" fmla="*/ 196664 w 1014340"/>
              <a:gd name="connsiteY97" fmla="*/ 297112 h 767147"/>
              <a:gd name="connsiteX98" fmla="*/ 211023 w 1014340"/>
              <a:gd name="connsiteY98" fmla="*/ 314723 h 767147"/>
              <a:gd name="connsiteX99" fmla="*/ 211734 w 1014340"/>
              <a:gd name="connsiteY99" fmla="*/ 326610 h 767147"/>
              <a:gd name="connsiteX100" fmla="*/ 197747 w 1014340"/>
              <a:gd name="connsiteY100" fmla="*/ 360477 h 767147"/>
              <a:gd name="connsiteX101" fmla="*/ 188874 w 1014340"/>
              <a:gd name="connsiteY101" fmla="*/ 368402 h 767147"/>
              <a:gd name="connsiteX102" fmla="*/ 166251 w 1014340"/>
              <a:gd name="connsiteY102" fmla="*/ 370705 h 767147"/>
              <a:gd name="connsiteX103" fmla="*/ 166251 w 1014340"/>
              <a:gd name="connsiteY103" fmla="*/ 396240 h 767147"/>
              <a:gd name="connsiteX104" fmla="*/ 188874 w 1014340"/>
              <a:gd name="connsiteY104" fmla="*/ 398543 h 767147"/>
              <a:gd name="connsiteX105" fmla="*/ 197747 w 1014340"/>
              <a:gd name="connsiteY105" fmla="*/ 406468 h 767147"/>
              <a:gd name="connsiteX106" fmla="*/ 211734 w 1014340"/>
              <a:gd name="connsiteY106" fmla="*/ 440334 h 767147"/>
              <a:gd name="connsiteX107" fmla="*/ 211023 w 1014340"/>
              <a:gd name="connsiteY107" fmla="*/ 452222 h 767147"/>
              <a:gd name="connsiteX108" fmla="*/ 196664 w 1014340"/>
              <a:gd name="connsiteY108" fmla="*/ 469832 h 767147"/>
              <a:gd name="connsiteX109" fmla="*/ 214715 w 1014340"/>
              <a:gd name="connsiteY109" fmla="*/ 487917 h 767147"/>
              <a:gd name="connsiteX110" fmla="*/ 232359 w 1014340"/>
              <a:gd name="connsiteY110" fmla="*/ 473524 h 767147"/>
              <a:gd name="connsiteX111" fmla="*/ 244246 w 1014340"/>
              <a:gd name="connsiteY111" fmla="*/ 472846 h 767147"/>
              <a:gd name="connsiteX112" fmla="*/ 278113 w 1014340"/>
              <a:gd name="connsiteY112" fmla="*/ 486833 h 767147"/>
              <a:gd name="connsiteX113" fmla="*/ 286004 w 1014340"/>
              <a:gd name="connsiteY113" fmla="*/ 495706 h 767147"/>
              <a:gd name="connsiteX114" fmla="*/ 288341 w 1014340"/>
              <a:gd name="connsiteY114" fmla="*/ 518329 h 767147"/>
              <a:gd name="connsiteX115" fmla="*/ 313876 w 1014340"/>
              <a:gd name="connsiteY115" fmla="*/ 518329 h 767147"/>
              <a:gd name="connsiteX116" fmla="*/ 316179 w 1014340"/>
              <a:gd name="connsiteY116" fmla="*/ 495706 h 767147"/>
              <a:gd name="connsiteX117" fmla="*/ 324070 w 1014340"/>
              <a:gd name="connsiteY117" fmla="*/ 486833 h 767147"/>
              <a:gd name="connsiteX118" fmla="*/ 357937 w 1014340"/>
              <a:gd name="connsiteY118" fmla="*/ 472846 h 767147"/>
              <a:gd name="connsiteX119" fmla="*/ 369790 w 1014340"/>
              <a:gd name="connsiteY119" fmla="*/ 473524 h 767147"/>
              <a:gd name="connsiteX120" fmla="*/ 387435 w 1014340"/>
              <a:gd name="connsiteY120" fmla="*/ 487917 h 767147"/>
              <a:gd name="connsiteX121" fmla="*/ 405486 w 1014340"/>
              <a:gd name="connsiteY121" fmla="*/ 469832 h 767147"/>
              <a:gd name="connsiteX122" fmla="*/ 391126 w 1014340"/>
              <a:gd name="connsiteY122" fmla="*/ 452222 h 767147"/>
              <a:gd name="connsiteX123" fmla="*/ 390449 w 1014340"/>
              <a:gd name="connsiteY123" fmla="*/ 440334 h 767147"/>
              <a:gd name="connsiteX124" fmla="*/ 394479 w 1014340"/>
              <a:gd name="connsiteY124" fmla="*/ 433392 h 767147"/>
              <a:gd name="connsiteX125" fmla="*/ 406400 w 1014340"/>
              <a:gd name="connsiteY125" fmla="*/ 439759 h 767147"/>
              <a:gd name="connsiteX126" fmla="*/ 406874 w 1014340"/>
              <a:gd name="connsiteY126" fmla="*/ 439386 h 767147"/>
              <a:gd name="connsiteX127" fmla="*/ 407822 w 1014340"/>
              <a:gd name="connsiteY127" fmla="*/ 440538 h 767147"/>
              <a:gd name="connsiteX128" fmla="*/ 412394 w 1014340"/>
              <a:gd name="connsiteY128" fmla="*/ 442976 h 767147"/>
              <a:gd name="connsiteX129" fmla="*/ 411378 w 1014340"/>
              <a:gd name="connsiteY129" fmla="*/ 444873 h 767147"/>
              <a:gd name="connsiteX130" fmla="*/ 427059 w 1014340"/>
              <a:gd name="connsiteY130" fmla="*/ 464143 h 767147"/>
              <a:gd name="connsiteX131" fmla="*/ 426347 w 1014340"/>
              <a:gd name="connsiteY131" fmla="*/ 477689 h 767147"/>
              <a:gd name="connsiteX132" fmla="*/ 395326 w 1014340"/>
              <a:gd name="connsiteY132" fmla="*/ 508711 h 767147"/>
              <a:gd name="connsiteX133" fmla="*/ 381779 w 1014340"/>
              <a:gd name="connsiteY133" fmla="*/ 509422 h 767147"/>
              <a:gd name="connsiteX134" fmla="*/ 362543 w 1014340"/>
              <a:gd name="connsiteY134" fmla="*/ 493742 h 767147"/>
              <a:gd name="connsiteX135" fmla="*/ 335856 w 1014340"/>
              <a:gd name="connsiteY135" fmla="*/ 504817 h 767147"/>
              <a:gd name="connsiteX136" fmla="*/ 333350 w 1014340"/>
              <a:gd name="connsiteY136" fmla="*/ 529471 h 767147"/>
              <a:gd name="connsiteX137" fmla="*/ 323190 w 1014340"/>
              <a:gd name="connsiteY137" fmla="*/ 538615 h 767147"/>
              <a:gd name="connsiteX138" fmla="*/ 279163 w 1014340"/>
              <a:gd name="connsiteY138" fmla="*/ 538615 h 767147"/>
              <a:gd name="connsiteX139" fmla="*/ 269003 w 1014340"/>
              <a:gd name="connsiteY139" fmla="*/ 529471 h 767147"/>
              <a:gd name="connsiteX140" fmla="*/ 266497 w 1014340"/>
              <a:gd name="connsiteY140" fmla="*/ 504817 h 767147"/>
              <a:gd name="connsiteX141" fmla="*/ 239810 w 1014340"/>
              <a:gd name="connsiteY141" fmla="*/ 493742 h 767147"/>
              <a:gd name="connsiteX142" fmla="*/ 220574 w 1014340"/>
              <a:gd name="connsiteY142" fmla="*/ 509422 h 767147"/>
              <a:gd name="connsiteX143" fmla="*/ 206993 w 1014340"/>
              <a:gd name="connsiteY143" fmla="*/ 508677 h 767147"/>
              <a:gd name="connsiteX144" fmla="*/ 245059 w 1014340"/>
              <a:gd name="connsiteY144" fmla="*/ 383574 h 767147"/>
              <a:gd name="connsiteX145" fmla="*/ 301109 w 1014340"/>
              <a:gd name="connsiteY145" fmla="*/ 439623 h 767147"/>
              <a:gd name="connsiteX146" fmla="*/ 357158 w 1014340"/>
              <a:gd name="connsiteY146" fmla="*/ 383574 h 767147"/>
              <a:gd name="connsiteX147" fmla="*/ 301109 w 1014340"/>
              <a:gd name="connsiteY147" fmla="*/ 327525 h 767147"/>
              <a:gd name="connsiteX148" fmla="*/ 245059 w 1014340"/>
              <a:gd name="connsiteY148" fmla="*/ 383574 h 767147"/>
              <a:gd name="connsiteX149" fmla="*/ 336838 w 1014340"/>
              <a:gd name="connsiteY149" fmla="*/ 383574 h 767147"/>
              <a:gd name="connsiteX150" fmla="*/ 301109 w 1014340"/>
              <a:gd name="connsiteY150" fmla="*/ 419303 h 767147"/>
              <a:gd name="connsiteX151" fmla="*/ 265379 w 1014340"/>
              <a:gd name="connsiteY151" fmla="*/ 383574 h 767147"/>
              <a:gd name="connsiteX152" fmla="*/ 301109 w 1014340"/>
              <a:gd name="connsiteY152" fmla="*/ 347845 h 767147"/>
              <a:gd name="connsiteX153" fmla="*/ 336838 w 1014340"/>
              <a:gd name="connsiteY153" fmla="*/ 383574 h 767147"/>
              <a:gd name="connsiteX154" fmla="*/ 144407 w 1014340"/>
              <a:gd name="connsiteY154" fmla="*/ 134383 h 767147"/>
              <a:gd name="connsiteX155" fmla="*/ 196494 w 1014340"/>
              <a:gd name="connsiteY155" fmla="*/ 82296 h 767147"/>
              <a:gd name="connsiteX156" fmla="*/ 144407 w 1014340"/>
              <a:gd name="connsiteY156" fmla="*/ 30209 h 767147"/>
              <a:gd name="connsiteX157" fmla="*/ 92320 w 1014340"/>
              <a:gd name="connsiteY157" fmla="*/ 82161 h 767147"/>
              <a:gd name="connsiteX158" fmla="*/ 144407 w 1014340"/>
              <a:gd name="connsiteY158" fmla="*/ 134383 h 767147"/>
              <a:gd name="connsiteX159" fmla="*/ 144407 w 1014340"/>
              <a:gd name="connsiteY159" fmla="*/ 50529 h 767147"/>
              <a:gd name="connsiteX160" fmla="*/ 176174 w 1014340"/>
              <a:gd name="connsiteY160" fmla="*/ 82296 h 767147"/>
              <a:gd name="connsiteX161" fmla="*/ 144407 w 1014340"/>
              <a:gd name="connsiteY161" fmla="*/ 114063 h 767147"/>
              <a:gd name="connsiteX162" fmla="*/ 112640 w 1014340"/>
              <a:gd name="connsiteY162" fmla="*/ 82296 h 767147"/>
              <a:gd name="connsiteX163" fmla="*/ 112640 w 1014340"/>
              <a:gd name="connsiteY163" fmla="*/ 82161 h 767147"/>
              <a:gd name="connsiteX164" fmla="*/ 144407 w 1014340"/>
              <a:gd name="connsiteY164" fmla="*/ 50529 h 767147"/>
              <a:gd name="connsiteX165" fmla="*/ 52155 w 1014340"/>
              <a:gd name="connsiteY165" fmla="*/ 283769 h 767147"/>
              <a:gd name="connsiteX166" fmla="*/ 104208 w 1014340"/>
              <a:gd name="connsiteY166" fmla="*/ 231648 h 767147"/>
              <a:gd name="connsiteX167" fmla="*/ 52087 w 1014340"/>
              <a:gd name="connsiteY167" fmla="*/ 179595 h 767147"/>
              <a:gd name="connsiteX168" fmla="*/ 34 w 1014340"/>
              <a:gd name="connsiteY168" fmla="*/ 231682 h 767147"/>
              <a:gd name="connsiteX169" fmla="*/ 52155 w 1014340"/>
              <a:gd name="connsiteY169" fmla="*/ 283769 h 767147"/>
              <a:gd name="connsiteX170" fmla="*/ 52155 w 1014340"/>
              <a:gd name="connsiteY170" fmla="*/ 199915 h 767147"/>
              <a:gd name="connsiteX171" fmla="*/ 83888 w 1014340"/>
              <a:gd name="connsiteY171" fmla="*/ 231716 h 767147"/>
              <a:gd name="connsiteX172" fmla="*/ 52087 w 1014340"/>
              <a:gd name="connsiteY172" fmla="*/ 263449 h 767147"/>
              <a:gd name="connsiteX173" fmla="*/ 20354 w 1014340"/>
              <a:gd name="connsiteY173" fmla="*/ 231682 h 767147"/>
              <a:gd name="connsiteX174" fmla="*/ 52155 w 1014340"/>
              <a:gd name="connsiteY174" fmla="*/ 199915 h 767147"/>
              <a:gd name="connsiteX175" fmla="*/ 114334 w 1014340"/>
              <a:gd name="connsiteY175" fmla="*/ 440775 h 767147"/>
              <a:gd name="connsiteX176" fmla="*/ 62247 w 1014340"/>
              <a:gd name="connsiteY176" fmla="*/ 492862 h 767147"/>
              <a:gd name="connsiteX177" fmla="*/ 114334 w 1014340"/>
              <a:gd name="connsiteY177" fmla="*/ 544949 h 767147"/>
              <a:gd name="connsiteX178" fmla="*/ 166421 w 1014340"/>
              <a:gd name="connsiteY178" fmla="*/ 492862 h 767147"/>
              <a:gd name="connsiteX179" fmla="*/ 114334 w 1014340"/>
              <a:gd name="connsiteY179" fmla="*/ 440775 h 767147"/>
              <a:gd name="connsiteX180" fmla="*/ 114334 w 1014340"/>
              <a:gd name="connsiteY180" fmla="*/ 524629 h 767147"/>
              <a:gd name="connsiteX181" fmla="*/ 82567 w 1014340"/>
              <a:gd name="connsiteY181" fmla="*/ 492862 h 767147"/>
              <a:gd name="connsiteX182" fmla="*/ 114334 w 1014340"/>
              <a:gd name="connsiteY182" fmla="*/ 461095 h 767147"/>
              <a:gd name="connsiteX183" fmla="*/ 146101 w 1014340"/>
              <a:gd name="connsiteY183" fmla="*/ 492862 h 767147"/>
              <a:gd name="connsiteX184" fmla="*/ 114334 w 1014340"/>
              <a:gd name="connsiteY184" fmla="*/ 524629 h 767147"/>
              <a:gd name="connsiteX185" fmla="*/ 299957 w 1014340"/>
              <a:gd name="connsiteY185" fmla="*/ 636389 h 767147"/>
              <a:gd name="connsiteX186" fmla="*/ 247870 w 1014340"/>
              <a:gd name="connsiteY186" fmla="*/ 584302 h 767147"/>
              <a:gd name="connsiteX187" fmla="*/ 195783 w 1014340"/>
              <a:gd name="connsiteY187" fmla="*/ 636389 h 767147"/>
              <a:gd name="connsiteX188" fmla="*/ 247870 w 1014340"/>
              <a:gd name="connsiteY188" fmla="*/ 688475 h 767147"/>
              <a:gd name="connsiteX189" fmla="*/ 299957 w 1014340"/>
              <a:gd name="connsiteY189" fmla="*/ 636490 h 767147"/>
              <a:gd name="connsiteX190" fmla="*/ 247870 w 1014340"/>
              <a:gd name="connsiteY190" fmla="*/ 668155 h 767147"/>
              <a:gd name="connsiteX191" fmla="*/ 216103 w 1014340"/>
              <a:gd name="connsiteY191" fmla="*/ 636389 h 767147"/>
              <a:gd name="connsiteX192" fmla="*/ 247870 w 1014340"/>
              <a:gd name="connsiteY192" fmla="*/ 604622 h 767147"/>
              <a:gd name="connsiteX193" fmla="*/ 279637 w 1014340"/>
              <a:gd name="connsiteY193" fmla="*/ 636389 h 767147"/>
              <a:gd name="connsiteX194" fmla="*/ 247972 w 1014340"/>
              <a:gd name="connsiteY194" fmla="*/ 668257 h 767147"/>
              <a:gd name="connsiteX195" fmla="*/ 247870 w 1014340"/>
              <a:gd name="connsiteY195" fmla="*/ 668257 h 767147"/>
              <a:gd name="connsiteX196" fmla="*/ 52155 w 1014340"/>
              <a:gd name="connsiteY196" fmla="*/ 657894 h 767147"/>
              <a:gd name="connsiteX197" fmla="*/ 0 w 1014340"/>
              <a:gd name="connsiteY197" fmla="*/ 709913 h 767147"/>
              <a:gd name="connsiteX198" fmla="*/ 52019 w 1014340"/>
              <a:gd name="connsiteY198" fmla="*/ 762068 h 767147"/>
              <a:gd name="connsiteX199" fmla="*/ 104174 w 1014340"/>
              <a:gd name="connsiteY199" fmla="*/ 710049 h 767147"/>
              <a:gd name="connsiteX200" fmla="*/ 104174 w 1014340"/>
              <a:gd name="connsiteY200" fmla="*/ 709913 h 767147"/>
              <a:gd name="connsiteX201" fmla="*/ 52155 w 1014340"/>
              <a:gd name="connsiteY201" fmla="*/ 657894 h 767147"/>
              <a:gd name="connsiteX202" fmla="*/ 52155 w 1014340"/>
              <a:gd name="connsiteY202" fmla="*/ 741748 h 767147"/>
              <a:gd name="connsiteX203" fmla="*/ 20320 w 1014340"/>
              <a:gd name="connsiteY203" fmla="*/ 710049 h 767147"/>
              <a:gd name="connsiteX204" fmla="*/ 52019 w 1014340"/>
              <a:gd name="connsiteY204" fmla="*/ 678214 h 767147"/>
              <a:gd name="connsiteX205" fmla="*/ 83854 w 1014340"/>
              <a:gd name="connsiteY205" fmla="*/ 709913 h 767147"/>
              <a:gd name="connsiteX206" fmla="*/ 52155 w 1014340"/>
              <a:gd name="connsiteY206" fmla="*/ 741680 h 767147"/>
              <a:gd name="connsiteX207" fmla="*/ 227719 w 1014340"/>
              <a:gd name="connsiteY207" fmla="*/ 520869 h 767147"/>
              <a:gd name="connsiteX208" fmla="*/ 248039 w 1014340"/>
              <a:gd name="connsiteY208" fmla="*/ 520869 h 767147"/>
              <a:gd name="connsiteX209" fmla="*/ 248039 w 1014340"/>
              <a:gd name="connsiteY209" fmla="*/ 555617 h 767147"/>
              <a:gd name="connsiteX210" fmla="*/ 227719 w 1014340"/>
              <a:gd name="connsiteY210" fmla="*/ 555617 h 767147"/>
              <a:gd name="connsiteX211" fmla="*/ 62315 w 1014340"/>
              <a:gd name="connsiteY211" fmla="*/ 113182 h 767147"/>
              <a:gd name="connsiteX212" fmla="*/ 41995 w 1014340"/>
              <a:gd name="connsiteY212" fmla="*/ 113182 h 767147"/>
              <a:gd name="connsiteX213" fmla="*/ 41995 w 1014340"/>
              <a:gd name="connsiteY213" fmla="*/ 12531 h 767147"/>
              <a:gd name="connsiteX214" fmla="*/ 62315 w 1014340"/>
              <a:gd name="connsiteY214" fmla="*/ 12531 h 767147"/>
              <a:gd name="connsiteX215" fmla="*/ 134247 w 1014340"/>
              <a:gd name="connsiteY215" fmla="*/ 209194 h 767147"/>
              <a:gd name="connsiteX216" fmla="*/ 154567 w 1014340"/>
              <a:gd name="connsiteY216" fmla="*/ 209194 h 767147"/>
              <a:gd name="connsiteX217" fmla="*/ 154567 w 1014340"/>
              <a:gd name="connsiteY217" fmla="*/ 309846 h 767147"/>
              <a:gd name="connsiteX218" fmla="*/ 134247 w 1014340"/>
              <a:gd name="connsiteY218" fmla="*/ 309846 h 767147"/>
              <a:gd name="connsiteX219" fmla="*/ 134247 w 1014340"/>
              <a:gd name="connsiteY219" fmla="*/ 609261 h 767147"/>
              <a:gd name="connsiteX220" fmla="*/ 154567 w 1014340"/>
              <a:gd name="connsiteY220" fmla="*/ 609261 h 767147"/>
              <a:gd name="connsiteX221" fmla="*/ 154567 w 1014340"/>
              <a:gd name="connsiteY221" fmla="*/ 709913 h 767147"/>
              <a:gd name="connsiteX222" fmla="*/ 134247 w 1014340"/>
              <a:gd name="connsiteY222" fmla="*/ 709913 h 767147"/>
              <a:gd name="connsiteX223" fmla="*/ 41995 w 1014340"/>
              <a:gd name="connsiteY223" fmla="*/ 629039 h 767147"/>
              <a:gd name="connsiteX224" fmla="*/ 41995 w 1014340"/>
              <a:gd name="connsiteY224" fmla="*/ 555549 h 767147"/>
              <a:gd name="connsiteX225" fmla="*/ 62315 w 1014340"/>
              <a:gd name="connsiteY225" fmla="*/ 555549 h 767147"/>
              <a:gd name="connsiteX226" fmla="*/ 62315 w 1014340"/>
              <a:gd name="connsiteY226" fmla="*/ 629039 h 767147"/>
              <a:gd name="connsiteX227" fmla="*/ 237913 w 1014340"/>
              <a:gd name="connsiteY227" fmla="*/ 124223 h 767147"/>
              <a:gd name="connsiteX228" fmla="*/ 217593 w 1014340"/>
              <a:gd name="connsiteY228" fmla="*/ 124223 h 767147"/>
              <a:gd name="connsiteX229" fmla="*/ 217593 w 1014340"/>
              <a:gd name="connsiteY229" fmla="*/ 82161 h 767147"/>
              <a:gd name="connsiteX230" fmla="*/ 237913 w 1014340"/>
              <a:gd name="connsiteY230" fmla="*/ 82161 h 76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4340" h="767147">
                <a:moveTo>
                  <a:pt x="847005" y="0"/>
                </a:moveTo>
                <a:lnTo>
                  <a:pt x="532689" y="0"/>
                </a:lnTo>
                <a:lnTo>
                  <a:pt x="532689" y="0"/>
                </a:lnTo>
                <a:lnTo>
                  <a:pt x="531199" y="0"/>
                </a:lnTo>
                <a:lnTo>
                  <a:pt x="374023" y="0"/>
                </a:lnTo>
                <a:cubicBezTo>
                  <a:pt x="308525" y="0"/>
                  <a:pt x="250647" y="83177"/>
                  <a:pt x="222944" y="217085"/>
                </a:cubicBezTo>
                <a:lnTo>
                  <a:pt x="243027" y="221183"/>
                </a:lnTo>
                <a:cubicBezTo>
                  <a:pt x="268089" y="99094"/>
                  <a:pt x="319566" y="20320"/>
                  <a:pt x="374023" y="20320"/>
                </a:cubicBezTo>
                <a:cubicBezTo>
                  <a:pt x="453712" y="20320"/>
                  <a:pt x="521039" y="186673"/>
                  <a:pt x="521039" y="383574"/>
                </a:cubicBezTo>
                <a:cubicBezTo>
                  <a:pt x="521039" y="580475"/>
                  <a:pt x="453712" y="746828"/>
                  <a:pt x="374023" y="746828"/>
                </a:cubicBezTo>
                <a:cubicBezTo>
                  <a:pt x="341037" y="746828"/>
                  <a:pt x="314960" y="718210"/>
                  <a:pt x="298907" y="694199"/>
                </a:cubicBezTo>
                <a:lnTo>
                  <a:pt x="281974" y="705510"/>
                </a:lnTo>
                <a:cubicBezTo>
                  <a:pt x="309067" y="745812"/>
                  <a:pt x="340766" y="767148"/>
                  <a:pt x="373990" y="767148"/>
                </a:cubicBezTo>
                <a:lnTo>
                  <a:pt x="531165" y="767148"/>
                </a:lnTo>
                <a:lnTo>
                  <a:pt x="532655" y="767148"/>
                </a:lnTo>
                <a:lnTo>
                  <a:pt x="532655" y="767148"/>
                </a:lnTo>
                <a:lnTo>
                  <a:pt x="689830" y="767148"/>
                </a:lnTo>
                <a:cubicBezTo>
                  <a:pt x="783641" y="767148"/>
                  <a:pt x="857131" y="598661"/>
                  <a:pt x="857131" y="383574"/>
                </a:cubicBezTo>
                <a:cubicBezTo>
                  <a:pt x="857131" y="212717"/>
                  <a:pt x="810768" y="71289"/>
                  <a:pt x="744660" y="20320"/>
                </a:cubicBezTo>
                <a:lnTo>
                  <a:pt x="846971" y="20320"/>
                </a:lnTo>
                <a:cubicBezTo>
                  <a:pt x="926660" y="20320"/>
                  <a:pt x="993987" y="186673"/>
                  <a:pt x="993987" y="383574"/>
                </a:cubicBezTo>
                <a:cubicBezTo>
                  <a:pt x="993987" y="580475"/>
                  <a:pt x="926660" y="746828"/>
                  <a:pt x="846971" y="746828"/>
                </a:cubicBezTo>
                <a:lnTo>
                  <a:pt x="808973" y="746828"/>
                </a:lnTo>
                <a:lnTo>
                  <a:pt x="808973" y="767148"/>
                </a:lnTo>
                <a:lnTo>
                  <a:pt x="847005" y="767148"/>
                </a:lnTo>
                <a:cubicBezTo>
                  <a:pt x="940816" y="767148"/>
                  <a:pt x="1014341" y="598661"/>
                  <a:pt x="1014341" y="383574"/>
                </a:cubicBezTo>
                <a:cubicBezTo>
                  <a:pt x="1014341" y="168487"/>
                  <a:pt x="940681" y="0"/>
                  <a:pt x="847005" y="0"/>
                </a:cubicBezTo>
                <a:close/>
                <a:moveTo>
                  <a:pt x="428854" y="746828"/>
                </a:moveTo>
                <a:cubicBezTo>
                  <a:pt x="494961" y="696028"/>
                  <a:pt x="541359" y="554431"/>
                  <a:pt x="541359" y="383574"/>
                </a:cubicBezTo>
                <a:cubicBezTo>
                  <a:pt x="541359" y="212717"/>
                  <a:pt x="494961" y="71289"/>
                  <a:pt x="428854" y="20320"/>
                </a:cubicBezTo>
                <a:lnTo>
                  <a:pt x="531199" y="20320"/>
                </a:lnTo>
                <a:cubicBezTo>
                  <a:pt x="610853" y="20320"/>
                  <a:pt x="678180" y="186673"/>
                  <a:pt x="678180" y="383574"/>
                </a:cubicBezTo>
                <a:cubicBezTo>
                  <a:pt x="678180" y="580475"/>
                  <a:pt x="610853" y="746828"/>
                  <a:pt x="531199" y="746828"/>
                </a:cubicBezTo>
                <a:close/>
                <a:moveTo>
                  <a:pt x="836845" y="383574"/>
                </a:moveTo>
                <a:cubicBezTo>
                  <a:pt x="836845" y="580475"/>
                  <a:pt x="769518" y="746828"/>
                  <a:pt x="689864" y="746828"/>
                </a:cubicBezTo>
                <a:lnTo>
                  <a:pt x="585995" y="746828"/>
                </a:lnTo>
                <a:cubicBezTo>
                  <a:pt x="652103" y="696028"/>
                  <a:pt x="698500" y="554431"/>
                  <a:pt x="698500" y="383574"/>
                </a:cubicBezTo>
                <a:cubicBezTo>
                  <a:pt x="698500" y="212717"/>
                  <a:pt x="652103" y="71289"/>
                  <a:pt x="585995" y="20320"/>
                </a:cubicBezTo>
                <a:lnTo>
                  <a:pt x="689864" y="20320"/>
                </a:lnTo>
                <a:cubicBezTo>
                  <a:pt x="769518" y="20320"/>
                  <a:pt x="836845" y="186673"/>
                  <a:pt x="836845" y="383574"/>
                </a:cubicBezTo>
                <a:close/>
                <a:moveTo>
                  <a:pt x="206925" y="508677"/>
                </a:moveTo>
                <a:lnTo>
                  <a:pt x="175903" y="477655"/>
                </a:lnTo>
                <a:cubicBezTo>
                  <a:pt x="172255" y="473974"/>
                  <a:pt x="171963" y="468136"/>
                  <a:pt x="175226" y="464109"/>
                </a:cubicBezTo>
                <a:lnTo>
                  <a:pt x="190872" y="444839"/>
                </a:lnTo>
                <a:cubicBezTo>
                  <a:pt x="186173" y="436413"/>
                  <a:pt x="182468" y="427468"/>
                  <a:pt x="179832" y="418186"/>
                </a:cubicBezTo>
                <a:lnTo>
                  <a:pt x="155143" y="415646"/>
                </a:lnTo>
                <a:cubicBezTo>
                  <a:pt x="149946" y="415107"/>
                  <a:pt x="146005" y="410711"/>
                  <a:pt x="146033" y="405486"/>
                </a:cubicBezTo>
                <a:lnTo>
                  <a:pt x="146033" y="361459"/>
                </a:lnTo>
                <a:cubicBezTo>
                  <a:pt x="146005" y="356233"/>
                  <a:pt x="149946" y="351837"/>
                  <a:pt x="155143" y="351299"/>
                </a:cubicBezTo>
                <a:lnTo>
                  <a:pt x="179832" y="348759"/>
                </a:lnTo>
                <a:cubicBezTo>
                  <a:pt x="182468" y="339476"/>
                  <a:pt x="186173" y="330532"/>
                  <a:pt x="190872" y="322106"/>
                </a:cubicBezTo>
                <a:lnTo>
                  <a:pt x="175294" y="303073"/>
                </a:lnTo>
                <a:cubicBezTo>
                  <a:pt x="172031" y="299046"/>
                  <a:pt x="172323" y="293207"/>
                  <a:pt x="175971" y="289526"/>
                </a:cubicBezTo>
                <a:lnTo>
                  <a:pt x="206993" y="258504"/>
                </a:lnTo>
                <a:cubicBezTo>
                  <a:pt x="210666" y="254847"/>
                  <a:pt x="216504" y="254538"/>
                  <a:pt x="220540" y="257793"/>
                </a:cubicBezTo>
                <a:lnTo>
                  <a:pt x="239776" y="273473"/>
                </a:lnTo>
                <a:cubicBezTo>
                  <a:pt x="248214" y="268762"/>
                  <a:pt x="257169" y="265047"/>
                  <a:pt x="266463" y="262399"/>
                </a:cubicBezTo>
                <a:lnTo>
                  <a:pt x="268969" y="237744"/>
                </a:lnTo>
                <a:cubicBezTo>
                  <a:pt x="269493" y="232532"/>
                  <a:pt x="273892" y="228573"/>
                  <a:pt x="279129" y="228600"/>
                </a:cubicBezTo>
                <a:lnTo>
                  <a:pt x="323156" y="228600"/>
                </a:lnTo>
                <a:cubicBezTo>
                  <a:pt x="328393" y="228573"/>
                  <a:pt x="332792" y="232532"/>
                  <a:pt x="333316" y="237744"/>
                </a:cubicBezTo>
                <a:lnTo>
                  <a:pt x="335822" y="262399"/>
                </a:lnTo>
                <a:cubicBezTo>
                  <a:pt x="345115" y="265047"/>
                  <a:pt x="354069" y="268762"/>
                  <a:pt x="362509" y="273473"/>
                </a:cubicBezTo>
                <a:lnTo>
                  <a:pt x="381745" y="257793"/>
                </a:lnTo>
                <a:cubicBezTo>
                  <a:pt x="385782" y="254538"/>
                  <a:pt x="391617" y="254847"/>
                  <a:pt x="395292" y="258504"/>
                </a:cubicBezTo>
                <a:lnTo>
                  <a:pt x="426314" y="289526"/>
                </a:lnTo>
                <a:cubicBezTo>
                  <a:pt x="429971" y="293201"/>
                  <a:pt x="430279" y="299036"/>
                  <a:pt x="427025" y="303073"/>
                </a:cubicBezTo>
                <a:lnTo>
                  <a:pt x="411344" y="322343"/>
                </a:lnTo>
                <a:cubicBezTo>
                  <a:pt x="416045" y="330769"/>
                  <a:pt x="419750" y="339713"/>
                  <a:pt x="422385" y="348996"/>
                </a:cubicBezTo>
                <a:lnTo>
                  <a:pt x="447074" y="351536"/>
                </a:lnTo>
                <a:cubicBezTo>
                  <a:pt x="452272" y="352075"/>
                  <a:pt x="456211" y="356470"/>
                  <a:pt x="456184" y="361696"/>
                </a:cubicBezTo>
                <a:lnTo>
                  <a:pt x="456184" y="405723"/>
                </a:lnTo>
                <a:cubicBezTo>
                  <a:pt x="456211" y="410948"/>
                  <a:pt x="452272" y="415344"/>
                  <a:pt x="447074" y="415883"/>
                </a:cubicBezTo>
                <a:lnTo>
                  <a:pt x="422385" y="418423"/>
                </a:lnTo>
                <a:cubicBezTo>
                  <a:pt x="421843" y="420421"/>
                  <a:pt x="421200" y="422385"/>
                  <a:pt x="420556" y="424349"/>
                </a:cubicBezTo>
                <a:lnTo>
                  <a:pt x="401218" y="417441"/>
                </a:lnTo>
                <a:cubicBezTo>
                  <a:pt x="402421" y="413837"/>
                  <a:pt x="403437" y="410176"/>
                  <a:pt x="404266" y="406468"/>
                </a:cubicBezTo>
                <a:cubicBezTo>
                  <a:pt x="405211" y="402180"/>
                  <a:pt x="408804" y="398983"/>
                  <a:pt x="413173" y="398543"/>
                </a:cubicBezTo>
                <a:lnTo>
                  <a:pt x="435762" y="396240"/>
                </a:lnTo>
                <a:lnTo>
                  <a:pt x="435762" y="370705"/>
                </a:lnTo>
                <a:lnTo>
                  <a:pt x="413173" y="368402"/>
                </a:lnTo>
                <a:cubicBezTo>
                  <a:pt x="408804" y="367961"/>
                  <a:pt x="405211" y="364764"/>
                  <a:pt x="404266" y="360477"/>
                </a:cubicBezTo>
                <a:cubicBezTo>
                  <a:pt x="401642" y="348454"/>
                  <a:pt x="396921" y="336990"/>
                  <a:pt x="390313" y="326610"/>
                </a:cubicBezTo>
                <a:cubicBezTo>
                  <a:pt x="387949" y="322915"/>
                  <a:pt x="388224" y="318123"/>
                  <a:pt x="390991" y="314723"/>
                </a:cubicBezTo>
                <a:lnTo>
                  <a:pt x="405350" y="297112"/>
                </a:lnTo>
                <a:lnTo>
                  <a:pt x="387299" y="279027"/>
                </a:lnTo>
                <a:lnTo>
                  <a:pt x="369655" y="293421"/>
                </a:lnTo>
                <a:cubicBezTo>
                  <a:pt x="366261" y="296171"/>
                  <a:pt x="361486" y="296445"/>
                  <a:pt x="357801" y="294098"/>
                </a:cubicBezTo>
                <a:cubicBezTo>
                  <a:pt x="347414" y="287498"/>
                  <a:pt x="335952" y="282766"/>
                  <a:pt x="323935" y="280111"/>
                </a:cubicBezTo>
                <a:cubicBezTo>
                  <a:pt x="319670" y="279160"/>
                  <a:pt x="316492" y="275587"/>
                  <a:pt x="316044" y="271238"/>
                </a:cubicBezTo>
                <a:lnTo>
                  <a:pt x="313741" y="248615"/>
                </a:lnTo>
                <a:lnTo>
                  <a:pt x="288341" y="248615"/>
                </a:lnTo>
                <a:lnTo>
                  <a:pt x="286004" y="271238"/>
                </a:lnTo>
                <a:cubicBezTo>
                  <a:pt x="285556" y="275587"/>
                  <a:pt x="282378" y="279160"/>
                  <a:pt x="278113" y="280111"/>
                </a:cubicBezTo>
                <a:cubicBezTo>
                  <a:pt x="266093" y="282756"/>
                  <a:pt x="254630" y="287491"/>
                  <a:pt x="244246" y="294098"/>
                </a:cubicBezTo>
                <a:cubicBezTo>
                  <a:pt x="240553" y="296462"/>
                  <a:pt x="235760" y="296188"/>
                  <a:pt x="232359" y="293421"/>
                </a:cubicBezTo>
                <a:lnTo>
                  <a:pt x="214715" y="279027"/>
                </a:lnTo>
                <a:lnTo>
                  <a:pt x="196664" y="297112"/>
                </a:lnTo>
                <a:lnTo>
                  <a:pt x="211023" y="314723"/>
                </a:lnTo>
                <a:cubicBezTo>
                  <a:pt x="213801" y="318116"/>
                  <a:pt x="214088" y="322909"/>
                  <a:pt x="211734" y="326610"/>
                </a:cubicBezTo>
                <a:cubicBezTo>
                  <a:pt x="205104" y="336983"/>
                  <a:pt x="200368" y="348447"/>
                  <a:pt x="197747" y="360477"/>
                </a:cubicBezTo>
                <a:cubicBezTo>
                  <a:pt x="196807" y="364754"/>
                  <a:pt x="193231" y="367948"/>
                  <a:pt x="188874" y="368402"/>
                </a:cubicBezTo>
                <a:lnTo>
                  <a:pt x="166251" y="370705"/>
                </a:lnTo>
                <a:lnTo>
                  <a:pt x="166251" y="396240"/>
                </a:lnTo>
                <a:lnTo>
                  <a:pt x="188874" y="398543"/>
                </a:lnTo>
                <a:cubicBezTo>
                  <a:pt x="193231" y="398997"/>
                  <a:pt x="196807" y="402190"/>
                  <a:pt x="197747" y="406468"/>
                </a:cubicBezTo>
                <a:cubicBezTo>
                  <a:pt x="200368" y="418497"/>
                  <a:pt x="205104" y="429961"/>
                  <a:pt x="211734" y="440334"/>
                </a:cubicBezTo>
                <a:cubicBezTo>
                  <a:pt x="214088" y="444036"/>
                  <a:pt x="213801" y="448828"/>
                  <a:pt x="211023" y="452222"/>
                </a:cubicBezTo>
                <a:lnTo>
                  <a:pt x="196664" y="469832"/>
                </a:lnTo>
                <a:lnTo>
                  <a:pt x="214715" y="487917"/>
                </a:lnTo>
                <a:lnTo>
                  <a:pt x="232359" y="473524"/>
                </a:lnTo>
                <a:cubicBezTo>
                  <a:pt x="235760" y="470757"/>
                  <a:pt x="240553" y="470483"/>
                  <a:pt x="244246" y="472846"/>
                </a:cubicBezTo>
                <a:cubicBezTo>
                  <a:pt x="254630" y="479454"/>
                  <a:pt x="266093" y="484188"/>
                  <a:pt x="278113" y="486833"/>
                </a:cubicBezTo>
                <a:cubicBezTo>
                  <a:pt x="282378" y="487785"/>
                  <a:pt x="285556" y="491358"/>
                  <a:pt x="286004" y="495706"/>
                </a:cubicBezTo>
                <a:lnTo>
                  <a:pt x="288341" y="518329"/>
                </a:lnTo>
                <a:lnTo>
                  <a:pt x="313876" y="518329"/>
                </a:lnTo>
                <a:lnTo>
                  <a:pt x="316179" y="495706"/>
                </a:lnTo>
                <a:cubicBezTo>
                  <a:pt x="316628" y="491358"/>
                  <a:pt x="319805" y="487785"/>
                  <a:pt x="324070" y="486833"/>
                </a:cubicBezTo>
                <a:cubicBezTo>
                  <a:pt x="336087" y="484178"/>
                  <a:pt x="347550" y="479447"/>
                  <a:pt x="357937" y="472846"/>
                </a:cubicBezTo>
                <a:cubicBezTo>
                  <a:pt x="361621" y="470499"/>
                  <a:pt x="366397" y="470774"/>
                  <a:pt x="369790" y="473524"/>
                </a:cubicBezTo>
                <a:lnTo>
                  <a:pt x="387435" y="487917"/>
                </a:lnTo>
                <a:lnTo>
                  <a:pt x="405486" y="469832"/>
                </a:lnTo>
                <a:lnTo>
                  <a:pt x="391126" y="452222"/>
                </a:lnTo>
                <a:cubicBezTo>
                  <a:pt x="388359" y="448821"/>
                  <a:pt x="388085" y="444029"/>
                  <a:pt x="390449" y="440334"/>
                </a:cubicBezTo>
                <a:cubicBezTo>
                  <a:pt x="391871" y="438099"/>
                  <a:pt x="393226" y="435762"/>
                  <a:pt x="394479" y="433392"/>
                </a:cubicBezTo>
                <a:lnTo>
                  <a:pt x="406400" y="439759"/>
                </a:lnTo>
                <a:lnTo>
                  <a:pt x="406874" y="439386"/>
                </a:lnTo>
                <a:lnTo>
                  <a:pt x="407822" y="440538"/>
                </a:lnTo>
                <a:lnTo>
                  <a:pt x="412394" y="442976"/>
                </a:lnTo>
                <a:lnTo>
                  <a:pt x="411378" y="444873"/>
                </a:lnTo>
                <a:lnTo>
                  <a:pt x="427059" y="464143"/>
                </a:lnTo>
                <a:cubicBezTo>
                  <a:pt x="430313" y="468180"/>
                  <a:pt x="430005" y="474015"/>
                  <a:pt x="426347" y="477689"/>
                </a:cubicBezTo>
                <a:lnTo>
                  <a:pt x="395326" y="508711"/>
                </a:lnTo>
                <a:cubicBezTo>
                  <a:pt x="391651" y="512369"/>
                  <a:pt x="385816" y="512677"/>
                  <a:pt x="381779" y="509422"/>
                </a:cubicBezTo>
                <a:lnTo>
                  <a:pt x="362543" y="493742"/>
                </a:lnTo>
                <a:cubicBezTo>
                  <a:pt x="354103" y="498453"/>
                  <a:pt x="345149" y="502168"/>
                  <a:pt x="335856" y="504817"/>
                </a:cubicBezTo>
                <a:lnTo>
                  <a:pt x="333350" y="529471"/>
                </a:lnTo>
                <a:cubicBezTo>
                  <a:pt x="332826" y="534684"/>
                  <a:pt x="328427" y="538643"/>
                  <a:pt x="323190" y="538615"/>
                </a:cubicBezTo>
                <a:lnTo>
                  <a:pt x="279163" y="538615"/>
                </a:lnTo>
                <a:cubicBezTo>
                  <a:pt x="273926" y="538643"/>
                  <a:pt x="269526" y="534684"/>
                  <a:pt x="269003" y="529471"/>
                </a:cubicBezTo>
                <a:lnTo>
                  <a:pt x="266497" y="504817"/>
                </a:lnTo>
                <a:cubicBezTo>
                  <a:pt x="257203" y="502168"/>
                  <a:pt x="248248" y="498453"/>
                  <a:pt x="239810" y="493742"/>
                </a:cubicBezTo>
                <a:lnTo>
                  <a:pt x="220574" y="509422"/>
                </a:lnTo>
                <a:cubicBezTo>
                  <a:pt x="216523" y="512687"/>
                  <a:pt x="210661" y="512365"/>
                  <a:pt x="206993" y="508677"/>
                </a:cubicBezTo>
                <a:close/>
                <a:moveTo>
                  <a:pt x="245059" y="383574"/>
                </a:moveTo>
                <a:cubicBezTo>
                  <a:pt x="245059" y="414528"/>
                  <a:pt x="270153" y="439623"/>
                  <a:pt x="301109" y="439623"/>
                </a:cubicBezTo>
                <a:cubicBezTo>
                  <a:pt x="332064" y="439623"/>
                  <a:pt x="357158" y="414528"/>
                  <a:pt x="357158" y="383574"/>
                </a:cubicBezTo>
                <a:cubicBezTo>
                  <a:pt x="357158" y="352620"/>
                  <a:pt x="332064" y="327525"/>
                  <a:pt x="301109" y="327525"/>
                </a:cubicBezTo>
                <a:cubicBezTo>
                  <a:pt x="270161" y="327545"/>
                  <a:pt x="245078" y="352627"/>
                  <a:pt x="245059" y="383574"/>
                </a:cubicBezTo>
                <a:close/>
                <a:moveTo>
                  <a:pt x="336838" y="383574"/>
                </a:moveTo>
                <a:cubicBezTo>
                  <a:pt x="336838" y="403308"/>
                  <a:pt x="320841" y="419303"/>
                  <a:pt x="301109" y="419303"/>
                </a:cubicBezTo>
                <a:cubicBezTo>
                  <a:pt x="281376" y="419303"/>
                  <a:pt x="265379" y="403308"/>
                  <a:pt x="265379" y="383574"/>
                </a:cubicBezTo>
                <a:cubicBezTo>
                  <a:pt x="265379" y="363840"/>
                  <a:pt x="281376" y="347845"/>
                  <a:pt x="301109" y="347845"/>
                </a:cubicBezTo>
                <a:cubicBezTo>
                  <a:pt x="320833" y="347865"/>
                  <a:pt x="336819" y="363850"/>
                  <a:pt x="336838" y="383574"/>
                </a:cubicBezTo>
                <a:close/>
                <a:moveTo>
                  <a:pt x="144407" y="134383"/>
                </a:moveTo>
                <a:cubicBezTo>
                  <a:pt x="173174" y="134383"/>
                  <a:pt x="196494" y="111063"/>
                  <a:pt x="196494" y="82296"/>
                </a:cubicBezTo>
                <a:cubicBezTo>
                  <a:pt x="196494" y="53529"/>
                  <a:pt x="173174" y="30209"/>
                  <a:pt x="144407" y="30209"/>
                </a:cubicBezTo>
                <a:cubicBezTo>
                  <a:pt x="115693" y="30209"/>
                  <a:pt x="92395" y="53447"/>
                  <a:pt x="92320" y="82161"/>
                </a:cubicBezTo>
                <a:cubicBezTo>
                  <a:pt x="92283" y="110965"/>
                  <a:pt x="115603" y="134346"/>
                  <a:pt x="144407" y="134383"/>
                </a:cubicBezTo>
                <a:close/>
                <a:moveTo>
                  <a:pt x="144407" y="50529"/>
                </a:moveTo>
                <a:cubicBezTo>
                  <a:pt x="161952" y="50529"/>
                  <a:pt x="176174" y="64752"/>
                  <a:pt x="176174" y="82296"/>
                </a:cubicBezTo>
                <a:cubicBezTo>
                  <a:pt x="176174" y="99841"/>
                  <a:pt x="161951" y="114063"/>
                  <a:pt x="144407" y="114063"/>
                </a:cubicBezTo>
                <a:cubicBezTo>
                  <a:pt x="126862" y="114063"/>
                  <a:pt x="112640" y="99840"/>
                  <a:pt x="112640" y="82296"/>
                </a:cubicBezTo>
                <a:cubicBezTo>
                  <a:pt x="112640" y="82251"/>
                  <a:pt x="112640" y="82206"/>
                  <a:pt x="112640" y="82161"/>
                </a:cubicBezTo>
                <a:cubicBezTo>
                  <a:pt x="112734" y="64677"/>
                  <a:pt x="126923" y="50547"/>
                  <a:pt x="144407" y="50529"/>
                </a:cubicBezTo>
                <a:close/>
                <a:moveTo>
                  <a:pt x="52155" y="283769"/>
                </a:moveTo>
                <a:cubicBezTo>
                  <a:pt x="80921" y="283748"/>
                  <a:pt x="104226" y="260414"/>
                  <a:pt x="104208" y="231648"/>
                </a:cubicBezTo>
                <a:cubicBezTo>
                  <a:pt x="104189" y="202881"/>
                  <a:pt x="80854" y="179576"/>
                  <a:pt x="52087" y="179595"/>
                </a:cubicBezTo>
                <a:cubicBezTo>
                  <a:pt x="23333" y="179614"/>
                  <a:pt x="34" y="202928"/>
                  <a:pt x="34" y="231682"/>
                </a:cubicBezTo>
                <a:cubicBezTo>
                  <a:pt x="71" y="260445"/>
                  <a:pt x="23390" y="283748"/>
                  <a:pt x="52155" y="283769"/>
                </a:cubicBezTo>
                <a:close/>
                <a:moveTo>
                  <a:pt x="52155" y="199915"/>
                </a:moveTo>
                <a:cubicBezTo>
                  <a:pt x="69699" y="199934"/>
                  <a:pt x="83906" y="214171"/>
                  <a:pt x="83888" y="231716"/>
                </a:cubicBezTo>
                <a:cubicBezTo>
                  <a:pt x="83869" y="249259"/>
                  <a:pt x="69631" y="263469"/>
                  <a:pt x="52087" y="263449"/>
                </a:cubicBezTo>
                <a:cubicBezTo>
                  <a:pt x="34556" y="263428"/>
                  <a:pt x="20354" y="249215"/>
                  <a:pt x="20354" y="231682"/>
                </a:cubicBezTo>
                <a:cubicBezTo>
                  <a:pt x="20373" y="214132"/>
                  <a:pt x="34605" y="199915"/>
                  <a:pt x="52155" y="199915"/>
                </a:cubicBezTo>
                <a:close/>
                <a:moveTo>
                  <a:pt x="114334" y="440775"/>
                </a:moveTo>
                <a:cubicBezTo>
                  <a:pt x="85567" y="440775"/>
                  <a:pt x="62247" y="464095"/>
                  <a:pt x="62247" y="492862"/>
                </a:cubicBezTo>
                <a:cubicBezTo>
                  <a:pt x="62247" y="521628"/>
                  <a:pt x="85567" y="544949"/>
                  <a:pt x="114334" y="544949"/>
                </a:cubicBezTo>
                <a:cubicBezTo>
                  <a:pt x="143101" y="544949"/>
                  <a:pt x="166421" y="521628"/>
                  <a:pt x="166421" y="492862"/>
                </a:cubicBezTo>
                <a:cubicBezTo>
                  <a:pt x="166384" y="464109"/>
                  <a:pt x="143085" y="440812"/>
                  <a:pt x="114334" y="440775"/>
                </a:cubicBezTo>
                <a:close/>
                <a:moveTo>
                  <a:pt x="114334" y="524629"/>
                </a:moveTo>
                <a:cubicBezTo>
                  <a:pt x="96790" y="524629"/>
                  <a:pt x="82567" y="510405"/>
                  <a:pt x="82567" y="492862"/>
                </a:cubicBezTo>
                <a:cubicBezTo>
                  <a:pt x="82567" y="475319"/>
                  <a:pt x="96790" y="461095"/>
                  <a:pt x="114334" y="461095"/>
                </a:cubicBezTo>
                <a:cubicBezTo>
                  <a:pt x="131878" y="461095"/>
                  <a:pt x="146101" y="475319"/>
                  <a:pt x="146101" y="492862"/>
                </a:cubicBezTo>
                <a:cubicBezTo>
                  <a:pt x="146064" y="510391"/>
                  <a:pt x="131863" y="524591"/>
                  <a:pt x="114334" y="524629"/>
                </a:cubicBezTo>
                <a:close/>
                <a:moveTo>
                  <a:pt x="299957" y="636389"/>
                </a:moveTo>
                <a:cubicBezTo>
                  <a:pt x="299957" y="607622"/>
                  <a:pt x="276637" y="584302"/>
                  <a:pt x="247870" y="584302"/>
                </a:cubicBezTo>
                <a:cubicBezTo>
                  <a:pt x="219103" y="584302"/>
                  <a:pt x="195783" y="607622"/>
                  <a:pt x="195783" y="636389"/>
                </a:cubicBezTo>
                <a:cubicBezTo>
                  <a:pt x="195783" y="665155"/>
                  <a:pt x="219103" y="688475"/>
                  <a:pt x="247870" y="688475"/>
                </a:cubicBezTo>
                <a:cubicBezTo>
                  <a:pt x="276582" y="688438"/>
                  <a:pt x="299864" y="665202"/>
                  <a:pt x="299957" y="636490"/>
                </a:cubicBezTo>
                <a:close/>
                <a:moveTo>
                  <a:pt x="247870" y="668155"/>
                </a:moveTo>
                <a:cubicBezTo>
                  <a:pt x="230326" y="668155"/>
                  <a:pt x="216103" y="653931"/>
                  <a:pt x="216103" y="636389"/>
                </a:cubicBezTo>
                <a:cubicBezTo>
                  <a:pt x="216103" y="618846"/>
                  <a:pt x="230326" y="604622"/>
                  <a:pt x="247870" y="604622"/>
                </a:cubicBezTo>
                <a:cubicBezTo>
                  <a:pt x="265414" y="604622"/>
                  <a:pt x="279637" y="618846"/>
                  <a:pt x="279637" y="636389"/>
                </a:cubicBezTo>
                <a:cubicBezTo>
                  <a:pt x="279693" y="653931"/>
                  <a:pt x="265516" y="668200"/>
                  <a:pt x="247972" y="668257"/>
                </a:cubicBezTo>
                <a:cubicBezTo>
                  <a:pt x="247938" y="668257"/>
                  <a:pt x="247904" y="668257"/>
                  <a:pt x="247870" y="668257"/>
                </a:cubicBezTo>
                <a:close/>
                <a:moveTo>
                  <a:pt x="52155" y="657894"/>
                </a:moveTo>
                <a:cubicBezTo>
                  <a:pt x="23388" y="657857"/>
                  <a:pt x="37" y="681147"/>
                  <a:pt x="0" y="709913"/>
                </a:cubicBezTo>
                <a:cubicBezTo>
                  <a:pt x="-37" y="738679"/>
                  <a:pt x="23252" y="762030"/>
                  <a:pt x="52019" y="762068"/>
                </a:cubicBezTo>
                <a:cubicBezTo>
                  <a:pt x="80786" y="762105"/>
                  <a:pt x="104137" y="738815"/>
                  <a:pt x="104174" y="710049"/>
                </a:cubicBezTo>
                <a:cubicBezTo>
                  <a:pt x="104174" y="710005"/>
                  <a:pt x="104174" y="709957"/>
                  <a:pt x="104174" y="709913"/>
                </a:cubicBezTo>
                <a:cubicBezTo>
                  <a:pt x="104081" y="681221"/>
                  <a:pt x="80845" y="657985"/>
                  <a:pt x="52155" y="657894"/>
                </a:cubicBezTo>
                <a:close/>
                <a:moveTo>
                  <a:pt x="52155" y="741748"/>
                </a:moveTo>
                <a:cubicBezTo>
                  <a:pt x="34610" y="741785"/>
                  <a:pt x="20357" y="727591"/>
                  <a:pt x="20320" y="710049"/>
                </a:cubicBezTo>
                <a:cubicBezTo>
                  <a:pt x="20283" y="692506"/>
                  <a:pt x="34475" y="678251"/>
                  <a:pt x="52019" y="678214"/>
                </a:cubicBezTo>
                <a:cubicBezTo>
                  <a:pt x="69563" y="678177"/>
                  <a:pt x="83816" y="692370"/>
                  <a:pt x="83854" y="709913"/>
                </a:cubicBezTo>
                <a:cubicBezTo>
                  <a:pt x="83817" y="727415"/>
                  <a:pt x="69657" y="741606"/>
                  <a:pt x="52155" y="741680"/>
                </a:cubicBezTo>
                <a:close/>
                <a:moveTo>
                  <a:pt x="227719" y="520869"/>
                </a:moveTo>
                <a:lnTo>
                  <a:pt x="248039" y="520869"/>
                </a:lnTo>
                <a:lnTo>
                  <a:pt x="248039" y="555617"/>
                </a:lnTo>
                <a:lnTo>
                  <a:pt x="227719" y="555617"/>
                </a:lnTo>
                <a:close/>
                <a:moveTo>
                  <a:pt x="62315" y="113182"/>
                </a:moveTo>
                <a:lnTo>
                  <a:pt x="41995" y="113182"/>
                </a:lnTo>
                <a:lnTo>
                  <a:pt x="41995" y="12531"/>
                </a:lnTo>
                <a:lnTo>
                  <a:pt x="62315" y="12531"/>
                </a:lnTo>
                <a:close/>
                <a:moveTo>
                  <a:pt x="134247" y="209194"/>
                </a:moveTo>
                <a:lnTo>
                  <a:pt x="154567" y="209194"/>
                </a:lnTo>
                <a:lnTo>
                  <a:pt x="154567" y="309846"/>
                </a:lnTo>
                <a:lnTo>
                  <a:pt x="134247" y="309846"/>
                </a:lnTo>
                <a:close/>
                <a:moveTo>
                  <a:pt x="134247" y="609261"/>
                </a:moveTo>
                <a:lnTo>
                  <a:pt x="154567" y="609261"/>
                </a:lnTo>
                <a:lnTo>
                  <a:pt x="154567" y="709913"/>
                </a:lnTo>
                <a:lnTo>
                  <a:pt x="134247" y="709913"/>
                </a:lnTo>
                <a:close/>
                <a:moveTo>
                  <a:pt x="41995" y="629039"/>
                </a:moveTo>
                <a:lnTo>
                  <a:pt x="41995" y="555549"/>
                </a:lnTo>
                <a:lnTo>
                  <a:pt x="62315" y="555549"/>
                </a:lnTo>
                <a:lnTo>
                  <a:pt x="62315" y="629039"/>
                </a:lnTo>
                <a:close/>
                <a:moveTo>
                  <a:pt x="237913" y="124223"/>
                </a:moveTo>
                <a:lnTo>
                  <a:pt x="217593" y="124223"/>
                </a:lnTo>
                <a:lnTo>
                  <a:pt x="217593" y="82161"/>
                </a:lnTo>
                <a:lnTo>
                  <a:pt x="237913" y="82161"/>
                </a:lnTo>
                <a:close/>
              </a:path>
            </a:pathLst>
          </a:custGeom>
          <a:solidFill>
            <a:srgbClr val="004E66"/>
          </a:solidFill>
          <a:ln w="38100" cap="flat">
            <a:solidFill>
              <a:srgbClr val="004E66"/>
            </a:solidFill>
            <a:prstDash val="solid"/>
            <a:miter/>
          </a:ln>
        </p:spPr>
        <p:txBody>
          <a:bodyPr rtlCol="0" anchor="ctr"/>
          <a:lstStyle/>
          <a:p>
            <a:endParaRPr lang="en-US" dirty="0"/>
          </a:p>
        </p:txBody>
      </p:sp>
      <p:sp>
        <p:nvSpPr>
          <p:cNvPr id="11" name="Rounded Rectangle 16">
            <a:extLst>
              <a:ext uri="{FF2B5EF4-FFF2-40B4-BE49-F238E27FC236}">
                <a16:creationId xmlns:a16="http://schemas.microsoft.com/office/drawing/2014/main" id="{39A49A98-61F6-40BA-E590-F9DCAA835C15}"/>
              </a:ext>
            </a:extLst>
          </p:cNvPr>
          <p:cNvSpPr/>
          <p:nvPr/>
        </p:nvSpPr>
        <p:spPr>
          <a:xfrm>
            <a:off x="5121471" y="1452582"/>
            <a:ext cx="2100199" cy="8023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4E66"/>
                </a:solidFill>
                <a:latin typeface="Agency FB" panose="020B0503020202020204" pitchFamily="34" charset="0"/>
              </a:rPr>
              <a:t>Total Domestic Debt Stock as at December 2022</a:t>
            </a:r>
            <a:endParaRPr lang="en-US" b="1" dirty="0">
              <a:solidFill>
                <a:srgbClr val="004E66"/>
              </a:solidFill>
              <a:latin typeface="Agency FB" panose="020B0503020202020204" pitchFamily="34" charset="0"/>
            </a:endParaRPr>
          </a:p>
        </p:txBody>
      </p:sp>
      <p:sp>
        <p:nvSpPr>
          <p:cNvPr id="12" name="Rounded Rectangle 54">
            <a:extLst>
              <a:ext uri="{FF2B5EF4-FFF2-40B4-BE49-F238E27FC236}">
                <a16:creationId xmlns:a16="http://schemas.microsoft.com/office/drawing/2014/main" id="{52414338-46D6-A225-A958-92BA47D41ED1}"/>
              </a:ext>
            </a:extLst>
          </p:cNvPr>
          <p:cNvSpPr/>
          <p:nvPr/>
        </p:nvSpPr>
        <p:spPr>
          <a:xfrm>
            <a:off x="545103" y="830241"/>
            <a:ext cx="2950444" cy="1440862"/>
          </a:xfrm>
          <a:prstGeom prst="roundRect">
            <a:avLst/>
          </a:prstGeom>
          <a:noFill/>
          <a:ln w="28575">
            <a:solidFill>
              <a:srgbClr val="0083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aphic 1">
            <a:extLst>
              <a:ext uri="{FF2B5EF4-FFF2-40B4-BE49-F238E27FC236}">
                <a16:creationId xmlns:a16="http://schemas.microsoft.com/office/drawing/2014/main" id="{4E1663E1-86C1-8F25-3313-526F65D44AF2}"/>
              </a:ext>
            </a:extLst>
          </p:cNvPr>
          <p:cNvSpPr>
            <a:spLocks noChangeAspect="1"/>
          </p:cNvSpPr>
          <p:nvPr/>
        </p:nvSpPr>
        <p:spPr>
          <a:xfrm>
            <a:off x="653206" y="940919"/>
            <a:ext cx="800476" cy="726514"/>
          </a:xfrm>
          <a:custGeom>
            <a:avLst/>
            <a:gdLst>
              <a:gd name="connsiteX0" fmla="*/ 847005 w 1014340"/>
              <a:gd name="connsiteY0" fmla="*/ 0 h 767147"/>
              <a:gd name="connsiteX1" fmla="*/ 532689 w 1014340"/>
              <a:gd name="connsiteY1" fmla="*/ 0 h 767147"/>
              <a:gd name="connsiteX2" fmla="*/ 532689 w 1014340"/>
              <a:gd name="connsiteY2" fmla="*/ 0 h 767147"/>
              <a:gd name="connsiteX3" fmla="*/ 531199 w 1014340"/>
              <a:gd name="connsiteY3" fmla="*/ 0 h 767147"/>
              <a:gd name="connsiteX4" fmla="*/ 374023 w 1014340"/>
              <a:gd name="connsiteY4" fmla="*/ 0 h 767147"/>
              <a:gd name="connsiteX5" fmla="*/ 222944 w 1014340"/>
              <a:gd name="connsiteY5" fmla="*/ 217085 h 767147"/>
              <a:gd name="connsiteX6" fmla="*/ 243027 w 1014340"/>
              <a:gd name="connsiteY6" fmla="*/ 221183 h 767147"/>
              <a:gd name="connsiteX7" fmla="*/ 374023 w 1014340"/>
              <a:gd name="connsiteY7" fmla="*/ 20320 h 767147"/>
              <a:gd name="connsiteX8" fmla="*/ 521039 w 1014340"/>
              <a:gd name="connsiteY8" fmla="*/ 383574 h 767147"/>
              <a:gd name="connsiteX9" fmla="*/ 374023 w 1014340"/>
              <a:gd name="connsiteY9" fmla="*/ 746828 h 767147"/>
              <a:gd name="connsiteX10" fmla="*/ 298907 w 1014340"/>
              <a:gd name="connsiteY10" fmla="*/ 694199 h 767147"/>
              <a:gd name="connsiteX11" fmla="*/ 281974 w 1014340"/>
              <a:gd name="connsiteY11" fmla="*/ 705510 h 767147"/>
              <a:gd name="connsiteX12" fmla="*/ 373990 w 1014340"/>
              <a:gd name="connsiteY12" fmla="*/ 767148 h 767147"/>
              <a:gd name="connsiteX13" fmla="*/ 531165 w 1014340"/>
              <a:gd name="connsiteY13" fmla="*/ 767148 h 767147"/>
              <a:gd name="connsiteX14" fmla="*/ 532655 w 1014340"/>
              <a:gd name="connsiteY14" fmla="*/ 767148 h 767147"/>
              <a:gd name="connsiteX15" fmla="*/ 532655 w 1014340"/>
              <a:gd name="connsiteY15" fmla="*/ 767148 h 767147"/>
              <a:gd name="connsiteX16" fmla="*/ 689830 w 1014340"/>
              <a:gd name="connsiteY16" fmla="*/ 767148 h 767147"/>
              <a:gd name="connsiteX17" fmla="*/ 857131 w 1014340"/>
              <a:gd name="connsiteY17" fmla="*/ 383574 h 767147"/>
              <a:gd name="connsiteX18" fmla="*/ 744660 w 1014340"/>
              <a:gd name="connsiteY18" fmla="*/ 20320 h 767147"/>
              <a:gd name="connsiteX19" fmla="*/ 846971 w 1014340"/>
              <a:gd name="connsiteY19" fmla="*/ 20320 h 767147"/>
              <a:gd name="connsiteX20" fmla="*/ 993987 w 1014340"/>
              <a:gd name="connsiteY20" fmla="*/ 383574 h 767147"/>
              <a:gd name="connsiteX21" fmla="*/ 846971 w 1014340"/>
              <a:gd name="connsiteY21" fmla="*/ 746828 h 767147"/>
              <a:gd name="connsiteX22" fmla="*/ 808973 w 1014340"/>
              <a:gd name="connsiteY22" fmla="*/ 746828 h 767147"/>
              <a:gd name="connsiteX23" fmla="*/ 808973 w 1014340"/>
              <a:gd name="connsiteY23" fmla="*/ 767148 h 767147"/>
              <a:gd name="connsiteX24" fmla="*/ 847005 w 1014340"/>
              <a:gd name="connsiteY24" fmla="*/ 767148 h 767147"/>
              <a:gd name="connsiteX25" fmla="*/ 1014341 w 1014340"/>
              <a:gd name="connsiteY25" fmla="*/ 383574 h 767147"/>
              <a:gd name="connsiteX26" fmla="*/ 847005 w 1014340"/>
              <a:gd name="connsiteY26" fmla="*/ 0 h 767147"/>
              <a:gd name="connsiteX27" fmla="*/ 428854 w 1014340"/>
              <a:gd name="connsiteY27" fmla="*/ 746828 h 767147"/>
              <a:gd name="connsiteX28" fmla="*/ 541359 w 1014340"/>
              <a:gd name="connsiteY28" fmla="*/ 383574 h 767147"/>
              <a:gd name="connsiteX29" fmla="*/ 428854 w 1014340"/>
              <a:gd name="connsiteY29" fmla="*/ 20320 h 767147"/>
              <a:gd name="connsiteX30" fmla="*/ 531199 w 1014340"/>
              <a:gd name="connsiteY30" fmla="*/ 20320 h 767147"/>
              <a:gd name="connsiteX31" fmla="*/ 678180 w 1014340"/>
              <a:gd name="connsiteY31" fmla="*/ 383574 h 767147"/>
              <a:gd name="connsiteX32" fmla="*/ 531199 w 1014340"/>
              <a:gd name="connsiteY32" fmla="*/ 746828 h 767147"/>
              <a:gd name="connsiteX33" fmla="*/ 836845 w 1014340"/>
              <a:gd name="connsiteY33" fmla="*/ 383574 h 767147"/>
              <a:gd name="connsiteX34" fmla="*/ 689864 w 1014340"/>
              <a:gd name="connsiteY34" fmla="*/ 746828 h 767147"/>
              <a:gd name="connsiteX35" fmla="*/ 585995 w 1014340"/>
              <a:gd name="connsiteY35" fmla="*/ 746828 h 767147"/>
              <a:gd name="connsiteX36" fmla="*/ 698500 w 1014340"/>
              <a:gd name="connsiteY36" fmla="*/ 383574 h 767147"/>
              <a:gd name="connsiteX37" fmla="*/ 585995 w 1014340"/>
              <a:gd name="connsiteY37" fmla="*/ 20320 h 767147"/>
              <a:gd name="connsiteX38" fmla="*/ 689864 w 1014340"/>
              <a:gd name="connsiteY38" fmla="*/ 20320 h 767147"/>
              <a:gd name="connsiteX39" fmla="*/ 836845 w 1014340"/>
              <a:gd name="connsiteY39" fmla="*/ 383574 h 767147"/>
              <a:gd name="connsiteX40" fmla="*/ 206925 w 1014340"/>
              <a:gd name="connsiteY40" fmla="*/ 508677 h 767147"/>
              <a:gd name="connsiteX41" fmla="*/ 175903 w 1014340"/>
              <a:gd name="connsiteY41" fmla="*/ 477655 h 767147"/>
              <a:gd name="connsiteX42" fmla="*/ 175226 w 1014340"/>
              <a:gd name="connsiteY42" fmla="*/ 464109 h 767147"/>
              <a:gd name="connsiteX43" fmla="*/ 190872 w 1014340"/>
              <a:gd name="connsiteY43" fmla="*/ 444839 h 767147"/>
              <a:gd name="connsiteX44" fmla="*/ 179832 w 1014340"/>
              <a:gd name="connsiteY44" fmla="*/ 418186 h 767147"/>
              <a:gd name="connsiteX45" fmla="*/ 155143 w 1014340"/>
              <a:gd name="connsiteY45" fmla="*/ 415646 h 767147"/>
              <a:gd name="connsiteX46" fmla="*/ 146033 w 1014340"/>
              <a:gd name="connsiteY46" fmla="*/ 405486 h 767147"/>
              <a:gd name="connsiteX47" fmla="*/ 146033 w 1014340"/>
              <a:gd name="connsiteY47" fmla="*/ 361459 h 767147"/>
              <a:gd name="connsiteX48" fmla="*/ 155143 w 1014340"/>
              <a:gd name="connsiteY48" fmla="*/ 351299 h 767147"/>
              <a:gd name="connsiteX49" fmla="*/ 179832 w 1014340"/>
              <a:gd name="connsiteY49" fmla="*/ 348759 h 767147"/>
              <a:gd name="connsiteX50" fmla="*/ 190872 w 1014340"/>
              <a:gd name="connsiteY50" fmla="*/ 322106 h 767147"/>
              <a:gd name="connsiteX51" fmla="*/ 175294 w 1014340"/>
              <a:gd name="connsiteY51" fmla="*/ 303073 h 767147"/>
              <a:gd name="connsiteX52" fmla="*/ 175971 w 1014340"/>
              <a:gd name="connsiteY52" fmla="*/ 289526 h 767147"/>
              <a:gd name="connsiteX53" fmla="*/ 206993 w 1014340"/>
              <a:gd name="connsiteY53" fmla="*/ 258504 h 767147"/>
              <a:gd name="connsiteX54" fmla="*/ 220540 w 1014340"/>
              <a:gd name="connsiteY54" fmla="*/ 257793 h 767147"/>
              <a:gd name="connsiteX55" fmla="*/ 239776 w 1014340"/>
              <a:gd name="connsiteY55" fmla="*/ 273473 h 767147"/>
              <a:gd name="connsiteX56" fmla="*/ 266463 w 1014340"/>
              <a:gd name="connsiteY56" fmla="*/ 262399 h 767147"/>
              <a:gd name="connsiteX57" fmla="*/ 268969 w 1014340"/>
              <a:gd name="connsiteY57" fmla="*/ 237744 h 767147"/>
              <a:gd name="connsiteX58" fmla="*/ 279129 w 1014340"/>
              <a:gd name="connsiteY58" fmla="*/ 228600 h 767147"/>
              <a:gd name="connsiteX59" fmla="*/ 323156 w 1014340"/>
              <a:gd name="connsiteY59" fmla="*/ 228600 h 767147"/>
              <a:gd name="connsiteX60" fmla="*/ 333316 w 1014340"/>
              <a:gd name="connsiteY60" fmla="*/ 237744 h 767147"/>
              <a:gd name="connsiteX61" fmla="*/ 335822 w 1014340"/>
              <a:gd name="connsiteY61" fmla="*/ 262399 h 767147"/>
              <a:gd name="connsiteX62" fmla="*/ 362509 w 1014340"/>
              <a:gd name="connsiteY62" fmla="*/ 273473 h 767147"/>
              <a:gd name="connsiteX63" fmla="*/ 381745 w 1014340"/>
              <a:gd name="connsiteY63" fmla="*/ 257793 h 767147"/>
              <a:gd name="connsiteX64" fmla="*/ 395292 w 1014340"/>
              <a:gd name="connsiteY64" fmla="*/ 258504 h 767147"/>
              <a:gd name="connsiteX65" fmla="*/ 426314 w 1014340"/>
              <a:gd name="connsiteY65" fmla="*/ 289526 h 767147"/>
              <a:gd name="connsiteX66" fmla="*/ 427025 w 1014340"/>
              <a:gd name="connsiteY66" fmla="*/ 303073 h 767147"/>
              <a:gd name="connsiteX67" fmla="*/ 411344 w 1014340"/>
              <a:gd name="connsiteY67" fmla="*/ 322343 h 767147"/>
              <a:gd name="connsiteX68" fmla="*/ 422385 w 1014340"/>
              <a:gd name="connsiteY68" fmla="*/ 348996 h 767147"/>
              <a:gd name="connsiteX69" fmla="*/ 447074 w 1014340"/>
              <a:gd name="connsiteY69" fmla="*/ 351536 h 767147"/>
              <a:gd name="connsiteX70" fmla="*/ 456184 w 1014340"/>
              <a:gd name="connsiteY70" fmla="*/ 361696 h 767147"/>
              <a:gd name="connsiteX71" fmla="*/ 456184 w 1014340"/>
              <a:gd name="connsiteY71" fmla="*/ 405723 h 767147"/>
              <a:gd name="connsiteX72" fmla="*/ 447074 w 1014340"/>
              <a:gd name="connsiteY72" fmla="*/ 415883 h 767147"/>
              <a:gd name="connsiteX73" fmla="*/ 422385 w 1014340"/>
              <a:gd name="connsiteY73" fmla="*/ 418423 h 767147"/>
              <a:gd name="connsiteX74" fmla="*/ 420556 w 1014340"/>
              <a:gd name="connsiteY74" fmla="*/ 424349 h 767147"/>
              <a:gd name="connsiteX75" fmla="*/ 401218 w 1014340"/>
              <a:gd name="connsiteY75" fmla="*/ 417441 h 767147"/>
              <a:gd name="connsiteX76" fmla="*/ 404266 w 1014340"/>
              <a:gd name="connsiteY76" fmla="*/ 406468 h 767147"/>
              <a:gd name="connsiteX77" fmla="*/ 413173 w 1014340"/>
              <a:gd name="connsiteY77" fmla="*/ 398543 h 767147"/>
              <a:gd name="connsiteX78" fmla="*/ 435762 w 1014340"/>
              <a:gd name="connsiteY78" fmla="*/ 396240 h 767147"/>
              <a:gd name="connsiteX79" fmla="*/ 435762 w 1014340"/>
              <a:gd name="connsiteY79" fmla="*/ 370705 h 767147"/>
              <a:gd name="connsiteX80" fmla="*/ 413173 w 1014340"/>
              <a:gd name="connsiteY80" fmla="*/ 368402 h 767147"/>
              <a:gd name="connsiteX81" fmla="*/ 404266 w 1014340"/>
              <a:gd name="connsiteY81" fmla="*/ 360477 h 767147"/>
              <a:gd name="connsiteX82" fmla="*/ 390313 w 1014340"/>
              <a:gd name="connsiteY82" fmla="*/ 326610 h 767147"/>
              <a:gd name="connsiteX83" fmla="*/ 390991 w 1014340"/>
              <a:gd name="connsiteY83" fmla="*/ 314723 h 767147"/>
              <a:gd name="connsiteX84" fmla="*/ 405350 w 1014340"/>
              <a:gd name="connsiteY84" fmla="*/ 297112 h 767147"/>
              <a:gd name="connsiteX85" fmla="*/ 387299 w 1014340"/>
              <a:gd name="connsiteY85" fmla="*/ 279027 h 767147"/>
              <a:gd name="connsiteX86" fmla="*/ 369655 w 1014340"/>
              <a:gd name="connsiteY86" fmla="*/ 293421 h 767147"/>
              <a:gd name="connsiteX87" fmla="*/ 357801 w 1014340"/>
              <a:gd name="connsiteY87" fmla="*/ 294098 h 767147"/>
              <a:gd name="connsiteX88" fmla="*/ 323935 w 1014340"/>
              <a:gd name="connsiteY88" fmla="*/ 280111 h 767147"/>
              <a:gd name="connsiteX89" fmla="*/ 316044 w 1014340"/>
              <a:gd name="connsiteY89" fmla="*/ 271238 h 767147"/>
              <a:gd name="connsiteX90" fmla="*/ 313741 w 1014340"/>
              <a:gd name="connsiteY90" fmla="*/ 248615 h 767147"/>
              <a:gd name="connsiteX91" fmla="*/ 288341 w 1014340"/>
              <a:gd name="connsiteY91" fmla="*/ 248615 h 767147"/>
              <a:gd name="connsiteX92" fmla="*/ 286004 w 1014340"/>
              <a:gd name="connsiteY92" fmla="*/ 271238 h 767147"/>
              <a:gd name="connsiteX93" fmla="*/ 278113 w 1014340"/>
              <a:gd name="connsiteY93" fmla="*/ 280111 h 767147"/>
              <a:gd name="connsiteX94" fmla="*/ 244246 w 1014340"/>
              <a:gd name="connsiteY94" fmla="*/ 294098 h 767147"/>
              <a:gd name="connsiteX95" fmla="*/ 232359 w 1014340"/>
              <a:gd name="connsiteY95" fmla="*/ 293421 h 767147"/>
              <a:gd name="connsiteX96" fmla="*/ 214715 w 1014340"/>
              <a:gd name="connsiteY96" fmla="*/ 279027 h 767147"/>
              <a:gd name="connsiteX97" fmla="*/ 196664 w 1014340"/>
              <a:gd name="connsiteY97" fmla="*/ 297112 h 767147"/>
              <a:gd name="connsiteX98" fmla="*/ 211023 w 1014340"/>
              <a:gd name="connsiteY98" fmla="*/ 314723 h 767147"/>
              <a:gd name="connsiteX99" fmla="*/ 211734 w 1014340"/>
              <a:gd name="connsiteY99" fmla="*/ 326610 h 767147"/>
              <a:gd name="connsiteX100" fmla="*/ 197747 w 1014340"/>
              <a:gd name="connsiteY100" fmla="*/ 360477 h 767147"/>
              <a:gd name="connsiteX101" fmla="*/ 188874 w 1014340"/>
              <a:gd name="connsiteY101" fmla="*/ 368402 h 767147"/>
              <a:gd name="connsiteX102" fmla="*/ 166251 w 1014340"/>
              <a:gd name="connsiteY102" fmla="*/ 370705 h 767147"/>
              <a:gd name="connsiteX103" fmla="*/ 166251 w 1014340"/>
              <a:gd name="connsiteY103" fmla="*/ 396240 h 767147"/>
              <a:gd name="connsiteX104" fmla="*/ 188874 w 1014340"/>
              <a:gd name="connsiteY104" fmla="*/ 398543 h 767147"/>
              <a:gd name="connsiteX105" fmla="*/ 197747 w 1014340"/>
              <a:gd name="connsiteY105" fmla="*/ 406468 h 767147"/>
              <a:gd name="connsiteX106" fmla="*/ 211734 w 1014340"/>
              <a:gd name="connsiteY106" fmla="*/ 440334 h 767147"/>
              <a:gd name="connsiteX107" fmla="*/ 211023 w 1014340"/>
              <a:gd name="connsiteY107" fmla="*/ 452222 h 767147"/>
              <a:gd name="connsiteX108" fmla="*/ 196664 w 1014340"/>
              <a:gd name="connsiteY108" fmla="*/ 469832 h 767147"/>
              <a:gd name="connsiteX109" fmla="*/ 214715 w 1014340"/>
              <a:gd name="connsiteY109" fmla="*/ 487917 h 767147"/>
              <a:gd name="connsiteX110" fmla="*/ 232359 w 1014340"/>
              <a:gd name="connsiteY110" fmla="*/ 473524 h 767147"/>
              <a:gd name="connsiteX111" fmla="*/ 244246 w 1014340"/>
              <a:gd name="connsiteY111" fmla="*/ 472846 h 767147"/>
              <a:gd name="connsiteX112" fmla="*/ 278113 w 1014340"/>
              <a:gd name="connsiteY112" fmla="*/ 486833 h 767147"/>
              <a:gd name="connsiteX113" fmla="*/ 286004 w 1014340"/>
              <a:gd name="connsiteY113" fmla="*/ 495706 h 767147"/>
              <a:gd name="connsiteX114" fmla="*/ 288341 w 1014340"/>
              <a:gd name="connsiteY114" fmla="*/ 518329 h 767147"/>
              <a:gd name="connsiteX115" fmla="*/ 313876 w 1014340"/>
              <a:gd name="connsiteY115" fmla="*/ 518329 h 767147"/>
              <a:gd name="connsiteX116" fmla="*/ 316179 w 1014340"/>
              <a:gd name="connsiteY116" fmla="*/ 495706 h 767147"/>
              <a:gd name="connsiteX117" fmla="*/ 324070 w 1014340"/>
              <a:gd name="connsiteY117" fmla="*/ 486833 h 767147"/>
              <a:gd name="connsiteX118" fmla="*/ 357937 w 1014340"/>
              <a:gd name="connsiteY118" fmla="*/ 472846 h 767147"/>
              <a:gd name="connsiteX119" fmla="*/ 369790 w 1014340"/>
              <a:gd name="connsiteY119" fmla="*/ 473524 h 767147"/>
              <a:gd name="connsiteX120" fmla="*/ 387435 w 1014340"/>
              <a:gd name="connsiteY120" fmla="*/ 487917 h 767147"/>
              <a:gd name="connsiteX121" fmla="*/ 405486 w 1014340"/>
              <a:gd name="connsiteY121" fmla="*/ 469832 h 767147"/>
              <a:gd name="connsiteX122" fmla="*/ 391126 w 1014340"/>
              <a:gd name="connsiteY122" fmla="*/ 452222 h 767147"/>
              <a:gd name="connsiteX123" fmla="*/ 390449 w 1014340"/>
              <a:gd name="connsiteY123" fmla="*/ 440334 h 767147"/>
              <a:gd name="connsiteX124" fmla="*/ 394479 w 1014340"/>
              <a:gd name="connsiteY124" fmla="*/ 433392 h 767147"/>
              <a:gd name="connsiteX125" fmla="*/ 406400 w 1014340"/>
              <a:gd name="connsiteY125" fmla="*/ 439759 h 767147"/>
              <a:gd name="connsiteX126" fmla="*/ 406874 w 1014340"/>
              <a:gd name="connsiteY126" fmla="*/ 439386 h 767147"/>
              <a:gd name="connsiteX127" fmla="*/ 407822 w 1014340"/>
              <a:gd name="connsiteY127" fmla="*/ 440538 h 767147"/>
              <a:gd name="connsiteX128" fmla="*/ 412394 w 1014340"/>
              <a:gd name="connsiteY128" fmla="*/ 442976 h 767147"/>
              <a:gd name="connsiteX129" fmla="*/ 411378 w 1014340"/>
              <a:gd name="connsiteY129" fmla="*/ 444873 h 767147"/>
              <a:gd name="connsiteX130" fmla="*/ 427059 w 1014340"/>
              <a:gd name="connsiteY130" fmla="*/ 464143 h 767147"/>
              <a:gd name="connsiteX131" fmla="*/ 426347 w 1014340"/>
              <a:gd name="connsiteY131" fmla="*/ 477689 h 767147"/>
              <a:gd name="connsiteX132" fmla="*/ 395326 w 1014340"/>
              <a:gd name="connsiteY132" fmla="*/ 508711 h 767147"/>
              <a:gd name="connsiteX133" fmla="*/ 381779 w 1014340"/>
              <a:gd name="connsiteY133" fmla="*/ 509422 h 767147"/>
              <a:gd name="connsiteX134" fmla="*/ 362543 w 1014340"/>
              <a:gd name="connsiteY134" fmla="*/ 493742 h 767147"/>
              <a:gd name="connsiteX135" fmla="*/ 335856 w 1014340"/>
              <a:gd name="connsiteY135" fmla="*/ 504817 h 767147"/>
              <a:gd name="connsiteX136" fmla="*/ 333350 w 1014340"/>
              <a:gd name="connsiteY136" fmla="*/ 529471 h 767147"/>
              <a:gd name="connsiteX137" fmla="*/ 323190 w 1014340"/>
              <a:gd name="connsiteY137" fmla="*/ 538615 h 767147"/>
              <a:gd name="connsiteX138" fmla="*/ 279163 w 1014340"/>
              <a:gd name="connsiteY138" fmla="*/ 538615 h 767147"/>
              <a:gd name="connsiteX139" fmla="*/ 269003 w 1014340"/>
              <a:gd name="connsiteY139" fmla="*/ 529471 h 767147"/>
              <a:gd name="connsiteX140" fmla="*/ 266497 w 1014340"/>
              <a:gd name="connsiteY140" fmla="*/ 504817 h 767147"/>
              <a:gd name="connsiteX141" fmla="*/ 239810 w 1014340"/>
              <a:gd name="connsiteY141" fmla="*/ 493742 h 767147"/>
              <a:gd name="connsiteX142" fmla="*/ 220574 w 1014340"/>
              <a:gd name="connsiteY142" fmla="*/ 509422 h 767147"/>
              <a:gd name="connsiteX143" fmla="*/ 206993 w 1014340"/>
              <a:gd name="connsiteY143" fmla="*/ 508677 h 767147"/>
              <a:gd name="connsiteX144" fmla="*/ 245059 w 1014340"/>
              <a:gd name="connsiteY144" fmla="*/ 383574 h 767147"/>
              <a:gd name="connsiteX145" fmla="*/ 301109 w 1014340"/>
              <a:gd name="connsiteY145" fmla="*/ 439623 h 767147"/>
              <a:gd name="connsiteX146" fmla="*/ 357158 w 1014340"/>
              <a:gd name="connsiteY146" fmla="*/ 383574 h 767147"/>
              <a:gd name="connsiteX147" fmla="*/ 301109 w 1014340"/>
              <a:gd name="connsiteY147" fmla="*/ 327525 h 767147"/>
              <a:gd name="connsiteX148" fmla="*/ 245059 w 1014340"/>
              <a:gd name="connsiteY148" fmla="*/ 383574 h 767147"/>
              <a:gd name="connsiteX149" fmla="*/ 336838 w 1014340"/>
              <a:gd name="connsiteY149" fmla="*/ 383574 h 767147"/>
              <a:gd name="connsiteX150" fmla="*/ 301109 w 1014340"/>
              <a:gd name="connsiteY150" fmla="*/ 419303 h 767147"/>
              <a:gd name="connsiteX151" fmla="*/ 265379 w 1014340"/>
              <a:gd name="connsiteY151" fmla="*/ 383574 h 767147"/>
              <a:gd name="connsiteX152" fmla="*/ 301109 w 1014340"/>
              <a:gd name="connsiteY152" fmla="*/ 347845 h 767147"/>
              <a:gd name="connsiteX153" fmla="*/ 336838 w 1014340"/>
              <a:gd name="connsiteY153" fmla="*/ 383574 h 767147"/>
              <a:gd name="connsiteX154" fmla="*/ 144407 w 1014340"/>
              <a:gd name="connsiteY154" fmla="*/ 134383 h 767147"/>
              <a:gd name="connsiteX155" fmla="*/ 196494 w 1014340"/>
              <a:gd name="connsiteY155" fmla="*/ 82296 h 767147"/>
              <a:gd name="connsiteX156" fmla="*/ 144407 w 1014340"/>
              <a:gd name="connsiteY156" fmla="*/ 30209 h 767147"/>
              <a:gd name="connsiteX157" fmla="*/ 92320 w 1014340"/>
              <a:gd name="connsiteY157" fmla="*/ 82161 h 767147"/>
              <a:gd name="connsiteX158" fmla="*/ 144407 w 1014340"/>
              <a:gd name="connsiteY158" fmla="*/ 134383 h 767147"/>
              <a:gd name="connsiteX159" fmla="*/ 144407 w 1014340"/>
              <a:gd name="connsiteY159" fmla="*/ 50529 h 767147"/>
              <a:gd name="connsiteX160" fmla="*/ 176174 w 1014340"/>
              <a:gd name="connsiteY160" fmla="*/ 82296 h 767147"/>
              <a:gd name="connsiteX161" fmla="*/ 144407 w 1014340"/>
              <a:gd name="connsiteY161" fmla="*/ 114063 h 767147"/>
              <a:gd name="connsiteX162" fmla="*/ 112640 w 1014340"/>
              <a:gd name="connsiteY162" fmla="*/ 82296 h 767147"/>
              <a:gd name="connsiteX163" fmla="*/ 112640 w 1014340"/>
              <a:gd name="connsiteY163" fmla="*/ 82161 h 767147"/>
              <a:gd name="connsiteX164" fmla="*/ 144407 w 1014340"/>
              <a:gd name="connsiteY164" fmla="*/ 50529 h 767147"/>
              <a:gd name="connsiteX165" fmla="*/ 52155 w 1014340"/>
              <a:gd name="connsiteY165" fmla="*/ 283769 h 767147"/>
              <a:gd name="connsiteX166" fmla="*/ 104208 w 1014340"/>
              <a:gd name="connsiteY166" fmla="*/ 231648 h 767147"/>
              <a:gd name="connsiteX167" fmla="*/ 52087 w 1014340"/>
              <a:gd name="connsiteY167" fmla="*/ 179595 h 767147"/>
              <a:gd name="connsiteX168" fmla="*/ 34 w 1014340"/>
              <a:gd name="connsiteY168" fmla="*/ 231682 h 767147"/>
              <a:gd name="connsiteX169" fmla="*/ 52155 w 1014340"/>
              <a:gd name="connsiteY169" fmla="*/ 283769 h 767147"/>
              <a:gd name="connsiteX170" fmla="*/ 52155 w 1014340"/>
              <a:gd name="connsiteY170" fmla="*/ 199915 h 767147"/>
              <a:gd name="connsiteX171" fmla="*/ 83888 w 1014340"/>
              <a:gd name="connsiteY171" fmla="*/ 231716 h 767147"/>
              <a:gd name="connsiteX172" fmla="*/ 52087 w 1014340"/>
              <a:gd name="connsiteY172" fmla="*/ 263449 h 767147"/>
              <a:gd name="connsiteX173" fmla="*/ 20354 w 1014340"/>
              <a:gd name="connsiteY173" fmla="*/ 231682 h 767147"/>
              <a:gd name="connsiteX174" fmla="*/ 52155 w 1014340"/>
              <a:gd name="connsiteY174" fmla="*/ 199915 h 767147"/>
              <a:gd name="connsiteX175" fmla="*/ 114334 w 1014340"/>
              <a:gd name="connsiteY175" fmla="*/ 440775 h 767147"/>
              <a:gd name="connsiteX176" fmla="*/ 62247 w 1014340"/>
              <a:gd name="connsiteY176" fmla="*/ 492862 h 767147"/>
              <a:gd name="connsiteX177" fmla="*/ 114334 w 1014340"/>
              <a:gd name="connsiteY177" fmla="*/ 544949 h 767147"/>
              <a:gd name="connsiteX178" fmla="*/ 166421 w 1014340"/>
              <a:gd name="connsiteY178" fmla="*/ 492862 h 767147"/>
              <a:gd name="connsiteX179" fmla="*/ 114334 w 1014340"/>
              <a:gd name="connsiteY179" fmla="*/ 440775 h 767147"/>
              <a:gd name="connsiteX180" fmla="*/ 114334 w 1014340"/>
              <a:gd name="connsiteY180" fmla="*/ 524629 h 767147"/>
              <a:gd name="connsiteX181" fmla="*/ 82567 w 1014340"/>
              <a:gd name="connsiteY181" fmla="*/ 492862 h 767147"/>
              <a:gd name="connsiteX182" fmla="*/ 114334 w 1014340"/>
              <a:gd name="connsiteY182" fmla="*/ 461095 h 767147"/>
              <a:gd name="connsiteX183" fmla="*/ 146101 w 1014340"/>
              <a:gd name="connsiteY183" fmla="*/ 492862 h 767147"/>
              <a:gd name="connsiteX184" fmla="*/ 114334 w 1014340"/>
              <a:gd name="connsiteY184" fmla="*/ 524629 h 767147"/>
              <a:gd name="connsiteX185" fmla="*/ 299957 w 1014340"/>
              <a:gd name="connsiteY185" fmla="*/ 636389 h 767147"/>
              <a:gd name="connsiteX186" fmla="*/ 247870 w 1014340"/>
              <a:gd name="connsiteY186" fmla="*/ 584302 h 767147"/>
              <a:gd name="connsiteX187" fmla="*/ 195783 w 1014340"/>
              <a:gd name="connsiteY187" fmla="*/ 636389 h 767147"/>
              <a:gd name="connsiteX188" fmla="*/ 247870 w 1014340"/>
              <a:gd name="connsiteY188" fmla="*/ 688475 h 767147"/>
              <a:gd name="connsiteX189" fmla="*/ 299957 w 1014340"/>
              <a:gd name="connsiteY189" fmla="*/ 636490 h 767147"/>
              <a:gd name="connsiteX190" fmla="*/ 247870 w 1014340"/>
              <a:gd name="connsiteY190" fmla="*/ 668155 h 767147"/>
              <a:gd name="connsiteX191" fmla="*/ 216103 w 1014340"/>
              <a:gd name="connsiteY191" fmla="*/ 636389 h 767147"/>
              <a:gd name="connsiteX192" fmla="*/ 247870 w 1014340"/>
              <a:gd name="connsiteY192" fmla="*/ 604622 h 767147"/>
              <a:gd name="connsiteX193" fmla="*/ 279637 w 1014340"/>
              <a:gd name="connsiteY193" fmla="*/ 636389 h 767147"/>
              <a:gd name="connsiteX194" fmla="*/ 247972 w 1014340"/>
              <a:gd name="connsiteY194" fmla="*/ 668257 h 767147"/>
              <a:gd name="connsiteX195" fmla="*/ 247870 w 1014340"/>
              <a:gd name="connsiteY195" fmla="*/ 668257 h 767147"/>
              <a:gd name="connsiteX196" fmla="*/ 52155 w 1014340"/>
              <a:gd name="connsiteY196" fmla="*/ 657894 h 767147"/>
              <a:gd name="connsiteX197" fmla="*/ 0 w 1014340"/>
              <a:gd name="connsiteY197" fmla="*/ 709913 h 767147"/>
              <a:gd name="connsiteX198" fmla="*/ 52019 w 1014340"/>
              <a:gd name="connsiteY198" fmla="*/ 762068 h 767147"/>
              <a:gd name="connsiteX199" fmla="*/ 104174 w 1014340"/>
              <a:gd name="connsiteY199" fmla="*/ 710049 h 767147"/>
              <a:gd name="connsiteX200" fmla="*/ 104174 w 1014340"/>
              <a:gd name="connsiteY200" fmla="*/ 709913 h 767147"/>
              <a:gd name="connsiteX201" fmla="*/ 52155 w 1014340"/>
              <a:gd name="connsiteY201" fmla="*/ 657894 h 767147"/>
              <a:gd name="connsiteX202" fmla="*/ 52155 w 1014340"/>
              <a:gd name="connsiteY202" fmla="*/ 741748 h 767147"/>
              <a:gd name="connsiteX203" fmla="*/ 20320 w 1014340"/>
              <a:gd name="connsiteY203" fmla="*/ 710049 h 767147"/>
              <a:gd name="connsiteX204" fmla="*/ 52019 w 1014340"/>
              <a:gd name="connsiteY204" fmla="*/ 678214 h 767147"/>
              <a:gd name="connsiteX205" fmla="*/ 83854 w 1014340"/>
              <a:gd name="connsiteY205" fmla="*/ 709913 h 767147"/>
              <a:gd name="connsiteX206" fmla="*/ 52155 w 1014340"/>
              <a:gd name="connsiteY206" fmla="*/ 741680 h 767147"/>
              <a:gd name="connsiteX207" fmla="*/ 227719 w 1014340"/>
              <a:gd name="connsiteY207" fmla="*/ 520869 h 767147"/>
              <a:gd name="connsiteX208" fmla="*/ 248039 w 1014340"/>
              <a:gd name="connsiteY208" fmla="*/ 520869 h 767147"/>
              <a:gd name="connsiteX209" fmla="*/ 248039 w 1014340"/>
              <a:gd name="connsiteY209" fmla="*/ 555617 h 767147"/>
              <a:gd name="connsiteX210" fmla="*/ 227719 w 1014340"/>
              <a:gd name="connsiteY210" fmla="*/ 555617 h 767147"/>
              <a:gd name="connsiteX211" fmla="*/ 62315 w 1014340"/>
              <a:gd name="connsiteY211" fmla="*/ 113182 h 767147"/>
              <a:gd name="connsiteX212" fmla="*/ 41995 w 1014340"/>
              <a:gd name="connsiteY212" fmla="*/ 113182 h 767147"/>
              <a:gd name="connsiteX213" fmla="*/ 41995 w 1014340"/>
              <a:gd name="connsiteY213" fmla="*/ 12531 h 767147"/>
              <a:gd name="connsiteX214" fmla="*/ 62315 w 1014340"/>
              <a:gd name="connsiteY214" fmla="*/ 12531 h 767147"/>
              <a:gd name="connsiteX215" fmla="*/ 134247 w 1014340"/>
              <a:gd name="connsiteY215" fmla="*/ 209194 h 767147"/>
              <a:gd name="connsiteX216" fmla="*/ 154567 w 1014340"/>
              <a:gd name="connsiteY216" fmla="*/ 209194 h 767147"/>
              <a:gd name="connsiteX217" fmla="*/ 154567 w 1014340"/>
              <a:gd name="connsiteY217" fmla="*/ 309846 h 767147"/>
              <a:gd name="connsiteX218" fmla="*/ 134247 w 1014340"/>
              <a:gd name="connsiteY218" fmla="*/ 309846 h 767147"/>
              <a:gd name="connsiteX219" fmla="*/ 134247 w 1014340"/>
              <a:gd name="connsiteY219" fmla="*/ 609261 h 767147"/>
              <a:gd name="connsiteX220" fmla="*/ 154567 w 1014340"/>
              <a:gd name="connsiteY220" fmla="*/ 609261 h 767147"/>
              <a:gd name="connsiteX221" fmla="*/ 154567 w 1014340"/>
              <a:gd name="connsiteY221" fmla="*/ 709913 h 767147"/>
              <a:gd name="connsiteX222" fmla="*/ 134247 w 1014340"/>
              <a:gd name="connsiteY222" fmla="*/ 709913 h 767147"/>
              <a:gd name="connsiteX223" fmla="*/ 41995 w 1014340"/>
              <a:gd name="connsiteY223" fmla="*/ 629039 h 767147"/>
              <a:gd name="connsiteX224" fmla="*/ 41995 w 1014340"/>
              <a:gd name="connsiteY224" fmla="*/ 555549 h 767147"/>
              <a:gd name="connsiteX225" fmla="*/ 62315 w 1014340"/>
              <a:gd name="connsiteY225" fmla="*/ 555549 h 767147"/>
              <a:gd name="connsiteX226" fmla="*/ 62315 w 1014340"/>
              <a:gd name="connsiteY226" fmla="*/ 629039 h 767147"/>
              <a:gd name="connsiteX227" fmla="*/ 237913 w 1014340"/>
              <a:gd name="connsiteY227" fmla="*/ 124223 h 767147"/>
              <a:gd name="connsiteX228" fmla="*/ 217593 w 1014340"/>
              <a:gd name="connsiteY228" fmla="*/ 124223 h 767147"/>
              <a:gd name="connsiteX229" fmla="*/ 217593 w 1014340"/>
              <a:gd name="connsiteY229" fmla="*/ 82161 h 767147"/>
              <a:gd name="connsiteX230" fmla="*/ 237913 w 1014340"/>
              <a:gd name="connsiteY230" fmla="*/ 82161 h 76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4340" h="767147">
                <a:moveTo>
                  <a:pt x="847005" y="0"/>
                </a:moveTo>
                <a:lnTo>
                  <a:pt x="532689" y="0"/>
                </a:lnTo>
                <a:lnTo>
                  <a:pt x="532689" y="0"/>
                </a:lnTo>
                <a:lnTo>
                  <a:pt x="531199" y="0"/>
                </a:lnTo>
                <a:lnTo>
                  <a:pt x="374023" y="0"/>
                </a:lnTo>
                <a:cubicBezTo>
                  <a:pt x="308525" y="0"/>
                  <a:pt x="250647" y="83177"/>
                  <a:pt x="222944" y="217085"/>
                </a:cubicBezTo>
                <a:lnTo>
                  <a:pt x="243027" y="221183"/>
                </a:lnTo>
                <a:cubicBezTo>
                  <a:pt x="268089" y="99094"/>
                  <a:pt x="319566" y="20320"/>
                  <a:pt x="374023" y="20320"/>
                </a:cubicBezTo>
                <a:cubicBezTo>
                  <a:pt x="453712" y="20320"/>
                  <a:pt x="521039" y="186673"/>
                  <a:pt x="521039" y="383574"/>
                </a:cubicBezTo>
                <a:cubicBezTo>
                  <a:pt x="521039" y="580475"/>
                  <a:pt x="453712" y="746828"/>
                  <a:pt x="374023" y="746828"/>
                </a:cubicBezTo>
                <a:cubicBezTo>
                  <a:pt x="341037" y="746828"/>
                  <a:pt x="314960" y="718210"/>
                  <a:pt x="298907" y="694199"/>
                </a:cubicBezTo>
                <a:lnTo>
                  <a:pt x="281974" y="705510"/>
                </a:lnTo>
                <a:cubicBezTo>
                  <a:pt x="309067" y="745812"/>
                  <a:pt x="340766" y="767148"/>
                  <a:pt x="373990" y="767148"/>
                </a:cubicBezTo>
                <a:lnTo>
                  <a:pt x="531165" y="767148"/>
                </a:lnTo>
                <a:lnTo>
                  <a:pt x="532655" y="767148"/>
                </a:lnTo>
                <a:lnTo>
                  <a:pt x="532655" y="767148"/>
                </a:lnTo>
                <a:lnTo>
                  <a:pt x="689830" y="767148"/>
                </a:lnTo>
                <a:cubicBezTo>
                  <a:pt x="783641" y="767148"/>
                  <a:pt x="857131" y="598661"/>
                  <a:pt x="857131" y="383574"/>
                </a:cubicBezTo>
                <a:cubicBezTo>
                  <a:pt x="857131" y="212717"/>
                  <a:pt x="810768" y="71289"/>
                  <a:pt x="744660" y="20320"/>
                </a:cubicBezTo>
                <a:lnTo>
                  <a:pt x="846971" y="20320"/>
                </a:lnTo>
                <a:cubicBezTo>
                  <a:pt x="926660" y="20320"/>
                  <a:pt x="993987" y="186673"/>
                  <a:pt x="993987" y="383574"/>
                </a:cubicBezTo>
                <a:cubicBezTo>
                  <a:pt x="993987" y="580475"/>
                  <a:pt x="926660" y="746828"/>
                  <a:pt x="846971" y="746828"/>
                </a:cubicBezTo>
                <a:lnTo>
                  <a:pt x="808973" y="746828"/>
                </a:lnTo>
                <a:lnTo>
                  <a:pt x="808973" y="767148"/>
                </a:lnTo>
                <a:lnTo>
                  <a:pt x="847005" y="767148"/>
                </a:lnTo>
                <a:cubicBezTo>
                  <a:pt x="940816" y="767148"/>
                  <a:pt x="1014341" y="598661"/>
                  <a:pt x="1014341" y="383574"/>
                </a:cubicBezTo>
                <a:cubicBezTo>
                  <a:pt x="1014341" y="168487"/>
                  <a:pt x="940681" y="0"/>
                  <a:pt x="847005" y="0"/>
                </a:cubicBezTo>
                <a:close/>
                <a:moveTo>
                  <a:pt x="428854" y="746828"/>
                </a:moveTo>
                <a:cubicBezTo>
                  <a:pt x="494961" y="696028"/>
                  <a:pt x="541359" y="554431"/>
                  <a:pt x="541359" y="383574"/>
                </a:cubicBezTo>
                <a:cubicBezTo>
                  <a:pt x="541359" y="212717"/>
                  <a:pt x="494961" y="71289"/>
                  <a:pt x="428854" y="20320"/>
                </a:cubicBezTo>
                <a:lnTo>
                  <a:pt x="531199" y="20320"/>
                </a:lnTo>
                <a:cubicBezTo>
                  <a:pt x="610853" y="20320"/>
                  <a:pt x="678180" y="186673"/>
                  <a:pt x="678180" y="383574"/>
                </a:cubicBezTo>
                <a:cubicBezTo>
                  <a:pt x="678180" y="580475"/>
                  <a:pt x="610853" y="746828"/>
                  <a:pt x="531199" y="746828"/>
                </a:cubicBezTo>
                <a:close/>
                <a:moveTo>
                  <a:pt x="836845" y="383574"/>
                </a:moveTo>
                <a:cubicBezTo>
                  <a:pt x="836845" y="580475"/>
                  <a:pt x="769518" y="746828"/>
                  <a:pt x="689864" y="746828"/>
                </a:cubicBezTo>
                <a:lnTo>
                  <a:pt x="585995" y="746828"/>
                </a:lnTo>
                <a:cubicBezTo>
                  <a:pt x="652103" y="696028"/>
                  <a:pt x="698500" y="554431"/>
                  <a:pt x="698500" y="383574"/>
                </a:cubicBezTo>
                <a:cubicBezTo>
                  <a:pt x="698500" y="212717"/>
                  <a:pt x="652103" y="71289"/>
                  <a:pt x="585995" y="20320"/>
                </a:cubicBezTo>
                <a:lnTo>
                  <a:pt x="689864" y="20320"/>
                </a:lnTo>
                <a:cubicBezTo>
                  <a:pt x="769518" y="20320"/>
                  <a:pt x="836845" y="186673"/>
                  <a:pt x="836845" y="383574"/>
                </a:cubicBezTo>
                <a:close/>
                <a:moveTo>
                  <a:pt x="206925" y="508677"/>
                </a:moveTo>
                <a:lnTo>
                  <a:pt x="175903" y="477655"/>
                </a:lnTo>
                <a:cubicBezTo>
                  <a:pt x="172255" y="473974"/>
                  <a:pt x="171963" y="468136"/>
                  <a:pt x="175226" y="464109"/>
                </a:cubicBezTo>
                <a:lnTo>
                  <a:pt x="190872" y="444839"/>
                </a:lnTo>
                <a:cubicBezTo>
                  <a:pt x="186173" y="436413"/>
                  <a:pt x="182468" y="427468"/>
                  <a:pt x="179832" y="418186"/>
                </a:cubicBezTo>
                <a:lnTo>
                  <a:pt x="155143" y="415646"/>
                </a:lnTo>
                <a:cubicBezTo>
                  <a:pt x="149946" y="415107"/>
                  <a:pt x="146005" y="410711"/>
                  <a:pt x="146033" y="405486"/>
                </a:cubicBezTo>
                <a:lnTo>
                  <a:pt x="146033" y="361459"/>
                </a:lnTo>
                <a:cubicBezTo>
                  <a:pt x="146005" y="356233"/>
                  <a:pt x="149946" y="351837"/>
                  <a:pt x="155143" y="351299"/>
                </a:cubicBezTo>
                <a:lnTo>
                  <a:pt x="179832" y="348759"/>
                </a:lnTo>
                <a:cubicBezTo>
                  <a:pt x="182468" y="339476"/>
                  <a:pt x="186173" y="330532"/>
                  <a:pt x="190872" y="322106"/>
                </a:cubicBezTo>
                <a:lnTo>
                  <a:pt x="175294" y="303073"/>
                </a:lnTo>
                <a:cubicBezTo>
                  <a:pt x="172031" y="299046"/>
                  <a:pt x="172323" y="293207"/>
                  <a:pt x="175971" y="289526"/>
                </a:cubicBezTo>
                <a:lnTo>
                  <a:pt x="206993" y="258504"/>
                </a:lnTo>
                <a:cubicBezTo>
                  <a:pt x="210666" y="254847"/>
                  <a:pt x="216504" y="254538"/>
                  <a:pt x="220540" y="257793"/>
                </a:cubicBezTo>
                <a:lnTo>
                  <a:pt x="239776" y="273473"/>
                </a:lnTo>
                <a:cubicBezTo>
                  <a:pt x="248214" y="268762"/>
                  <a:pt x="257169" y="265047"/>
                  <a:pt x="266463" y="262399"/>
                </a:cubicBezTo>
                <a:lnTo>
                  <a:pt x="268969" y="237744"/>
                </a:lnTo>
                <a:cubicBezTo>
                  <a:pt x="269493" y="232532"/>
                  <a:pt x="273892" y="228573"/>
                  <a:pt x="279129" y="228600"/>
                </a:cubicBezTo>
                <a:lnTo>
                  <a:pt x="323156" y="228600"/>
                </a:lnTo>
                <a:cubicBezTo>
                  <a:pt x="328393" y="228573"/>
                  <a:pt x="332792" y="232532"/>
                  <a:pt x="333316" y="237744"/>
                </a:cubicBezTo>
                <a:lnTo>
                  <a:pt x="335822" y="262399"/>
                </a:lnTo>
                <a:cubicBezTo>
                  <a:pt x="345115" y="265047"/>
                  <a:pt x="354069" y="268762"/>
                  <a:pt x="362509" y="273473"/>
                </a:cubicBezTo>
                <a:lnTo>
                  <a:pt x="381745" y="257793"/>
                </a:lnTo>
                <a:cubicBezTo>
                  <a:pt x="385782" y="254538"/>
                  <a:pt x="391617" y="254847"/>
                  <a:pt x="395292" y="258504"/>
                </a:cubicBezTo>
                <a:lnTo>
                  <a:pt x="426314" y="289526"/>
                </a:lnTo>
                <a:cubicBezTo>
                  <a:pt x="429971" y="293201"/>
                  <a:pt x="430279" y="299036"/>
                  <a:pt x="427025" y="303073"/>
                </a:cubicBezTo>
                <a:lnTo>
                  <a:pt x="411344" y="322343"/>
                </a:lnTo>
                <a:cubicBezTo>
                  <a:pt x="416045" y="330769"/>
                  <a:pt x="419750" y="339713"/>
                  <a:pt x="422385" y="348996"/>
                </a:cubicBezTo>
                <a:lnTo>
                  <a:pt x="447074" y="351536"/>
                </a:lnTo>
                <a:cubicBezTo>
                  <a:pt x="452272" y="352075"/>
                  <a:pt x="456211" y="356470"/>
                  <a:pt x="456184" y="361696"/>
                </a:cubicBezTo>
                <a:lnTo>
                  <a:pt x="456184" y="405723"/>
                </a:lnTo>
                <a:cubicBezTo>
                  <a:pt x="456211" y="410948"/>
                  <a:pt x="452272" y="415344"/>
                  <a:pt x="447074" y="415883"/>
                </a:cubicBezTo>
                <a:lnTo>
                  <a:pt x="422385" y="418423"/>
                </a:lnTo>
                <a:cubicBezTo>
                  <a:pt x="421843" y="420421"/>
                  <a:pt x="421200" y="422385"/>
                  <a:pt x="420556" y="424349"/>
                </a:cubicBezTo>
                <a:lnTo>
                  <a:pt x="401218" y="417441"/>
                </a:lnTo>
                <a:cubicBezTo>
                  <a:pt x="402421" y="413837"/>
                  <a:pt x="403437" y="410176"/>
                  <a:pt x="404266" y="406468"/>
                </a:cubicBezTo>
                <a:cubicBezTo>
                  <a:pt x="405211" y="402180"/>
                  <a:pt x="408804" y="398983"/>
                  <a:pt x="413173" y="398543"/>
                </a:cubicBezTo>
                <a:lnTo>
                  <a:pt x="435762" y="396240"/>
                </a:lnTo>
                <a:lnTo>
                  <a:pt x="435762" y="370705"/>
                </a:lnTo>
                <a:lnTo>
                  <a:pt x="413173" y="368402"/>
                </a:lnTo>
                <a:cubicBezTo>
                  <a:pt x="408804" y="367961"/>
                  <a:pt x="405211" y="364764"/>
                  <a:pt x="404266" y="360477"/>
                </a:cubicBezTo>
                <a:cubicBezTo>
                  <a:pt x="401642" y="348454"/>
                  <a:pt x="396921" y="336990"/>
                  <a:pt x="390313" y="326610"/>
                </a:cubicBezTo>
                <a:cubicBezTo>
                  <a:pt x="387949" y="322915"/>
                  <a:pt x="388224" y="318123"/>
                  <a:pt x="390991" y="314723"/>
                </a:cubicBezTo>
                <a:lnTo>
                  <a:pt x="405350" y="297112"/>
                </a:lnTo>
                <a:lnTo>
                  <a:pt x="387299" y="279027"/>
                </a:lnTo>
                <a:lnTo>
                  <a:pt x="369655" y="293421"/>
                </a:lnTo>
                <a:cubicBezTo>
                  <a:pt x="366261" y="296171"/>
                  <a:pt x="361486" y="296445"/>
                  <a:pt x="357801" y="294098"/>
                </a:cubicBezTo>
                <a:cubicBezTo>
                  <a:pt x="347414" y="287498"/>
                  <a:pt x="335952" y="282766"/>
                  <a:pt x="323935" y="280111"/>
                </a:cubicBezTo>
                <a:cubicBezTo>
                  <a:pt x="319670" y="279160"/>
                  <a:pt x="316492" y="275587"/>
                  <a:pt x="316044" y="271238"/>
                </a:cubicBezTo>
                <a:lnTo>
                  <a:pt x="313741" y="248615"/>
                </a:lnTo>
                <a:lnTo>
                  <a:pt x="288341" y="248615"/>
                </a:lnTo>
                <a:lnTo>
                  <a:pt x="286004" y="271238"/>
                </a:lnTo>
                <a:cubicBezTo>
                  <a:pt x="285556" y="275587"/>
                  <a:pt x="282378" y="279160"/>
                  <a:pt x="278113" y="280111"/>
                </a:cubicBezTo>
                <a:cubicBezTo>
                  <a:pt x="266093" y="282756"/>
                  <a:pt x="254630" y="287491"/>
                  <a:pt x="244246" y="294098"/>
                </a:cubicBezTo>
                <a:cubicBezTo>
                  <a:pt x="240553" y="296462"/>
                  <a:pt x="235760" y="296188"/>
                  <a:pt x="232359" y="293421"/>
                </a:cubicBezTo>
                <a:lnTo>
                  <a:pt x="214715" y="279027"/>
                </a:lnTo>
                <a:lnTo>
                  <a:pt x="196664" y="297112"/>
                </a:lnTo>
                <a:lnTo>
                  <a:pt x="211023" y="314723"/>
                </a:lnTo>
                <a:cubicBezTo>
                  <a:pt x="213801" y="318116"/>
                  <a:pt x="214088" y="322909"/>
                  <a:pt x="211734" y="326610"/>
                </a:cubicBezTo>
                <a:cubicBezTo>
                  <a:pt x="205104" y="336983"/>
                  <a:pt x="200368" y="348447"/>
                  <a:pt x="197747" y="360477"/>
                </a:cubicBezTo>
                <a:cubicBezTo>
                  <a:pt x="196807" y="364754"/>
                  <a:pt x="193231" y="367948"/>
                  <a:pt x="188874" y="368402"/>
                </a:cubicBezTo>
                <a:lnTo>
                  <a:pt x="166251" y="370705"/>
                </a:lnTo>
                <a:lnTo>
                  <a:pt x="166251" y="396240"/>
                </a:lnTo>
                <a:lnTo>
                  <a:pt x="188874" y="398543"/>
                </a:lnTo>
                <a:cubicBezTo>
                  <a:pt x="193231" y="398997"/>
                  <a:pt x="196807" y="402190"/>
                  <a:pt x="197747" y="406468"/>
                </a:cubicBezTo>
                <a:cubicBezTo>
                  <a:pt x="200368" y="418497"/>
                  <a:pt x="205104" y="429961"/>
                  <a:pt x="211734" y="440334"/>
                </a:cubicBezTo>
                <a:cubicBezTo>
                  <a:pt x="214088" y="444036"/>
                  <a:pt x="213801" y="448828"/>
                  <a:pt x="211023" y="452222"/>
                </a:cubicBezTo>
                <a:lnTo>
                  <a:pt x="196664" y="469832"/>
                </a:lnTo>
                <a:lnTo>
                  <a:pt x="214715" y="487917"/>
                </a:lnTo>
                <a:lnTo>
                  <a:pt x="232359" y="473524"/>
                </a:lnTo>
                <a:cubicBezTo>
                  <a:pt x="235760" y="470757"/>
                  <a:pt x="240553" y="470483"/>
                  <a:pt x="244246" y="472846"/>
                </a:cubicBezTo>
                <a:cubicBezTo>
                  <a:pt x="254630" y="479454"/>
                  <a:pt x="266093" y="484188"/>
                  <a:pt x="278113" y="486833"/>
                </a:cubicBezTo>
                <a:cubicBezTo>
                  <a:pt x="282378" y="487785"/>
                  <a:pt x="285556" y="491358"/>
                  <a:pt x="286004" y="495706"/>
                </a:cubicBezTo>
                <a:lnTo>
                  <a:pt x="288341" y="518329"/>
                </a:lnTo>
                <a:lnTo>
                  <a:pt x="313876" y="518329"/>
                </a:lnTo>
                <a:lnTo>
                  <a:pt x="316179" y="495706"/>
                </a:lnTo>
                <a:cubicBezTo>
                  <a:pt x="316628" y="491358"/>
                  <a:pt x="319805" y="487785"/>
                  <a:pt x="324070" y="486833"/>
                </a:cubicBezTo>
                <a:cubicBezTo>
                  <a:pt x="336087" y="484178"/>
                  <a:pt x="347550" y="479447"/>
                  <a:pt x="357937" y="472846"/>
                </a:cubicBezTo>
                <a:cubicBezTo>
                  <a:pt x="361621" y="470499"/>
                  <a:pt x="366397" y="470774"/>
                  <a:pt x="369790" y="473524"/>
                </a:cubicBezTo>
                <a:lnTo>
                  <a:pt x="387435" y="487917"/>
                </a:lnTo>
                <a:lnTo>
                  <a:pt x="405486" y="469832"/>
                </a:lnTo>
                <a:lnTo>
                  <a:pt x="391126" y="452222"/>
                </a:lnTo>
                <a:cubicBezTo>
                  <a:pt x="388359" y="448821"/>
                  <a:pt x="388085" y="444029"/>
                  <a:pt x="390449" y="440334"/>
                </a:cubicBezTo>
                <a:cubicBezTo>
                  <a:pt x="391871" y="438099"/>
                  <a:pt x="393226" y="435762"/>
                  <a:pt x="394479" y="433392"/>
                </a:cubicBezTo>
                <a:lnTo>
                  <a:pt x="406400" y="439759"/>
                </a:lnTo>
                <a:lnTo>
                  <a:pt x="406874" y="439386"/>
                </a:lnTo>
                <a:lnTo>
                  <a:pt x="407822" y="440538"/>
                </a:lnTo>
                <a:lnTo>
                  <a:pt x="412394" y="442976"/>
                </a:lnTo>
                <a:lnTo>
                  <a:pt x="411378" y="444873"/>
                </a:lnTo>
                <a:lnTo>
                  <a:pt x="427059" y="464143"/>
                </a:lnTo>
                <a:cubicBezTo>
                  <a:pt x="430313" y="468180"/>
                  <a:pt x="430005" y="474015"/>
                  <a:pt x="426347" y="477689"/>
                </a:cubicBezTo>
                <a:lnTo>
                  <a:pt x="395326" y="508711"/>
                </a:lnTo>
                <a:cubicBezTo>
                  <a:pt x="391651" y="512369"/>
                  <a:pt x="385816" y="512677"/>
                  <a:pt x="381779" y="509422"/>
                </a:cubicBezTo>
                <a:lnTo>
                  <a:pt x="362543" y="493742"/>
                </a:lnTo>
                <a:cubicBezTo>
                  <a:pt x="354103" y="498453"/>
                  <a:pt x="345149" y="502168"/>
                  <a:pt x="335856" y="504817"/>
                </a:cubicBezTo>
                <a:lnTo>
                  <a:pt x="333350" y="529471"/>
                </a:lnTo>
                <a:cubicBezTo>
                  <a:pt x="332826" y="534684"/>
                  <a:pt x="328427" y="538643"/>
                  <a:pt x="323190" y="538615"/>
                </a:cubicBezTo>
                <a:lnTo>
                  <a:pt x="279163" y="538615"/>
                </a:lnTo>
                <a:cubicBezTo>
                  <a:pt x="273926" y="538643"/>
                  <a:pt x="269526" y="534684"/>
                  <a:pt x="269003" y="529471"/>
                </a:cubicBezTo>
                <a:lnTo>
                  <a:pt x="266497" y="504817"/>
                </a:lnTo>
                <a:cubicBezTo>
                  <a:pt x="257203" y="502168"/>
                  <a:pt x="248248" y="498453"/>
                  <a:pt x="239810" y="493742"/>
                </a:cubicBezTo>
                <a:lnTo>
                  <a:pt x="220574" y="509422"/>
                </a:lnTo>
                <a:cubicBezTo>
                  <a:pt x="216523" y="512687"/>
                  <a:pt x="210661" y="512365"/>
                  <a:pt x="206993" y="508677"/>
                </a:cubicBezTo>
                <a:close/>
                <a:moveTo>
                  <a:pt x="245059" y="383574"/>
                </a:moveTo>
                <a:cubicBezTo>
                  <a:pt x="245059" y="414528"/>
                  <a:pt x="270153" y="439623"/>
                  <a:pt x="301109" y="439623"/>
                </a:cubicBezTo>
                <a:cubicBezTo>
                  <a:pt x="332064" y="439623"/>
                  <a:pt x="357158" y="414528"/>
                  <a:pt x="357158" y="383574"/>
                </a:cubicBezTo>
                <a:cubicBezTo>
                  <a:pt x="357158" y="352620"/>
                  <a:pt x="332064" y="327525"/>
                  <a:pt x="301109" y="327525"/>
                </a:cubicBezTo>
                <a:cubicBezTo>
                  <a:pt x="270161" y="327545"/>
                  <a:pt x="245078" y="352627"/>
                  <a:pt x="245059" y="383574"/>
                </a:cubicBezTo>
                <a:close/>
                <a:moveTo>
                  <a:pt x="336838" y="383574"/>
                </a:moveTo>
                <a:cubicBezTo>
                  <a:pt x="336838" y="403308"/>
                  <a:pt x="320841" y="419303"/>
                  <a:pt x="301109" y="419303"/>
                </a:cubicBezTo>
                <a:cubicBezTo>
                  <a:pt x="281376" y="419303"/>
                  <a:pt x="265379" y="403308"/>
                  <a:pt x="265379" y="383574"/>
                </a:cubicBezTo>
                <a:cubicBezTo>
                  <a:pt x="265379" y="363840"/>
                  <a:pt x="281376" y="347845"/>
                  <a:pt x="301109" y="347845"/>
                </a:cubicBezTo>
                <a:cubicBezTo>
                  <a:pt x="320833" y="347865"/>
                  <a:pt x="336819" y="363850"/>
                  <a:pt x="336838" y="383574"/>
                </a:cubicBezTo>
                <a:close/>
                <a:moveTo>
                  <a:pt x="144407" y="134383"/>
                </a:moveTo>
                <a:cubicBezTo>
                  <a:pt x="173174" y="134383"/>
                  <a:pt x="196494" y="111063"/>
                  <a:pt x="196494" y="82296"/>
                </a:cubicBezTo>
                <a:cubicBezTo>
                  <a:pt x="196494" y="53529"/>
                  <a:pt x="173174" y="30209"/>
                  <a:pt x="144407" y="30209"/>
                </a:cubicBezTo>
                <a:cubicBezTo>
                  <a:pt x="115693" y="30209"/>
                  <a:pt x="92395" y="53447"/>
                  <a:pt x="92320" y="82161"/>
                </a:cubicBezTo>
                <a:cubicBezTo>
                  <a:pt x="92283" y="110965"/>
                  <a:pt x="115603" y="134346"/>
                  <a:pt x="144407" y="134383"/>
                </a:cubicBezTo>
                <a:close/>
                <a:moveTo>
                  <a:pt x="144407" y="50529"/>
                </a:moveTo>
                <a:cubicBezTo>
                  <a:pt x="161952" y="50529"/>
                  <a:pt x="176174" y="64752"/>
                  <a:pt x="176174" y="82296"/>
                </a:cubicBezTo>
                <a:cubicBezTo>
                  <a:pt x="176174" y="99841"/>
                  <a:pt x="161951" y="114063"/>
                  <a:pt x="144407" y="114063"/>
                </a:cubicBezTo>
                <a:cubicBezTo>
                  <a:pt x="126862" y="114063"/>
                  <a:pt x="112640" y="99840"/>
                  <a:pt x="112640" y="82296"/>
                </a:cubicBezTo>
                <a:cubicBezTo>
                  <a:pt x="112640" y="82251"/>
                  <a:pt x="112640" y="82206"/>
                  <a:pt x="112640" y="82161"/>
                </a:cubicBezTo>
                <a:cubicBezTo>
                  <a:pt x="112734" y="64677"/>
                  <a:pt x="126923" y="50547"/>
                  <a:pt x="144407" y="50529"/>
                </a:cubicBezTo>
                <a:close/>
                <a:moveTo>
                  <a:pt x="52155" y="283769"/>
                </a:moveTo>
                <a:cubicBezTo>
                  <a:pt x="80921" y="283748"/>
                  <a:pt x="104226" y="260414"/>
                  <a:pt x="104208" y="231648"/>
                </a:cubicBezTo>
                <a:cubicBezTo>
                  <a:pt x="104189" y="202881"/>
                  <a:pt x="80854" y="179576"/>
                  <a:pt x="52087" y="179595"/>
                </a:cubicBezTo>
                <a:cubicBezTo>
                  <a:pt x="23333" y="179614"/>
                  <a:pt x="34" y="202928"/>
                  <a:pt x="34" y="231682"/>
                </a:cubicBezTo>
                <a:cubicBezTo>
                  <a:pt x="71" y="260445"/>
                  <a:pt x="23390" y="283748"/>
                  <a:pt x="52155" y="283769"/>
                </a:cubicBezTo>
                <a:close/>
                <a:moveTo>
                  <a:pt x="52155" y="199915"/>
                </a:moveTo>
                <a:cubicBezTo>
                  <a:pt x="69699" y="199934"/>
                  <a:pt x="83906" y="214171"/>
                  <a:pt x="83888" y="231716"/>
                </a:cubicBezTo>
                <a:cubicBezTo>
                  <a:pt x="83869" y="249259"/>
                  <a:pt x="69631" y="263469"/>
                  <a:pt x="52087" y="263449"/>
                </a:cubicBezTo>
                <a:cubicBezTo>
                  <a:pt x="34556" y="263428"/>
                  <a:pt x="20354" y="249215"/>
                  <a:pt x="20354" y="231682"/>
                </a:cubicBezTo>
                <a:cubicBezTo>
                  <a:pt x="20373" y="214132"/>
                  <a:pt x="34605" y="199915"/>
                  <a:pt x="52155" y="199915"/>
                </a:cubicBezTo>
                <a:close/>
                <a:moveTo>
                  <a:pt x="114334" y="440775"/>
                </a:moveTo>
                <a:cubicBezTo>
                  <a:pt x="85567" y="440775"/>
                  <a:pt x="62247" y="464095"/>
                  <a:pt x="62247" y="492862"/>
                </a:cubicBezTo>
                <a:cubicBezTo>
                  <a:pt x="62247" y="521628"/>
                  <a:pt x="85567" y="544949"/>
                  <a:pt x="114334" y="544949"/>
                </a:cubicBezTo>
                <a:cubicBezTo>
                  <a:pt x="143101" y="544949"/>
                  <a:pt x="166421" y="521628"/>
                  <a:pt x="166421" y="492862"/>
                </a:cubicBezTo>
                <a:cubicBezTo>
                  <a:pt x="166384" y="464109"/>
                  <a:pt x="143085" y="440812"/>
                  <a:pt x="114334" y="440775"/>
                </a:cubicBezTo>
                <a:close/>
                <a:moveTo>
                  <a:pt x="114334" y="524629"/>
                </a:moveTo>
                <a:cubicBezTo>
                  <a:pt x="96790" y="524629"/>
                  <a:pt x="82567" y="510405"/>
                  <a:pt x="82567" y="492862"/>
                </a:cubicBezTo>
                <a:cubicBezTo>
                  <a:pt x="82567" y="475319"/>
                  <a:pt x="96790" y="461095"/>
                  <a:pt x="114334" y="461095"/>
                </a:cubicBezTo>
                <a:cubicBezTo>
                  <a:pt x="131878" y="461095"/>
                  <a:pt x="146101" y="475319"/>
                  <a:pt x="146101" y="492862"/>
                </a:cubicBezTo>
                <a:cubicBezTo>
                  <a:pt x="146064" y="510391"/>
                  <a:pt x="131863" y="524591"/>
                  <a:pt x="114334" y="524629"/>
                </a:cubicBezTo>
                <a:close/>
                <a:moveTo>
                  <a:pt x="299957" y="636389"/>
                </a:moveTo>
                <a:cubicBezTo>
                  <a:pt x="299957" y="607622"/>
                  <a:pt x="276637" y="584302"/>
                  <a:pt x="247870" y="584302"/>
                </a:cubicBezTo>
                <a:cubicBezTo>
                  <a:pt x="219103" y="584302"/>
                  <a:pt x="195783" y="607622"/>
                  <a:pt x="195783" y="636389"/>
                </a:cubicBezTo>
                <a:cubicBezTo>
                  <a:pt x="195783" y="665155"/>
                  <a:pt x="219103" y="688475"/>
                  <a:pt x="247870" y="688475"/>
                </a:cubicBezTo>
                <a:cubicBezTo>
                  <a:pt x="276582" y="688438"/>
                  <a:pt x="299864" y="665202"/>
                  <a:pt x="299957" y="636490"/>
                </a:cubicBezTo>
                <a:close/>
                <a:moveTo>
                  <a:pt x="247870" y="668155"/>
                </a:moveTo>
                <a:cubicBezTo>
                  <a:pt x="230326" y="668155"/>
                  <a:pt x="216103" y="653931"/>
                  <a:pt x="216103" y="636389"/>
                </a:cubicBezTo>
                <a:cubicBezTo>
                  <a:pt x="216103" y="618846"/>
                  <a:pt x="230326" y="604622"/>
                  <a:pt x="247870" y="604622"/>
                </a:cubicBezTo>
                <a:cubicBezTo>
                  <a:pt x="265414" y="604622"/>
                  <a:pt x="279637" y="618846"/>
                  <a:pt x="279637" y="636389"/>
                </a:cubicBezTo>
                <a:cubicBezTo>
                  <a:pt x="279693" y="653931"/>
                  <a:pt x="265516" y="668200"/>
                  <a:pt x="247972" y="668257"/>
                </a:cubicBezTo>
                <a:cubicBezTo>
                  <a:pt x="247938" y="668257"/>
                  <a:pt x="247904" y="668257"/>
                  <a:pt x="247870" y="668257"/>
                </a:cubicBezTo>
                <a:close/>
                <a:moveTo>
                  <a:pt x="52155" y="657894"/>
                </a:moveTo>
                <a:cubicBezTo>
                  <a:pt x="23388" y="657857"/>
                  <a:pt x="37" y="681147"/>
                  <a:pt x="0" y="709913"/>
                </a:cubicBezTo>
                <a:cubicBezTo>
                  <a:pt x="-37" y="738679"/>
                  <a:pt x="23252" y="762030"/>
                  <a:pt x="52019" y="762068"/>
                </a:cubicBezTo>
                <a:cubicBezTo>
                  <a:pt x="80786" y="762105"/>
                  <a:pt x="104137" y="738815"/>
                  <a:pt x="104174" y="710049"/>
                </a:cubicBezTo>
                <a:cubicBezTo>
                  <a:pt x="104174" y="710005"/>
                  <a:pt x="104174" y="709957"/>
                  <a:pt x="104174" y="709913"/>
                </a:cubicBezTo>
                <a:cubicBezTo>
                  <a:pt x="104081" y="681221"/>
                  <a:pt x="80845" y="657985"/>
                  <a:pt x="52155" y="657894"/>
                </a:cubicBezTo>
                <a:close/>
                <a:moveTo>
                  <a:pt x="52155" y="741748"/>
                </a:moveTo>
                <a:cubicBezTo>
                  <a:pt x="34610" y="741785"/>
                  <a:pt x="20357" y="727591"/>
                  <a:pt x="20320" y="710049"/>
                </a:cubicBezTo>
                <a:cubicBezTo>
                  <a:pt x="20283" y="692506"/>
                  <a:pt x="34475" y="678251"/>
                  <a:pt x="52019" y="678214"/>
                </a:cubicBezTo>
                <a:cubicBezTo>
                  <a:pt x="69563" y="678177"/>
                  <a:pt x="83816" y="692370"/>
                  <a:pt x="83854" y="709913"/>
                </a:cubicBezTo>
                <a:cubicBezTo>
                  <a:pt x="83817" y="727415"/>
                  <a:pt x="69657" y="741606"/>
                  <a:pt x="52155" y="741680"/>
                </a:cubicBezTo>
                <a:close/>
                <a:moveTo>
                  <a:pt x="227719" y="520869"/>
                </a:moveTo>
                <a:lnTo>
                  <a:pt x="248039" y="520869"/>
                </a:lnTo>
                <a:lnTo>
                  <a:pt x="248039" y="555617"/>
                </a:lnTo>
                <a:lnTo>
                  <a:pt x="227719" y="555617"/>
                </a:lnTo>
                <a:close/>
                <a:moveTo>
                  <a:pt x="62315" y="113182"/>
                </a:moveTo>
                <a:lnTo>
                  <a:pt x="41995" y="113182"/>
                </a:lnTo>
                <a:lnTo>
                  <a:pt x="41995" y="12531"/>
                </a:lnTo>
                <a:lnTo>
                  <a:pt x="62315" y="12531"/>
                </a:lnTo>
                <a:close/>
                <a:moveTo>
                  <a:pt x="134247" y="209194"/>
                </a:moveTo>
                <a:lnTo>
                  <a:pt x="154567" y="209194"/>
                </a:lnTo>
                <a:lnTo>
                  <a:pt x="154567" y="309846"/>
                </a:lnTo>
                <a:lnTo>
                  <a:pt x="134247" y="309846"/>
                </a:lnTo>
                <a:close/>
                <a:moveTo>
                  <a:pt x="134247" y="609261"/>
                </a:moveTo>
                <a:lnTo>
                  <a:pt x="154567" y="609261"/>
                </a:lnTo>
                <a:lnTo>
                  <a:pt x="154567" y="709913"/>
                </a:lnTo>
                <a:lnTo>
                  <a:pt x="134247" y="709913"/>
                </a:lnTo>
                <a:close/>
                <a:moveTo>
                  <a:pt x="41995" y="629039"/>
                </a:moveTo>
                <a:lnTo>
                  <a:pt x="41995" y="555549"/>
                </a:lnTo>
                <a:lnTo>
                  <a:pt x="62315" y="555549"/>
                </a:lnTo>
                <a:lnTo>
                  <a:pt x="62315" y="629039"/>
                </a:lnTo>
                <a:close/>
                <a:moveTo>
                  <a:pt x="237913" y="124223"/>
                </a:moveTo>
                <a:lnTo>
                  <a:pt x="217593" y="124223"/>
                </a:lnTo>
                <a:lnTo>
                  <a:pt x="217593" y="82161"/>
                </a:lnTo>
                <a:lnTo>
                  <a:pt x="237913" y="82161"/>
                </a:lnTo>
                <a:close/>
              </a:path>
            </a:pathLst>
          </a:custGeom>
          <a:solidFill>
            <a:srgbClr val="000000"/>
          </a:solidFill>
          <a:ln w="38100" cap="flat">
            <a:solidFill>
              <a:srgbClr val="004E66"/>
            </a:solid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51AF8723-C03C-3F93-FF4C-B1717657EAB8}"/>
              </a:ext>
            </a:extLst>
          </p:cNvPr>
          <p:cNvSpPr txBox="1"/>
          <p:nvPr/>
        </p:nvSpPr>
        <p:spPr>
          <a:xfrm>
            <a:off x="5537189" y="2551731"/>
            <a:ext cx="1096274" cy="646331"/>
          </a:xfrm>
          <a:prstGeom prst="rect">
            <a:avLst/>
          </a:prstGeom>
          <a:noFill/>
        </p:spPr>
        <p:txBody>
          <a:bodyPr wrap="square" rtlCol="0">
            <a:spAutoFit/>
          </a:bodyPr>
          <a:lstStyle/>
          <a:p>
            <a:r>
              <a:rPr lang="en-GB" sz="3600" b="1" dirty="0">
                <a:solidFill>
                  <a:srgbClr val="FF0000"/>
                </a:solidFill>
                <a:latin typeface="Agency FB" panose="020B0503020202020204" pitchFamily="34" charset="0"/>
              </a:rPr>
              <a:t>69%</a:t>
            </a:r>
            <a:endParaRPr lang="en-US" sz="3600" b="1" dirty="0">
              <a:solidFill>
                <a:srgbClr val="FF0000"/>
              </a:solidFill>
              <a:latin typeface="Agency FB" panose="020B0503020202020204" pitchFamily="34" charset="0"/>
            </a:endParaRPr>
          </a:p>
        </p:txBody>
      </p:sp>
      <p:sp>
        <p:nvSpPr>
          <p:cNvPr id="15" name="TextBox 14">
            <a:extLst>
              <a:ext uri="{FF2B5EF4-FFF2-40B4-BE49-F238E27FC236}">
                <a16:creationId xmlns:a16="http://schemas.microsoft.com/office/drawing/2014/main" id="{D2C16645-C419-270A-6AE8-09D7805C0F76}"/>
              </a:ext>
            </a:extLst>
          </p:cNvPr>
          <p:cNvSpPr txBox="1"/>
          <p:nvPr/>
        </p:nvSpPr>
        <p:spPr>
          <a:xfrm>
            <a:off x="4920135" y="3122516"/>
            <a:ext cx="2412068" cy="923330"/>
          </a:xfrm>
          <a:prstGeom prst="rect">
            <a:avLst/>
          </a:prstGeom>
          <a:noFill/>
        </p:spPr>
        <p:txBody>
          <a:bodyPr wrap="square" rtlCol="0">
            <a:spAutoFit/>
          </a:bodyPr>
          <a:lstStyle/>
          <a:p>
            <a:pPr algn="ctr"/>
            <a:r>
              <a:rPr lang="en-GB" b="1" dirty="0">
                <a:solidFill>
                  <a:srgbClr val="004E66"/>
                </a:solidFill>
                <a:latin typeface="Agency FB" panose="020B0503020202020204" pitchFamily="34" charset="0"/>
              </a:rPr>
              <a:t>Percentage of Domestic Debt to External Debt as at December 2022</a:t>
            </a:r>
            <a:endParaRPr lang="en-US" b="1" dirty="0">
              <a:solidFill>
                <a:srgbClr val="004E66"/>
              </a:solidFill>
              <a:latin typeface="Agency FB" panose="020B0503020202020204" pitchFamily="34" charset="0"/>
            </a:endParaRPr>
          </a:p>
        </p:txBody>
      </p:sp>
      <p:sp>
        <p:nvSpPr>
          <p:cNvPr id="16" name="Graphic 1">
            <a:extLst>
              <a:ext uri="{FF2B5EF4-FFF2-40B4-BE49-F238E27FC236}">
                <a16:creationId xmlns:a16="http://schemas.microsoft.com/office/drawing/2014/main" id="{55A56146-1E65-245E-E42C-B6A00557BA04}"/>
              </a:ext>
            </a:extLst>
          </p:cNvPr>
          <p:cNvSpPr>
            <a:spLocks noChangeAspect="1"/>
          </p:cNvSpPr>
          <p:nvPr/>
        </p:nvSpPr>
        <p:spPr>
          <a:xfrm>
            <a:off x="4425567" y="2622098"/>
            <a:ext cx="790900" cy="639612"/>
          </a:xfrm>
          <a:custGeom>
            <a:avLst/>
            <a:gdLst>
              <a:gd name="connsiteX0" fmla="*/ 148539 w 1015525"/>
              <a:gd name="connsiteY0" fmla="*/ 867192 h 870180"/>
              <a:gd name="connsiteX1" fmla="*/ 162907 w 1015525"/>
              <a:gd name="connsiteY1" fmla="*/ 867216 h 870180"/>
              <a:gd name="connsiteX2" fmla="*/ 162933 w 1015525"/>
              <a:gd name="connsiteY2" fmla="*/ 867192 h 870180"/>
              <a:gd name="connsiteX3" fmla="*/ 277097 w 1015525"/>
              <a:gd name="connsiteY3" fmla="*/ 753027 h 870180"/>
              <a:gd name="connsiteX4" fmla="*/ 277097 w 1015525"/>
              <a:gd name="connsiteY4" fmla="*/ 738668 h 870180"/>
              <a:gd name="connsiteX5" fmla="*/ 277107 w 1015525"/>
              <a:gd name="connsiteY5" fmla="*/ 277346 h 870180"/>
              <a:gd name="connsiteX6" fmla="*/ 738429 w 1015525"/>
              <a:gd name="connsiteY6" fmla="*/ 277357 h 870180"/>
              <a:gd name="connsiteX7" fmla="*/ 738429 w 1015525"/>
              <a:gd name="connsiteY7" fmla="*/ 738668 h 870180"/>
              <a:gd name="connsiteX8" fmla="*/ 752822 w 1015525"/>
              <a:gd name="connsiteY8" fmla="*/ 753027 h 870180"/>
              <a:gd name="connsiteX9" fmla="*/ 853982 w 1015525"/>
              <a:gd name="connsiteY9" fmla="*/ 518162 h 870180"/>
              <a:gd name="connsiteX10" fmla="*/ 995104 w 1015525"/>
              <a:gd name="connsiteY10" fmla="*/ 518162 h 870180"/>
              <a:gd name="connsiteX11" fmla="*/ 852593 w 1015525"/>
              <a:gd name="connsiteY11" fmla="*/ 852832 h 870180"/>
              <a:gd name="connsiteX12" fmla="*/ 866987 w 1015525"/>
              <a:gd name="connsiteY12" fmla="*/ 867192 h 870180"/>
              <a:gd name="connsiteX13" fmla="*/ 866987 w 1015525"/>
              <a:gd name="connsiteY13" fmla="*/ 148778 h 870180"/>
              <a:gd name="connsiteX14" fmla="*/ 507763 w 1015525"/>
              <a:gd name="connsiteY14" fmla="*/ 2 h 870180"/>
              <a:gd name="connsiteX15" fmla="*/ 497603 w 1015525"/>
              <a:gd name="connsiteY15" fmla="*/ 10162 h 870180"/>
              <a:gd name="connsiteX16" fmla="*/ 497603 w 1015525"/>
              <a:gd name="connsiteY16" fmla="*/ 161783 h 870180"/>
              <a:gd name="connsiteX17" fmla="*/ 270019 w 1015525"/>
              <a:gd name="connsiteY17" fmla="*/ 255899 h 870180"/>
              <a:gd name="connsiteX18" fmla="*/ 170180 w 1015525"/>
              <a:gd name="connsiteY18" fmla="*/ 156060 h 870180"/>
              <a:gd name="connsiteX19" fmla="*/ 400033 w 1015525"/>
              <a:gd name="connsiteY19" fmla="*/ 32311 h 870180"/>
              <a:gd name="connsiteX20" fmla="*/ 395563 w 1015525"/>
              <a:gd name="connsiteY20" fmla="*/ 12465 h 870180"/>
              <a:gd name="connsiteX21" fmla="*/ 327660 w 1015525"/>
              <a:gd name="connsiteY21" fmla="*/ 32785 h 870180"/>
              <a:gd name="connsiteX22" fmla="*/ 148539 w 1015525"/>
              <a:gd name="connsiteY22" fmla="*/ 148778 h 870180"/>
              <a:gd name="connsiteX23" fmla="*/ 148539 w 1015525"/>
              <a:gd name="connsiteY23" fmla="*/ 867192 h 870180"/>
              <a:gd name="connsiteX24" fmla="*/ 995206 w 1015525"/>
              <a:gd name="connsiteY24" fmla="*/ 497842 h 870180"/>
              <a:gd name="connsiteX25" fmla="*/ 853982 w 1015525"/>
              <a:gd name="connsiteY25" fmla="*/ 497842 h 870180"/>
              <a:gd name="connsiteX26" fmla="*/ 759866 w 1015525"/>
              <a:gd name="connsiteY26" fmla="*/ 270258 h 870180"/>
              <a:gd name="connsiteX27" fmla="*/ 859705 w 1015525"/>
              <a:gd name="connsiteY27" fmla="*/ 170419 h 870180"/>
              <a:gd name="connsiteX28" fmla="*/ 995104 w 1015525"/>
              <a:gd name="connsiteY28" fmla="*/ 497842 h 870180"/>
              <a:gd name="connsiteX29" fmla="*/ 517923 w 1015525"/>
              <a:gd name="connsiteY29" fmla="*/ 20424 h 870180"/>
              <a:gd name="connsiteX30" fmla="*/ 845346 w 1015525"/>
              <a:gd name="connsiteY30" fmla="*/ 156060 h 870180"/>
              <a:gd name="connsiteX31" fmla="*/ 745507 w 1015525"/>
              <a:gd name="connsiteY31" fmla="*/ 255899 h 870180"/>
              <a:gd name="connsiteX32" fmla="*/ 517923 w 1015525"/>
              <a:gd name="connsiteY32" fmla="*/ 161783 h 870180"/>
              <a:gd name="connsiteX33" fmla="*/ 20455 w 1015525"/>
              <a:gd name="connsiteY33" fmla="*/ 518162 h 870180"/>
              <a:gd name="connsiteX34" fmla="*/ 82635 w 1015525"/>
              <a:gd name="connsiteY34" fmla="*/ 518162 h 870180"/>
              <a:gd name="connsiteX35" fmla="*/ 25061 w 1015525"/>
              <a:gd name="connsiteY35" fmla="*/ 575735 h 870180"/>
              <a:gd name="connsiteX36" fmla="*/ 20455 w 1015525"/>
              <a:gd name="connsiteY36" fmla="*/ 518162 h 870180"/>
              <a:gd name="connsiteX37" fmla="*/ 29125 w 1015525"/>
              <a:gd name="connsiteY37" fmla="*/ 600424 h 870180"/>
              <a:gd name="connsiteX38" fmla="*/ 111523 w 1015525"/>
              <a:gd name="connsiteY38" fmla="*/ 518162 h 870180"/>
              <a:gd name="connsiteX39" fmla="*/ 161544 w 1015525"/>
              <a:gd name="connsiteY39" fmla="*/ 518162 h 870180"/>
              <a:gd name="connsiteX40" fmla="*/ 162865 w 1015525"/>
              <a:gd name="connsiteY40" fmla="*/ 539430 h 870180"/>
              <a:gd name="connsiteX41" fmla="*/ 43790 w 1015525"/>
              <a:gd name="connsiteY41" fmla="*/ 658336 h 870180"/>
              <a:gd name="connsiteX42" fmla="*/ 29125 w 1015525"/>
              <a:gd name="connsiteY42" fmla="*/ 600424 h 870180"/>
              <a:gd name="connsiteX43" fmla="*/ 131843 w 1015525"/>
              <a:gd name="connsiteY43" fmla="*/ 497842 h 870180"/>
              <a:gd name="connsiteX44" fmla="*/ 164050 w 1015525"/>
              <a:gd name="connsiteY44" fmla="*/ 465567 h 870180"/>
              <a:gd name="connsiteX45" fmla="*/ 161612 w 1015525"/>
              <a:gd name="connsiteY45" fmla="*/ 497944 h 870180"/>
              <a:gd name="connsiteX46" fmla="*/ 51342 w 1015525"/>
              <a:gd name="connsiteY46" fmla="*/ 679672 h 870180"/>
              <a:gd name="connsiteX47" fmla="*/ 166116 w 1015525"/>
              <a:gd name="connsiteY47" fmla="*/ 564898 h 870180"/>
              <a:gd name="connsiteX48" fmla="*/ 180916 w 1015525"/>
              <a:gd name="connsiteY48" fmla="*/ 622844 h 870180"/>
              <a:gd name="connsiteX49" fmla="*/ 73592 w 1015525"/>
              <a:gd name="connsiteY49" fmla="*/ 730167 h 870180"/>
              <a:gd name="connsiteX50" fmla="*/ 51342 w 1015525"/>
              <a:gd name="connsiteY50" fmla="*/ 679672 h 870180"/>
              <a:gd name="connsiteX51" fmla="*/ 255626 w 1015525"/>
              <a:gd name="connsiteY51" fmla="*/ 745746 h 870180"/>
              <a:gd name="connsiteX52" fmla="*/ 155821 w 1015525"/>
              <a:gd name="connsiteY52" fmla="*/ 845585 h 870180"/>
              <a:gd name="connsiteX53" fmla="*/ 124460 w 1015525"/>
              <a:gd name="connsiteY53" fmla="*/ 809517 h 870180"/>
              <a:gd name="connsiteX54" fmla="*/ 225281 w 1015525"/>
              <a:gd name="connsiteY54" fmla="*/ 708696 h 870180"/>
              <a:gd name="connsiteX55" fmla="*/ 255626 w 1015525"/>
              <a:gd name="connsiteY55" fmla="*/ 745746 h 870180"/>
              <a:gd name="connsiteX56" fmla="*/ 188908 w 1015525"/>
              <a:gd name="connsiteY56" fmla="*/ 643604 h 870180"/>
              <a:gd name="connsiteX57" fmla="*/ 213733 w 1015525"/>
              <a:gd name="connsiteY57" fmla="*/ 691492 h 870180"/>
              <a:gd name="connsiteX58" fmla="*/ 112133 w 1015525"/>
              <a:gd name="connsiteY58" fmla="*/ 793092 h 870180"/>
              <a:gd name="connsiteX59" fmla="*/ 83651 w 1015525"/>
              <a:gd name="connsiteY59" fmla="*/ 748828 h 870180"/>
              <a:gd name="connsiteX60" fmla="*/ 170146 w 1015525"/>
              <a:gd name="connsiteY60" fmla="*/ 430651 h 870180"/>
              <a:gd name="connsiteX61" fmla="*/ 102955 w 1015525"/>
              <a:gd name="connsiteY61" fmla="*/ 497842 h 870180"/>
              <a:gd name="connsiteX62" fmla="*/ 34171 w 1015525"/>
              <a:gd name="connsiteY62" fmla="*/ 497842 h 870180"/>
              <a:gd name="connsiteX63" fmla="*/ 238049 w 1015525"/>
              <a:gd name="connsiteY63" fmla="*/ 290476 h 870180"/>
              <a:gd name="connsiteX64" fmla="*/ 170146 w 1015525"/>
              <a:gd name="connsiteY64" fmla="*/ 430651 h 870180"/>
              <a:gd name="connsiteX65" fmla="*/ 242418 w 1015525"/>
              <a:gd name="connsiteY65" fmla="*/ 257016 h 870180"/>
              <a:gd name="connsiteX66" fmla="*/ 20997 w 1015525"/>
              <a:gd name="connsiteY66" fmla="*/ 482230 h 870180"/>
              <a:gd name="connsiteX67" fmla="*/ 34104 w 1015525"/>
              <a:gd name="connsiteY67" fmla="*/ 392449 h 870180"/>
              <a:gd name="connsiteX68" fmla="*/ 205977 w 1015525"/>
              <a:gd name="connsiteY68" fmla="*/ 220576 h 870180"/>
              <a:gd name="connsiteX69" fmla="*/ 191618 w 1015525"/>
              <a:gd name="connsiteY69" fmla="*/ 206216 h 870180"/>
              <a:gd name="connsiteX70" fmla="*/ 45754 w 1015525"/>
              <a:gd name="connsiteY70" fmla="*/ 352080 h 870180"/>
              <a:gd name="connsiteX71" fmla="*/ 155821 w 1015525"/>
              <a:gd name="connsiteY71" fmla="*/ 170419 h 870180"/>
              <a:gd name="connsiteX72" fmla="*/ 476402 w 1015525"/>
              <a:gd name="connsiteY72" fmla="*/ 410364 h 870180"/>
              <a:gd name="connsiteX73" fmla="*/ 424553 w 1015525"/>
              <a:gd name="connsiteY73" fmla="*/ 348761 h 870180"/>
              <a:gd name="connsiteX74" fmla="*/ 372703 w 1015525"/>
              <a:gd name="connsiteY74" fmla="*/ 410364 h 870180"/>
              <a:gd name="connsiteX75" fmla="*/ 424553 w 1015525"/>
              <a:gd name="connsiteY75" fmla="*/ 471934 h 870180"/>
              <a:gd name="connsiteX76" fmla="*/ 476402 w 1015525"/>
              <a:gd name="connsiteY76" fmla="*/ 410364 h 870180"/>
              <a:gd name="connsiteX77" fmla="*/ 424553 w 1015525"/>
              <a:gd name="connsiteY77" fmla="*/ 451614 h 870180"/>
              <a:gd name="connsiteX78" fmla="*/ 393023 w 1015525"/>
              <a:gd name="connsiteY78" fmla="*/ 410364 h 870180"/>
              <a:gd name="connsiteX79" fmla="*/ 424553 w 1015525"/>
              <a:gd name="connsiteY79" fmla="*/ 369081 h 870180"/>
              <a:gd name="connsiteX80" fmla="*/ 456082 w 1015525"/>
              <a:gd name="connsiteY80" fmla="*/ 410364 h 870180"/>
              <a:gd name="connsiteX81" fmla="*/ 424553 w 1015525"/>
              <a:gd name="connsiteY81" fmla="*/ 451614 h 870180"/>
              <a:gd name="connsiteX82" fmla="*/ 590973 w 1015525"/>
              <a:gd name="connsiteY82" fmla="*/ 689324 h 870180"/>
              <a:gd name="connsiteX83" fmla="*/ 642823 w 1015525"/>
              <a:gd name="connsiteY83" fmla="*/ 627755 h 870180"/>
              <a:gd name="connsiteX84" fmla="*/ 590973 w 1015525"/>
              <a:gd name="connsiteY84" fmla="*/ 566151 h 870180"/>
              <a:gd name="connsiteX85" fmla="*/ 539123 w 1015525"/>
              <a:gd name="connsiteY85" fmla="*/ 627755 h 870180"/>
              <a:gd name="connsiteX86" fmla="*/ 590973 w 1015525"/>
              <a:gd name="connsiteY86" fmla="*/ 689324 h 870180"/>
              <a:gd name="connsiteX87" fmla="*/ 590973 w 1015525"/>
              <a:gd name="connsiteY87" fmla="*/ 586471 h 870180"/>
              <a:gd name="connsiteX88" fmla="*/ 622503 w 1015525"/>
              <a:gd name="connsiteY88" fmla="*/ 627755 h 870180"/>
              <a:gd name="connsiteX89" fmla="*/ 590973 w 1015525"/>
              <a:gd name="connsiteY89" fmla="*/ 669004 h 870180"/>
              <a:gd name="connsiteX90" fmla="*/ 559443 w 1015525"/>
              <a:gd name="connsiteY90" fmla="*/ 627755 h 870180"/>
              <a:gd name="connsiteX91" fmla="*/ 590973 w 1015525"/>
              <a:gd name="connsiteY91" fmla="*/ 586471 h 870180"/>
              <a:gd name="connsiteX92" fmla="*/ 423435 w 1015525"/>
              <a:gd name="connsiteY92" fmla="*/ 684278 h 870180"/>
              <a:gd name="connsiteX93" fmla="*/ 405858 w 1015525"/>
              <a:gd name="connsiteY93" fmla="*/ 674118 h 870180"/>
              <a:gd name="connsiteX94" fmla="*/ 592125 w 1015525"/>
              <a:gd name="connsiteY94" fmla="*/ 353841 h 870180"/>
              <a:gd name="connsiteX95" fmla="*/ 609702 w 1015525"/>
              <a:gd name="connsiteY95" fmla="*/ 364001 h 87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15525" h="870180">
                <a:moveTo>
                  <a:pt x="148539" y="867192"/>
                </a:moveTo>
                <a:cubicBezTo>
                  <a:pt x="152500" y="871168"/>
                  <a:pt x="158933" y="871178"/>
                  <a:pt x="162907" y="867216"/>
                </a:cubicBezTo>
                <a:cubicBezTo>
                  <a:pt x="162916" y="867209"/>
                  <a:pt x="162924" y="867199"/>
                  <a:pt x="162933" y="867192"/>
                </a:cubicBezTo>
                <a:lnTo>
                  <a:pt x="277097" y="753027"/>
                </a:lnTo>
                <a:cubicBezTo>
                  <a:pt x="281059" y="749062"/>
                  <a:pt x="281059" y="742634"/>
                  <a:pt x="277097" y="738668"/>
                </a:cubicBezTo>
                <a:cubicBezTo>
                  <a:pt x="149709" y="611275"/>
                  <a:pt x="149714" y="404732"/>
                  <a:pt x="277107" y="277346"/>
                </a:cubicBezTo>
                <a:cubicBezTo>
                  <a:pt x="404500" y="149959"/>
                  <a:pt x="611043" y="149963"/>
                  <a:pt x="738429" y="277357"/>
                </a:cubicBezTo>
                <a:cubicBezTo>
                  <a:pt x="865812" y="404746"/>
                  <a:pt x="865812" y="611278"/>
                  <a:pt x="738429" y="738668"/>
                </a:cubicBezTo>
                <a:lnTo>
                  <a:pt x="752822" y="753027"/>
                </a:lnTo>
                <a:cubicBezTo>
                  <a:pt x="815347" y="690564"/>
                  <a:pt x="851547" y="606510"/>
                  <a:pt x="853982" y="518162"/>
                </a:cubicBezTo>
                <a:lnTo>
                  <a:pt x="995104" y="518162"/>
                </a:lnTo>
                <a:cubicBezTo>
                  <a:pt x="992713" y="643960"/>
                  <a:pt x="941629" y="763929"/>
                  <a:pt x="852593" y="852832"/>
                </a:cubicBezTo>
                <a:lnTo>
                  <a:pt x="866987" y="867192"/>
                </a:lnTo>
                <a:cubicBezTo>
                  <a:pt x="1065039" y="669140"/>
                  <a:pt x="1065039" y="346864"/>
                  <a:pt x="866987" y="148778"/>
                </a:cubicBezTo>
                <a:cubicBezTo>
                  <a:pt x="771926" y="53194"/>
                  <a:pt x="642569" y="-380"/>
                  <a:pt x="507763" y="2"/>
                </a:cubicBezTo>
                <a:cubicBezTo>
                  <a:pt x="502151" y="2"/>
                  <a:pt x="497603" y="4551"/>
                  <a:pt x="497603" y="10162"/>
                </a:cubicBezTo>
                <a:lnTo>
                  <a:pt x="497603" y="161783"/>
                </a:lnTo>
                <a:cubicBezTo>
                  <a:pt x="412747" y="164091"/>
                  <a:pt x="331720" y="197599"/>
                  <a:pt x="270019" y="255899"/>
                </a:cubicBezTo>
                <a:lnTo>
                  <a:pt x="170180" y="156060"/>
                </a:lnTo>
                <a:cubicBezTo>
                  <a:pt x="234032" y="94556"/>
                  <a:pt x="313536" y="51752"/>
                  <a:pt x="400033" y="32311"/>
                </a:cubicBezTo>
                <a:lnTo>
                  <a:pt x="395563" y="12465"/>
                </a:lnTo>
                <a:cubicBezTo>
                  <a:pt x="372486" y="17666"/>
                  <a:pt x="349799" y="24456"/>
                  <a:pt x="327660" y="32785"/>
                </a:cubicBezTo>
                <a:cubicBezTo>
                  <a:pt x="260367" y="58238"/>
                  <a:pt x="199295" y="97787"/>
                  <a:pt x="148539" y="148778"/>
                </a:cubicBezTo>
                <a:cubicBezTo>
                  <a:pt x="-49513" y="347034"/>
                  <a:pt x="-49513" y="669140"/>
                  <a:pt x="148539" y="867192"/>
                </a:cubicBezTo>
                <a:close/>
                <a:moveTo>
                  <a:pt x="995206" y="497842"/>
                </a:moveTo>
                <a:lnTo>
                  <a:pt x="853982" y="497842"/>
                </a:lnTo>
                <a:cubicBezTo>
                  <a:pt x="851635" y="412996"/>
                  <a:pt x="818134" y="331980"/>
                  <a:pt x="759866" y="270258"/>
                </a:cubicBezTo>
                <a:lnTo>
                  <a:pt x="859705" y="170419"/>
                </a:lnTo>
                <a:cubicBezTo>
                  <a:pt x="944433" y="258633"/>
                  <a:pt x="992781" y="375553"/>
                  <a:pt x="995104" y="497842"/>
                </a:cubicBezTo>
                <a:close/>
                <a:moveTo>
                  <a:pt x="517923" y="20424"/>
                </a:moveTo>
                <a:cubicBezTo>
                  <a:pt x="640280" y="22643"/>
                  <a:pt x="757262" y="71103"/>
                  <a:pt x="845346" y="156060"/>
                </a:cubicBezTo>
                <a:lnTo>
                  <a:pt x="745507" y="255899"/>
                </a:lnTo>
                <a:cubicBezTo>
                  <a:pt x="683805" y="197599"/>
                  <a:pt x="602779" y="164091"/>
                  <a:pt x="517923" y="161783"/>
                </a:cubicBezTo>
                <a:close/>
                <a:moveTo>
                  <a:pt x="20455" y="518162"/>
                </a:moveTo>
                <a:lnTo>
                  <a:pt x="82635" y="518162"/>
                </a:lnTo>
                <a:lnTo>
                  <a:pt x="25061" y="575735"/>
                </a:lnTo>
                <a:cubicBezTo>
                  <a:pt x="22411" y="556648"/>
                  <a:pt x="20873" y="537425"/>
                  <a:pt x="20455" y="518162"/>
                </a:cubicBezTo>
                <a:close/>
                <a:moveTo>
                  <a:pt x="29125" y="600424"/>
                </a:moveTo>
                <a:lnTo>
                  <a:pt x="111523" y="518162"/>
                </a:lnTo>
                <a:lnTo>
                  <a:pt x="161544" y="518162"/>
                </a:lnTo>
                <a:cubicBezTo>
                  <a:pt x="161747" y="525240"/>
                  <a:pt x="162221" y="532352"/>
                  <a:pt x="162865" y="539430"/>
                </a:cubicBezTo>
                <a:lnTo>
                  <a:pt x="43790" y="658336"/>
                </a:lnTo>
                <a:cubicBezTo>
                  <a:pt x="37717" y="639351"/>
                  <a:pt x="32820" y="620009"/>
                  <a:pt x="29125" y="600424"/>
                </a:cubicBezTo>
                <a:close/>
                <a:moveTo>
                  <a:pt x="131843" y="497842"/>
                </a:moveTo>
                <a:lnTo>
                  <a:pt x="164050" y="465567"/>
                </a:lnTo>
                <a:cubicBezTo>
                  <a:pt x="162718" y="476337"/>
                  <a:pt x="161905" y="487130"/>
                  <a:pt x="161612" y="497944"/>
                </a:cubicBezTo>
                <a:close/>
                <a:moveTo>
                  <a:pt x="51342" y="679672"/>
                </a:moveTo>
                <a:lnTo>
                  <a:pt x="166116" y="564898"/>
                </a:lnTo>
                <a:cubicBezTo>
                  <a:pt x="169381" y="584602"/>
                  <a:pt x="174333" y="603987"/>
                  <a:pt x="180916" y="622844"/>
                </a:cubicBezTo>
                <a:lnTo>
                  <a:pt x="73592" y="730167"/>
                </a:lnTo>
                <a:cubicBezTo>
                  <a:pt x="65240" y="713762"/>
                  <a:pt x="57812" y="696907"/>
                  <a:pt x="51342" y="679672"/>
                </a:cubicBezTo>
                <a:close/>
                <a:moveTo>
                  <a:pt x="255626" y="745746"/>
                </a:moveTo>
                <a:lnTo>
                  <a:pt x="155821" y="845585"/>
                </a:lnTo>
                <a:cubicBezTo>
                  <a:pt x="144667" y="833959"/>
                  <a:pt x="134214" y="821936"/>
                  <a:pt x="124460" y="809517"/>
                </a:cubicBezTo>
                <a:lnTo>
                  <a:pt x="225281" y="708696"/>
                </a:lnTo>
                <a:cubicBezTo>
                  <a:pt x="234541" y="721721"/>
                  <a:pt x="244679" y="734103"/>
                  <a:pt x="255626" y="745746"/>
                </a:cubicBezTo>
                <a:close/>
                <a:moveTo>
                  <a:pt x="188908" y="643604"/>
                </a:moveTo>
                <a:cubicBezTo>
                  <a:pt x="195922" y="660189"/>
                  <a:pt x="204222" y="676201"/>
                  <a:pt x="213733" y="691492"/>
                </a:cubicBezTo>
                <a:lnTo>
                  <a:pt x="112133" y="793092"/>
                </a:lnTo>
                <a:cubicBezTo>
                  <a:pt x="101838" y="778868"/>
                  <a:pt x="92330" y="764092"/>
                  <a:pt x="83651" y="748828"/>
                </a:cubicBezTo>
                <a:close/>
                <a:moveTo>
                  <a:pt x="170146" y="430651"/>
                </a:moveTo>
                <a:lnTo>
                  <a:pt x="102955" y="497842"/>
                </a:lnTo>
                <a:lnTo>
                  <a:pt x="34171" y="497842"/>
                </a:lnTo>
                <a:lnTo>
                  <a:pt x="238049" y="290476"/>
                </a:lnTo>
                <a:cubicBezTo>
                  <a:pt x="204996" y="331394"/>
                  <a:pt x="181766" y="379349"/>
                  <a:pt x="170146" y="430651"/>
                </a:cubicBezTo>
                <a:close/>
                <a:moveTo>
                  <a:pt x="242418" y="257016"/>
                </a:moveTo>
                <a:lnTo>
                  <a:pt x="20997" y="482230"/>
                </a:lnTo>
                <a:cubicBezTo>
                  <a:pt x="22592" y="451963"/>
                  <a:pt x="26979" y="421910"/>
                  <a:pt x="34104" y="392449"/>
                </a:cubicBezTo>
                <a:lnTo>
                  <a:pt x="205977" y="220576"/>
                </a:lnTo>
                <a:close/>
                <a:moveTo>
                  <a:pt x="191618" y="206216"/>
                </a:moveTo>
                <a:lnTo>
                  <a:pt x="45754" y="352080"/>
                </a:lnTo>
                <a:cubicBezTo>
                  <a:pt x="68559" y="284133"/>
                  <a:pt x="106151" y="222089"/>
                  <a:pt x="155821" y="170419"/>
                </a:cubicBezTo>
                <a:close/>
                <a:moveTo>
                  <a:pt x="476402" y="410364"/>
                </a:moveTo>
                <a:cubicBezTo>
                  <a:pt x="476402" y="376498"/>
                  <a:pt x="453136" y="348761"/>
                  <a:pt x="424553" y="348761"/>
                </a:cubicBezTo>
                <a:cubicBezTo>
                  <a:pt x="395969" y="348761"/>
                  <a:pt x="372703" y="376396"/>
                  <a:pt x="372703" y="410364"/>
                </a:cubicBezTo>
                <a:cubicBezTo>
                  <a:pt x="372703" y="444333"/>
                  <a:pt x="395969" y="471934"/>
                  <a:pt x="424553" y="471934"/>
                </a:cubicBezTo>
                <a:cubicBezTo>
                  <a:pt x="453136" y="471934"/>
                  <a:pt x="476402" y="444299"/>
                  <a:pt x="476402" y="410364"/>
                </a:cubicBezTo>
                <a:close/>
                <a:moveTo>
                  <a:pt x="424553" y="451614"/>
                </a:moveTo>
                <a:cubicBezTo>
                  <a:pt x="407179" y="451614"/>
                  <a:pt x="393023" y="433089"/>
                  <a:pt x="393023" y="410364"/>
                </a:cubicBezTo>
                <a:cubicBezTo>
                  <a:pt x="393023" y="387640"/>
                  <a:pt x="407179" y="369081"/>
                  <a:pt x="424553" y="369081"/>
                </a:cubicBezTo>
                <a:cubicBezTo>
                  <a:pt x="441926" y="369081"/>
                  <a:pt x="456082" y="387606"/>
                  <a:pt x="456082" y="410364"/>
                </a:cubicBezTo>
                <a:cubicBezTo>
                  <a:pt x="456082" y="433123"/>
                  <a:pt x="441960" y="451614"/>
                  <a:pt x="424553" y="451614"/>
                </a:cubicBezTo>
                <a:close/>
                <a:moveTo>
                  <a:pt x="590973" y="689324"/>
                </a:moveTo>
                <a:cubicBezTo>
                  <a:pt x="619557" y="689324"/>
                  <a:pt x="642823" y="661723"/>
                  <a:pt x="642823" y="627755"/>
                </a:cubicBezTo>
                <a:cubicBezTo>
                  <a:pt x="642823" y="593786"/>
                  <a:pt x="619523" y="566151"/>
                  <a:pt x="590973" y="566151"/>
                </a:cubicBezTo>
                <a:cubicBezTo>
                  <a:pt x="562424" y="566151"/>
                  <a:pt x="539123" y="593786"/>
                  <a:pt x="539123" y="627755"/>
                </a:cubicBezTo>
                <a:cubicBezTo>
                  <a:pt x="539123" y="661723"/>
                  <a:pt x="562390" y="689324"/>
                  <a:pt x="590973" y="689324"/>
                </a:cubicBezTo>
                <a:close/>
                <a:moveTo>
                  <a:pt x="590973" y="586471"/>
                </a:moveTo>
                <a:cubicBezTo>
                  <a:pt x="608347" y="586471"/>
                  <a:pt x="622503" y="604996"/>
                  <a:pt x="622503" y="627755"/>
                </a:cubicBezTo>
                <a:cubicBezTo>
                  <a:pt x="622503" y="650513"/>
                  <a:pt x="608347" y="669004"/>
                  <a:pt x="590973" y="669004"/>
                </a:cubicBezTo>
                <a:cubicBezTo>
                  <a:pt x="573600" y="669004"/>
                  <a:pt x="559443" y="650513"/>
                  <a:pt x="559443" y="627755"/>
                </a:cubicBezTo>
                <a:cubicBezTo>
                  <a:pt x="559443" y="604996"/>
                  <a:pt x="573566" y="586471"/>
                  <a:pt x="590973" y="586471"/>
                </a:cubicBezTo>
                <a:close/>
                <a:moveTo>
                  <a:pt x="423435" y="684278"/>
                </a:moveTo>
                <a:lnTo>
                  <a:pt x="405858" y="674118"/>
                </a:lnTo>
                <a:lnTo>
                  <a:pt x="592125" y="353841"/>
                </a:lnTo>
                <a:lnTo>
                  <a:pt x="609702" y="364001"/>
                </a:lnTo>
                <a:close/>
              </a:path>
            </a:pathLst>
          </a:custGeom>
          <a:solidFill>
            <a:srgbClr val="004E66"/>
          </a:solidFill>
          <a:ln w="28575" cap="flat">
            <a:solidFill>
              <a:srgbClr val="004E66"/>
            </a:solid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2EA0D909-1F9F-30D6-17B7-2CC74D0D5DEF}"/>
              </a:ext>
            </a:extLst>
          </p:cNvPr>
          <p:cNvSpPr txBox="1"/>
          <p:nvPr/>
        </p:nvSpPr>
        <p:spPr>
          <a:xfrm>
            <a:off x="8996938" y="2576007"/>
            <a:ext cx="1642197" cy="646331"/>
          </a:xfrm>
          <a:prstGeom prst="rect">
            <a:avLst/>
          </a:prstGeom>
          <a:noFill/>
        </p:spPr>
        <p:txBody>
          <a:bodyPr wrap="square" rtlCol="0">
            <a:spAutoFit/>
          </a:bodyPr>
          <a:lstStyle/>
          <a:p>
            <a:r>
              <a:rPr lang="en-GB" sz="3600" b="1" dirty="0">
                <a:solidFill>
                  <a:srgbClr val="FF0000"/>
                </a:solidFill>
                <a:latin typeface="Agency FB" panose="020B0503020202020204" pitchFamily="34" charset="0"/>
              </a:rPr>
              <a:t>N1.367T</a:t>
            </a:r>
            <a:endParaRPr lang="en-US" sz="3600" b="1" dirty="0">
              <a:solidFill>
                <a:srgbClr val="FF0000"/>
              </a:solidFill>
              <a:latin typeface="Agency FB" panose="020B0503020202020204" pitchFamily="34" charset="0"/>
            </a:endParaRPr>
          </a:p>
        </p:txBody>
      </p:sp>
      <p:sp>
        <p:nvSpPr>
          <p:cNvPr id="18" name="TextBox 17">
            <a:extLst>
              <a:ext uri="{FF2B5EF4-FFF2-40B4-BE49-F238E27FC236}">
                <a16:creationId xmlns:a16="http://schemas.microsoft.com/office/drawing/2014/main" id="{376C0592-A72C-B6B7-99E1-488E4FDF19CF}"/>
              </a:ext>
            </a:extLst>
          </p:cNvPr>
          <p:cNvSpPr txBox="1"/>
          <p:nvPr/>
        </p:nvSpPr>
        <p:spPr>
          <a:xfrm>
            <a:off x="8758217" y="3222338"/>
            <a:ext cx="1880918" cy="707886"/>
          </a:xfrm>
          <a:prstGeom prst="rect">
            <a:avLst/>
          </a:prstGeom>
          <a:noFill/>
        </p:spPr>
        <p:txBody>
          <a:bodyPr wrap="square" rtlCol="0">
            <a:spAutoFit/>
          </a:bodyPr>
          <a:lstStyle/>
          <a:p>
            <a:pPr algn="ctr"/>
            <a:r>
              <a:rPr lang="en-GB" sz="2000" b="1" dirty="0">
                <a:solidFill>
                  <a:srgbClr val="004E66"/>
                </a:solidFill>
                <a:latin typeface="Agency FB" panose="020B0503020202020204" pitchFamily="34" charset="0"/>
              </a:rPr>
              <a:t>Total Debt Stock as at December 2022</a:t>
            </a:r>
            <a:endParaRPr lang="en-US" sz="2000" b="1" dirty="0">
              <a:solidFill>
                <a:srgbClr val="004E66"/>
              </a:solidFill>
              <a:latin typeface="Agency FB" panose="020B0503020202020204" pitchFamily="34" charset="0"/>
            </a:endParaRPr>
          </a:p>
        </p:txBody>
      </p:sp>
      <p:sp>
        <p:nvSpPr>
          <p:cNvPr id="19" name="TextBox 18">
            <a:extLst>
              <a:ext uri="{FF2B5EF4-FFF2-40B4-BE49-F238E27FC236}">
                <a16:creationId xmlns:a16="http://schemas.microsoft.com/office/drawing/2014/main" id="{5E8A2520-40E2-6642-BB2F-4D38F1D2AB61}"/>
              </a:ext>
            </a:extLst>
          </p:cNvPr>
          <p:cNvSpPr txBox="1"/>
          <p:nvPr/>
        </p:nvSpPr>
        <p:spPr>
          <a:xfrm>
            <a:off x="1836683" y="4263499"/>
            <a:ext cx="1031479" cy="646331"/>
          </a:xfrm>
          <a:prstGeom prst="rect">
            <a:avLst/>
          </a:prstGeom>
          <a:noFill/>
        </p:spPr>
        <p:txBody>
          <a:bodyPr wrap="square" rtlCol="0">
            <a:spAutoFit/>
          </a:bodyPr>
          <a:lstStyle/>
          <a:p>
            <a:r>
              <a:rPr lang="en-GB" sz="3600" b="1" dirty="0">
                <a:solidFill>
                  <a:srgbClr val="FF0000"/>
                </a:solidFill>
                <a:latin typeface="Agency FB" panose="020B0503020202020204" pitchFamily="34" charset="0"/>
              </a:rPr>
              <a:t>4.5%</a:t>
            </a:r>
            <a:endParaRPr lang="en-US" sz="3600" b="1" dirty="0">
              <a:solidFill>
                <a:srgbClr val="FF0000"/>
              </a:solidFill>
              <a:latin typeface="Agency FB" panose="020B0503020202020204" pitchFamily="34" charset="0"/>
            </a:endParaRPr>
          </a:p>
        </p:txBody>
      </p:sp>
      <p:sp>
        <p:nvSpPr>
          <p:cNvPr id="20" name="TextBox 19">
            <a:extLst>
              <a:ext uri="{FF2B5EF4-FFF2-40B4-BE49-F238E27FC236}">
                <a16:creationId xmlns:a16="http://schemas.microsoft.com/office/drawing/2014/main" id="{51E2CCBF-DCD0-A760-7C45-223D1CAC6E26}"/>
              </a:ext>
            </a:extLst>
          </p:cNvPr>
          <p:cNvSpPr txBox="1"/>
          <p:nvPr/>
        </p:nvSpPr>
        <p:spPr>
          <a:xfrm>
            <a:off x="1372137" y="4802098"/>
            <a:ext cx="1960573" cy="923330"/>
          </a:xfrm>
          <a:prstGeom prst="rect">
            <a:avLst/>
          </a:prstGeom>
          <a:noFill/>
        </p:spPr>
        <p:txBody>
          <a:bodyPr wrap="square" rtlCol="0">
            <a:spAutoFit/>
          </a:bodyPr>
          <a:lstStyle/>
          <a:p>
            <a:pPr algn="ctr"/>
            <a:r>
              <a:rPr lang="en-GB" b="1" dirty="0">
                <a:solidFill>
                  <a:srgbClr val="004E66"/>
                </a:solidFill>
                <a:latin typeface="Agency FB" panose="020B0503020202020204" pitchFamily="34" charset="0"/>
              </a:rPr>
              <a:t>Total Debt Stock to GDP as at December 2022</a:t>
            </a:r>
            <a:endParaRPr lang="en-US" b="1" dirty="0">
              <a:solidFill>
                <a:srgbClr val="004E66"/>
              </a:solidFill>
              <a:latin typeface="Agency FB" panose="020B0503020202020204" pitchFamily="34" charset="0"/>
            </a:endParaRPr>
          </a:p>
        </p:txBody>
      </p:sp>
      <p:sp>
        <p:nvSpPr>
          <p:cNvPr id="21" name="Graphic 1">
            <a:extLst>
              <a:ext uri="{FF2B5EF4-FFF2-40B4-BE49-F238E27FC236}">
                <a16:creationId xmlns:a16="http://schemas.microsoft.com/office/drawing/2014/main" id="{A993796A-A0A0-D89F-03C1-CAA699065E7B}"/>
              </a:ext>
            </a:extLst>
          </p:cNvPr>
          <p:cNvSpPr>
            <a:spLocks noChangeAspect="1"/>
          </p:cNvSpPr>
          <p:nvPr/>
        </p:nvSpPr>
        <p:spPr>
          <a:xfrm>
            <a:off x="697256" y="4406377"/>
            <a:ext cx="622414" cy="503356"/>
          </a:xfrm>
          <a:custGeom>
            <a:avLst/>
            <a:gdLst>
              <a:gd name="connsiteX0" fmla="*/ 148539 w 1015525"/>
              <a:gd name="connsiteY0" fmla="*/ 867192 h 870180"/>
              <a:gd name="connsiteX1" fmla="*/ 162907 w 1015525"/>
              <a:gd name="connsiteY1" fmla="*/ 867216 h 870180"/>
              <a:gd name="connsiteX2" fmla="*/ 162933 w 1015525"/>
              <a:gd name="connsiteY2" fmla="*/ 867192 h 870180"/>
              <a:gd name="connsiteX3" fmla="*/ 277097 w 1015525"/>
              <a:gd name="connsiteY3" fmla="*/ 753027 h 870180"/>
              <a:gd name="connsiteX4" fmla="*/ 277097 w 1015525"/>
              <a:gd name="connsiteY4" fmla="*/ 738668 h 870180"/>
              <a:gd name="connsiteX5" fmla="*/ 277107 w 1015525"/>
              <a:gd name="connsiteY5" fmla="*/ 277346 h 870180"/>
              <a:gd name="connsiteX6" fmla="*/ 738429 w 1015525"/>
              <a:gd name="connsiteY6" fmla="*/ 277357 h 870180"/>
              <a:gd name="connsiteX7" fmla="*/ 738429 w 1015525"/>
              <a:gd name="connsiteY7" fmla="*/ 738668 h 870180"/>
              <a:gd name="connsiteX8" fmla="*/ 752822 w 1015525"/>
              <a:gd name="connsiteY8" fmla="*/ 753027 h 870180"/>
              <a:gd name="connsiteX9" fmla="*/ 853982 w 1015525"/>
              <a:gd name="connsiteY9" fmla="*/ 518162 h 870180"/>
              <a:gd name="connsiteX10" fmla="*/ 995104 w 1015525"/>
              <a:gd name="connsiteY10" fmla="*/ 518162 h 870180"/>
              <a:gd name="connsiteX11" fmla="*/ 852593 w 1015525"/>
              <a:gd name="connsiteY11" fmla="*/ 852832 h 870180"/>
              <a:gd name="connsiteX12" fmla="*/ 866987 w 1015525"/>
              <a:gd name="connsiteY12" fmla="*/ 867192 h 870180"/>
              <a:gd name="connsiteX13" fmla="*/ 866987 w 1015525"/>
              <a:gd name="connsiteY13" fmla="*/ 148778 h 870180"/>
              <a:gd name="connsiteX14" fmla="*/ 507763 w 1015525"/>
              <a:gd name="connsiteY14" fmla="*/ 2 h 870180"/>
              <a:gd name="connsiteX15" fmla="*/ 497603 w 1015525"/>
              <a:gd name="connsiteY15" fmla="*/ 10162 h 870180"/>
              <a:gd name="connsiteX16" fmla="*/ 497603 w 1015525"/>
              <a:gd name="connsiteY16" fmla="*/ 161783 h 870180"/>
              <a:gd name="connsiteX17" fmla="*/ 270019 w 1015525"/>
              <a:gd name="connsiteY17" fmla="*/ 255899 h 870180"/>
              <a:gd name="connsiteX18" fmla="*/ 170180 w 1015525"/>
              <a:gd name="connsiteY18" fmla="*/ 156060 h 870180"/>
              <a:gd name="connsiteX19" fmla="*/ 400033 w 1015525"/>
              <a:gd name="connsiteY19" fmla="*/ 32311 h 870180"/>
              <a:gd name="connsiteX20" fmla="*/ 395563 w 1015525"/>
              <a:gd name="connsiteY20" fmla="*/ 12465 h 870180"/>
              <a:gd name="connsiteX21" fmla="*/ 327660 w 1015525"/>
              <a:gd name="connsiteY21" fmla="*/ 32785 h 870180"/>
              <a:gd name="connsiteX22" fmla="*/ 148539 w 1015525"/>
              <a:gd name="connsiteY22" fmla="*/ 148778 h 870180"/>
              <a:gd name="connsiteX23" fmla="*/ 148539 w 1015525"/>
              <a:gd name="connsiteY23" fmla="*/ 867192 h 870180"/>
              <a:gd name="connsiteX24" fmla="*/ 995206 w 1015525"/>
              <a:gd name="connsiteY24" fmla="*/ 497842 h 870180"/>
              <a:gd name="connsiteX25" fmla="*/ 853982 w 1015525"/>
              <a:gd name="connsiteY25" fmla="*/ 497842 h 870180"/>
              <a:gd name="connsiteX26" fmla="*/ 759866 w 1015525"/>
              <a:gd name="connsiteY26" fmla="*/ 270258 h 870180"/>
              <a:gd name="connsiteX27" fmla="*/ 859705 w 1015525"/>
              <a:gd name="connsiteY27" fmla="*/ 170419 h 870180"/>
              <a:gd name="connsiteX28" fmla="*/ 995104 w 1015525"/>
              <a:gd name="connsiteY28" fmla="*/ 497842 h 870180"/>
              <a:gd name="connsiteX29" fmla="*/ 517923 w 1015525"/>
              <a:gd name="connsiteY29" fmla="*/ 20424 h 870180"/>
              <a:gd name="connsiteX30" fmla="*/ 845346 w 1015525"/>
              <a:gd name="connsiteY30" fmla="*/ 156060 h 870180"/>
              <a:gd name="connsiteX31" fmla="*/ 745507 w 1015525"/>
              <a:gd name="connsiteY31" fmla="*/ 255899 h 870180"/>
              <a:gd name="connsiteX32" fmla="*/ 517923 w 1015525"/>
              <a:gd name="connsiteY32" fmla="*/ 161783 h 870180"/>
              <a:gd name="connsiteX33" fmla="*/ 20455 w 1015525"/>
              <a:gd name="connsiteY33" fmla="*/ 518162 h 870180"/>
              <a:gd name="connsiteX34" fmla="*/ 82635 w 1015525"/>
              <a:gd name="connsiteY34" fmla="*/ 518162 h 870180"/>
              <a:gd name="connsiteX35" fmla="*/ 25061 w 1015525"/>
              <a:gd name="connsiteY35" fmla="*/ 575735 h 870180"/>
              <a:gd name="connsiteX36" fmla="*/ 20455 w 1015525"/>
              <a:gd name="connsiteY36" fmla="*/ 518162 h 870180"/>
              <a:gd name="connsiteX37" fmla="*/ 29125 w 1015525"/>
              <a:gd name="connsiteY37" fmla="*/ 600424 h 870180"/>
              <a:gd name="connsiteX38" fmla="*/ 111523 w 1015525"/>
              <a:gd name="connsiteY38" fmla="*/ 518162 h 870180"/>
              <a:gd name="connsiteX39" fmla="*/ 161544 w 1015525"/>
              <a:gd name="connsiteY39" fmla="*/ 518162 h 870180"/>
              <a:gd name="connsiteX40" fmla="*/ 162865 w 1015525"/>
              <a:gd name="connsiteY40" fmla="*/ 539430 h 870180"/>
              <a:gd name="connsiteX41" fmla="*/ 43790 w 1015525"/>
              <a:gd name="connsiteY41" fmla="*/ 658336 h 870180"/>
              <a:gd name="connsiteX42" fmla="*/ 29125 w 1015525"/>
              <a:gd name="connsiteY42" fmla="*/ 600424 h 870180"/>
              <a:gd name="connsiteX43" fmla="*/ 131843 w 1015525"/>
              <a:gd name="connsiteY43" fmla="*/ 497842 h 870180"/>
              <a:gd name="connsiteX44" fmla="*/ 164050 w 1015525"/>
              <a:gd name="connsiteY44" fmla="*/ 465567 h 870180"/>
              <a:gd name="connsiteX45" fmla="*/ 161612 w 1015525"/>
              <a:gd name="connsiteY45" fmla="*/ 497944 h 870180"/>
              <a:gd name="connsiteX46" fmla="*/ 51342 w 1015525"/>
              <a:gd name="connsiteY46" fmla="*/ 679672 h 870180"/>
              <a:gd name="connsiteX47" fmla="*/ 166116 w 1015525"/>
              <a:gd name="connsiteY47" fmla="*/ 564898 h 870180"/>
              <a:gd name="connsiteX48" fmla="*/ 180916 w 1015525"/>
              <a:gd name="connsiteY48" fmla="*/ 622844 h 870180"/>
              <a:gd name="connsiteX49" fmla="*/ 73592 w 1015525"/>
              <a:gd name="connsiteY49" fmla="*/ 730167 h 870180"/>
              <a:gd name="connsiteX50" fmla="*/ 51342 w 1015525"/>
              <a:gd name="connsiteY50" fmla="*/ 679672 h 870180"/>
              <a:gd name="connsiteX51" fmla="*/ 255626 w 1015525"/>
              <a:gd name="connsiteY51" fmla="*/ 745746 h 870180"/>
              <a:gd name="connsiteX52" fmla="*/ 155821 w 1015525"/>
              <a:gd name="connsiteY52" fmla="*/ 845585 h 870180"/>
              <a:gd name="connsiteX53" fmla="*/ 124460 w 1015525"/>
              <a:gd name="connsiteY53" fmla="*/ 809517 h 870180"/>
              <a:gd name="connsiteX54" fmla="*/ 225281 w 1015525"/>
              <a:gd name="connsiteY54" fmla="*/ 708696 h 870180"/>
              <a:gd name="connsiteX55" fmla="*/ 255626 w 1015525"/>
              <a:gd name="connsiteY55" fmla="*/ 745746 h 870180"/>
              <a:gd name="connsiteX56" fmla="*/ 188908 w 1015525"/>
              <a:gd name="connsiteY56" fmla="*/ 643604 h 870180"/>
              <a:gd name="connsiteX57" fmla="*/ 213733 w 1015525"/>
              <a:gd name="connsiteY57" fmla="*/ 691492 h 870180"/>
              <a:gd name="connsiteX58" fmla="*/ 112133 w 1015525"/>
              <a:gd name="connsiteY58" fmla="*/ 793092 h 870180"/>
              <a:gd name="connsiteX59" fmla="*/ 83651 w 1015525"/>
              <a:gd name="connsiteY59" fmla="*/ 748828 h 870180"/>
              <a:gd name="connsiteX60" fmla="*/ 170146 w 1015525"/>
              <a:gd name="connsiteY60" fmla="*/ 430651 h 870180"/>
              <a:gd name="connsiteX61" fmla="*/ 102955 w 1015525"/>
              <a:gd name="connsiteY61" fmla="*/ 497842 h 870180"/>
              <a:gd name="connsiteX62" fmla="*/ 34171 w 1015525"/>
              <a:gd name="connsiteY62" fmla="*/ 497842 h 870180"/>
              <a:gd name="connsiteX63" fmla="*/ 238049 w 1015525"/>
              <a:gd name="connsiteY63" fmla="*/ 290476 h 870180"/>
              <a:gd name="connsiteX64" fmla="*/ 170146 w 1015525"/>
              <a:gd name="connsiteY64" fmla="*/ 430651 h 870180"/>
              <a:gd name="connsiteX65" fmla="*/ 242418 w 1015525"/>
              <a:gd name="connsiteY65" fmla="*/ 257016 h 870180"/>
              <a:gd name="connsiteX66" fmla="*/ 20997 w 1015525"/>
              <a:gd name="connsiteY66" fmla="*/ 482230 h 870180"/>
              <a:gd name="connsiteX67" fmla="*/ 34104 w 1015525"/>
              <a:gd name="connsiteY67" fmla="*/ 392449 h 870180"/>
              <a:gd name="connsiteX68" fmla="*/ 205977 w 1015525"/>
              <a:gd name="connsiteY68" fmla="*/ 220576 h 870180"/>
              <a:gd name="connsiteX69" fmla="*/ 191618 w 1015525"/>
              <a:gd name="connsiteY69" fmla="*/ 206216 h 870180"/>
              <a:gd name="connsiteX70" fmla="*/ 45754 w 1015525"/>
              <a:gd name="connsiteY70" fmla="*/ 352080 h 870180"/>
              <a:gd name="connsiteX71" fmla="*/ 155821 w 1015525"/>
              <a:gd name="connsiteY71" fmla="*/ 170419 h 870180"/>
              <a:gd name="connsiteX72" fmla="*/ 476402 w 1015525"/>
              <a:gd name="connsiteY72" fmla="*/ 410364 h 870180"/>
              <a:gd name="connsiteX73" fmla="*/ 424553 w 1015525"/>
              <a:gd name="connsiteY73" fmla="*/ 348761 h 870180"/>
              <a:gd name="connsiteX74" fmla="*/ 372703 w 1015525"/>
              <a:gd name="connsiteY74" fmla="*/ 410364 h 870180"/>
              <a:gd name="connsiteX75" fmla="*/ 424553 w 1015525"/>
              <a:gd name="connsiteY75" fmla="*/ 471934 h 870180"/>
              <a:gd name="connsiteX76" fmla="*/ 476402 w 1015525"/>
              <a:gd name="connsiteY76" fmla="*/ 410364 h 870180"/>
              <a:gd name="connsiteX77" fmla="*/ 424553 w 1015525"/>
              <a:gd name="connsiteY77" fmla="*/ 451614 h 870180"/>
              <a:gd name="connsiteX78" fmla="*/ 393023 w 1015525"/>
              <a:gd name="connsiteY78" fmla="*/ 410364 h 870180"/>
              <a:gd name="connsiteX79" fmla="*/ 424553 w 1015525"/>
              <a:gd name="connsiteY79" fmla="*/ 369081 h 870180"/>
              <a:gd name="connsiteX80" fmla="*/ 456082 w 1015525"/>
              <a:gd name="connsiteY80" fmla="*/ 410364 h 870180"/>
              <a:gd name="connsiteX81" fmla="*/ 424553 w 1015525"/>
              <a:gd name="connsiteY81" fmla="*/ 451614 h 870180"/>
              <a:gd name="connsiteX82" fmla="*/ 590973 w 1015525"/>
              <a:gd name="connsiteY82" fmla="*/ 689324 h 870180"/>
              <a:gd name="connsiteX83" fmla="*/ 642823 w 1015525"/>
              <a:gd name="connsiteY83" fmla="*/ 627755 h 870180"/>
              <a:gd name="connsiteX84" fmla="*/ 590973 w 1015525"/>
              <a:gd name="connsiteY84" fmla="*/ 566151 h 870180"/>
              <a:gd name="connsiteX85" fmla="*/ 539123 w 1015525"/>
              <a:gd name="connsiteY85" fmla="*/ 627755 h 870180"/>
              <a:gd name="connsiteX86" fmla="*/ 590973 w 1015525"/>
              <a:gd name="connsiteY86" fmla="*/ 689324 h 870180"/>
              <a:gd name="connsiteX87" fmla="*/ 590973 w 1015525"/>
              <a:gd name="connsiteY87" fmla="*/ 586471 h 870180"/>
              <a:gd name="connsiteX88" fmla="*/ 622503 w 1015525"/>
              <a:gd name="connsiteY88" fmla="*/ 627755 h 870180"/>
              <a:gd name="connsiteX89" fmla="*/ 590973 w 1015525"/>
              <a:gd name="connsiteY89" fmla="*/ 669004 h 870180"/>
              <a:gd name="connsiteX90" fmla="*/ 559443 w 1015525"/>
              <a:gd name="connsiteY90" fmla="*/ 627755 h 870180"/>
              <a:gd name="connsiteX91" fmla="*/ 590973 w 1015525"/>
              <a:gd name="connsiteY91" fmla="*/ 586471 h 870180"/>
              <a:gd name="connsiteX92" fmla="*/ 423435 w 1015525"/>
              <a:gd name="connsiteY92" fmla="*/ 684278 h 870180"/>
              <a:gd name="connsiteX93" fmla="*/ 405858 w 1015525"/>
              <a:gd name="connsiteY93" fmla="*/ 674118 h 870180"/>
              <a:gd name="connsiteX94" fmla="*/ 592125 w 1015525"/>
              <a:gd name="connsiteY94" fmla="*/ 353841 h 870180"/>
              <a:gd name="connsiteX95" fmla="*/ 609702 w 1015525"/>
              <a:gd name="connsiteY95" fmla="*/ 364001 h 87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15525" h="870180">
                <a:moveTo>
                  <a:pt x="148539" y="867192"/>
                </a:moveTo>
                <a:cubicBezTo>
                  <a:pt x="152500" y="871168"/>
                  <a:pt x="158933" y="871178"/>
                  <a:pt x="162907" y="867216"/>
                </a:cubicBezTo>
                <a:cubicBezTo>
                  <a:pt x="162916" y="867209"/>
                  <a:pt x="162924" y="867199"/>
                  <a:pt x="162933" y="867192"/>
                </a:cubicBezTo>
                <a:lnTo>
                  <a:pt x="277097" y="753027"/>
                </a:lnTo>
                <a:cubicBezTo>
                  <a:pt x="281059" y="749062"/>
                  <a:pt x="281059" y="742634"/>
                  <a:pt x="277097" y="738668"/>
                </a:cubicBezTo>
                <a:cubicBezTo>
                  <a:pt x="149709" y="611275"/>
                  <a:pt x="149714" y="404732"/>
                  <a:pt x="277107" y="277346"/>
                </a:cubicBezTo>
                <a:cubicBezTo>
                  <a:pt x="404500" y="149959"/>
                  <a:pt x="611043" y="149963"/>
                  <a:pt x="738429" y="277357"/>
                </a:cubicBezTo>
                <a:cubicBezTo>
                  <a:pt x="865812" y="404746"/>
                  <a:pt x="865812" y="611278"/>
                  <a:pt x="738429" y="738668"/>
                </a:cubicBezTo>
                <a:lnTo>
                  <a:pt x="752822" y="753027"/>
                </a:lnTo>
                <a:cubicBezTo>
                  <a:pt x="815347" y="690564"/>
                  <a:pt x="851547" y="606510"/>
                  <a:pt x="853982" y="518162"/>
                </a:cubicBezTo>
                <a:lnTo>
                  <a:pt x="995104" y="518162"/>
                </a:lnTo>
                <a:cubicBezTo>
                  <a:pt x="992713" y="643960"/>
                  <a:pt x="941629" y="763929"/>
                  <a:pt x="852593" y="852832"/>
                </a:cubicBezTo>
                <a:lnTo>
                  <a:pt x="866987" y="867192"/>
                </a:lnTo>
                <a:cubicBezTo>
                  <a:pt x="1065039" y="669140"/>
                  <a:pt x="1065039" y="346864"/>
                  <a:pt x="866987" y="148778"/>
                </a:cubicBezTo>
                <a:cubicBezTo>
                  <a:pt x="771926" y="53194"/>
                  <a:pt x="642569" y="-380"/>
                  <a:pt x="507763" y="2"/>
                </a:cubicBezTo>
                <a:cubicBezTo>
                  <a:pt x="502151" y="2"/>
                  <a:pt x="497603" y="4551"/>
                  <a:pt x="497603" y="10162"/>
                </a:cubicBezTo>
                <a:lnTo>
                  <a:pt x="497603" y="161783"/>
                </a:lnTo>
                <a:cubicBezTo>
                  <a:pt x="412747" y="164091"/>
                  <a:pt x="331720" y="197599"/>
                  <a:pt x="270019" y="255899"/>
                </a:cubicBezTo>
                <a:lnTo>
                  <a:pt x="170180" y="156060"/>
                </a:lnTo>
                <a:cubicBezTo>
                  <a:pt x="234032" y="94556"/>
                  <a:pt x="313536" y="51752"/>
                  <a:pt x="400033" y="32311"/>
                </a:cubicBezTo>
                <a:lnTo>
                  <a:pt x="395563" y="12465"/>
                </a:lnTo>
                <a:cubicBezTo>
                  <a:pt x="372486" y="17666"/>
                  <a:pt x="349799" y="24456"/>
                  <a:pt x="327660" y="32785"/>
                </a:cubicBezTo>
                <a:cubicBezTo>
                  <a:pt x="260367" y="58238"/>
                  <a:pt x="199295" y="97787"/>
                  <a:pt x="148539" y="148778"/>
                </a:cubicBezTo>
                <a:cubicBezTo>
                  <a:pt x="-49513" y="347034"/>
                  <a:pt x="-49513" y="669140"/>
                  <a:pt x="148539" y="867192"/>
                </a:cubicBezTo>
                <a:close/>
                <a:moveTo>
                  <a:pt x="995206" y="497842"/>
                </a:moveTo>
                <a:lnTo>
                  <a:pt x="853982" y="497842"/>
                </a:lnTo>
                <a:cubicBezTo>
                  <a:pt x="851635" y="412996"/>
                  <a:pt x="818134" y="331980"/>
                  <a:pt x="759866" y="270258"/>
                </a:cubicBezTo>
                <a:lnTo>
                  <a:pt x="859705" y="170419"/>
                </a:lnTo>
                <a:cubicBezTo>
                  <a:pt x="944433" y="258633"/>
                  <a:pt x="992781" y="375553"/>
                  <a:pt x="995104" y="497842"/>
                </a:cubicBezTo>
                <a:close/>
                <a:moveTo>
                  <a:pt x="517923" y="20424"/>
                </a:moveTo>
                <a:cubicBezTo>
                  <a:pt x="640280" y="22643"/>
                  <a:pt x="757262" y="71103"/>
                  <a:pt x="845346" y="156060"/>
                </a:cubicBezTo>
                <a:lnTo>
                  <a:pt x="745507" y="255899"/>
                </a:lnTo>
                <a:cubicBezTo>
                  <a:pt x="683805" y="197599"/>
                  <a:pt x="602779" y="164091"/>
                  <a:pt x="517923" y="161783"/>
                </a:cubicBezTo>
                <a:close/>
                <a:moveTo>
                  <a:pt x="20455" y="518162"/>
                </a:moveTo>
                <a:lnTo>
                  <a:pt x="82635" y="518162"/>
                </a:lnTo>
                <a:lnTo>
                  <a:pt x="25061" y="575735"/>
                </a:lnTo>
                <a:cubicBezTo>
                  <a:pt x="22411" y="556648"/>
                  <a:pt x="20873" y="537425"/>
                  <a:pt x="20455" y="518162"/>
                </a:cubicBezTo>
                <a:close/>
                <a:moveTo>
                  <a:pt x="29125" y="600424"/>
                </a:moveTo>
                <a:lnTo>
                  <a:pt x="111523" y="518162"/>
                </a:lnTo>
                <a:lnTo>
                  <a:pt x="161544" y="518162"/>
                </a:lnTo>
                <a:cubicBezTo>
                  <a:pt x="161747" y="525240"/>
                  <a:pt x="162221" y="532352"/>
                  <a:pt x="162865" y="539430"/>
                </a:cubicBezTo>
                <a:lnTo>
                  <a:pt x="43790" y="658336"/>
                </a:lnTo>
                <a:cubicBezTo>
                  <a:pt x="37717" y="639351"/>
                  <a:pt x="32820" y="620009"/>
                  <a:pt x="29125" y="600424"/>
                </a:cubicBezTo>
                <a:close/>
                <a:moveTo>
                  <a:pt x="131843" y="497842"/>
                </a:moveTo>
                <a:lnTo>
                  <a:pt x="164050" y="465567"/>
                </a:lnTo>
                <a:cubicBezTo>
                  <a:pt x="162718" y="476337"/>
                  <a:pt x="161905" y="487130"/>
                  <a:pt x="161612" y="497944"/>
                </a:cubicBezTo>
                <a:close/>
                <a:moveTo>
                  <a:pt x="51342" y="679672"/>
                </a:moveTo>
                <a:lnTo>
                  <a:pt x="166116" y="564898"/>
                </a:lnTo>
                <a:cubicBezTo>
                  <a:pt x="169381" y="584602"/>
                  <a:pt x="174333" y="603987"/>
                  <a:pt x="180916" y="622844"/>
                </a:cubicBezTo>
                <a:lnTo>
                  <a:pt x="73592" y="730167"/>
                </a:lnTo>
                <a:cubicBezTo>
                  <a:pt x="65240" y="713762"/>
                  <a:pt x="57812" y="696907"/>
                  <a:pt x="51342" y="679672"/>
                </a:cubicBezTo>
                <a:close/>
                <a:moveTo>
                  <a:pt x="255626" y="745746"/>
                </a:moveTo>
                <a:lnTo>
                  <a:pt x="155821" y="845585"/>
                </a:lnTo>
                <a:cubicBezTo>
                  <a:pt x="144667" y="833959"/>
                  <a:pt x="134214" y="821936"/>
                  <a:pt x="124460" y="809517"/>
                </a:cubicBezTo>
                <a:lnTo>
                  <a:pt x="225281" y="708696"/>
                </a:lnTo>
                <a:cubicBezTo>
                  <a:pt x="234541" y="721721"/>
                  <a:pt x="244679" y="734103"/>
                  <a:pt x="255626" y="745746"/>
                </a:cubicBezTo>
                <a:close/>
                <a:moveTo>
                  <a:pt x="188908" y="643604"/>
                </a:moveTo>
                <a:cubicBezTo>
                  <a:pt x="195922" y="660189"/>
                  <a:pt x="204222" y="676201"/>
                  <a:pt x="213733" y="691492"/>
                </a:cubicBezTo>
                <a:lnTo>
                  <a:pt x="112133" y="793092"/>
                </a:lnTo>
                <a:cubicBezTo>
                  <a:pt x="101838" y="778868"/>
                  <a:pt x="92330" y="764092"/>
                  <a:pt x="83651" y="748828"/>
                </a:cubicBezTo>
                <a:close/>
                <a:moveTo>
                  <a:pt x="170146" y="430651"/>
                </a:moveTo>
                <a:lnTo>
                  <a:pt x="102955" y="497842"/>
                </a:lnTo>
                <a:lnTo>
                  <a:pt x="34171" y="497842"/>
                </a:lnTo>
                <a:lnTo>
                  <a:pt x="238049" y="290476"/>
                </a:lnTo>
                <a:cubicBezTo>
                  <a:pt x="204996" y="331394"/>
                  <a:pt x="181766" y="379349"/>
                  <a:pt x="170146" y="430651"/>
                </a:cubicBezTo>
                <a:close/>
                <a:moveTo>
                  <a:pt x="242418" y="257016"/>
                </a:moveTo>
                <a:lnTo>
                  <a:pt x="20997" y="482230"/>
                </a:lnTo>
                <a:cubicBezTo>
                  <a:pt x="22592" y="451963"/>
                  <a:pt x="26979" y="421910"/>
                  <a:pt x="34104" y="392449"/>
                </a:cubicBezTo>
                <a:lnTo>
                  <a:pt x="205977" y="220576"/>
                </a:lnTo>
                <a:close/>
                <a:moveTo>
                  <a:pt x="191618" y="206216"/>
                </a:moveTo>
                <a:lnTo>
                  <a:pt x="45754" y="352080"/>
                </a:lnTo>
                <a:cubicBezTo>
                  <a:pt x="68559" y="284133"/>
                  <a:pt x="106151" y="222089"/>
                  <a:pt x="155821" y="170419"/>
                </a:cubicBezTo>
                <a:close/>
                <a:moveTo>
                  <a:pt x="476402" y="410364"/>
                </a:moveTo>
                <a:cubicBezTo>
                  <a:pt x="476402" y="376498"/>
                  <a:pt x="453136" y="348761"/>
                  <a:pt x="424553" y="348761"/>
                </a:cubicBezTo>
                <a:cubicBezTo>
                  <a:pt x="395969" y="348761"/>
                  <a:pt x="372703" y="376396"/>
                  <a:pt x="372703" y="410364"/>
                </a:cubicBezTo>
                <a:cubicBezTo>
                  <a:pt x="372703" y="444333"/>
                  <a:pt x="395969" y="471934"/>
                  <a:pt x="424553" y="471934"/>
                </a:cubicBezTo>
                <a:cubicBezTo>
                  <a:pt x="453136" y="471934"/>
                  <a:pt x="476402" y="444299"/>
                  <a:pt x="476402" y="410364"/>
                </a:cubicBezTo>
                <a:close/>
                <a:moveTo>
                  <a:pt x="424553" y="451614"/>
                </a:moveTo>
                <a:cubicBezTo>
                  <a:pt x="407179" y="451614"/>
                  <a:pt x="393023" y="433089"/>
                  <a:pt x="393023" y="410364"/>
                </a:cubicBezTo>
                <a:cubicBezTo>
                  <a:pt x="393023" y="387640"/>
                  <a:pt x="407179" y="369081"/>
                  <a:pt x="424553" y="369081"/>
                </a:cubicBezTo>
                <a:cubicBezTo>
                  <a:pt x="441926" y="369081"/>
                  <a:pt x="456082" y="387606"/>
                  <a:pt x="456082" y="410364"/>
                </a:cubicBezTo>
                <a:cubicBezTo>
                  <a:pt x="456082" y="433123"/>
                  <a:pt x="441960" y="451614"/>
                  <a:pt x="424553" y="451614"/>
                </a:cubicBezTo>
                <a:close/>
                <a:moveTo>
                  <a:pt x="590973" y="689324"/>
                </a:moveTo>
                <a:cubicBezTo>
                  <a:pt x="619557" y="689324"/>
                  <a:pt x="642823" y="661723"/>
                  <a:pt x="642823" y="627755"/>
                </a:cubicBezTo>
                <a:cubicBezTo>
                  <a:pt x="642823" y="593786"/>
                  <a:pt x="619523" y="566151"/>
                  <a:pt x="590973" y="566151"/>
                </a:cubicBezTo>
                <a:cubicBezTo>
                  <a:pt x="562424" y="566151"/>
                  <a:pt x="539123" y="593786"/>
                  <a:pt x="539123" y="627755"/>
                </a:cubicBezTo>
                <a:cubicBezTo>
                  <a:pt x="539123" y="661723"/>
                  <a:pt x="562390" y="689324"/>
                  <a:pt x="590973" y="689324"/>
                </a:cubicBezTo>
                <a:close/>
                <a:moveTo>
                  <a:pt x="590973" y="586471"/>
                </a:moveTo>
                <a:cubicBezTo>
                  <a:pt x="608347" y="586471"/>
                  <a:pt x="622503" y="604996"/>
                  <a:pt x="622503" y="627755"/>
                </a:cubicBezTo>
                <a:cubicBezTo>
                  <a:pt x="622503" y="650513"/>
                  <a:pt x="608347" y="669004"/>
                  <a:pt x="590973" y="669004"/>
                </a:cubicBezTo>
                <a:cubicBezTo>
                  <a:pt x="573600" y="669004"/>
                  <a:pt x="559443" y="650513"/>
                  <a:pt x="559443" y="627755"/>
                </a:cubicBezTo>
                <a:cubicBezTo>
                  <a:pt x="559443" y="604996"/>
                  <a:pt x="573566" y="586471"/>
                  <a:pt x="590973" y="586471"/>
                </a:cubicBezTo>
                <a:close/>
                <a:moveTo>
                  <a:pt x="423435" y="684278"/>
                </a:moveTo>
                <a:lnTo>
                  <a:pt x="405858" y="674118"/>
                </a:lnTo>
                <a:lnTo>
                  <a:pt x="592125" y="353841"/>
                </a:lnTo>
                <a:lnTo>
                  <a:pt x="609702" y="364001"/>
                </a:lnTo>
                <a:close/>
              </a:path>
            </a:pathLst>
          </a:custGeom>
          <a:solidFill>
            <a:srgbClr val="000000"/>
          </a:solidFill>
          <a:ln w="28575" cap="flat">
            <a:solidFill>
              <a:srgbClr val="004E66"/>
            </a:solidFill>
            <a:prstDash val="solid"/>
            <a:miter/>
          </a:ln>
        </p:spPr>
        <p:txBody>
          <a:bodyPr rtlCol="0" anchor="ctr"/>
          <a:lstStyle/>
          <a:p>
            <a:endParaRPr lang="en-US" dirty="0"/>
          </a:p>
        </p:txBody>
      </p:sp>
      <p:sp>
        <p:nvSpPr>
          <p:cNvPr id="22" name="Graphic 1">
            <a:extLst>
              <a:ext uri="{FF2B5EF4-FFF2-40B4-BE49-F238E27FC236}">
                <a16:creationId xmlns:a16="http://schemas.microsoft.com/office/drawing/2014/main" id="{314A5411-8E7D-1734-8F44-EBB9B7E85205}"/>
              </a:ext>
            </a:extLst>
          </p:cNvPr>
          <p:cNvSpPr>
            <a:spLocks noChangeAspect="1"/>
          </p:cNvSpPr>
          <p:nvPr/>
        </p:nvSpPr>
        <p:spPr>
          <a:xfrm>
            <a:off x="4415991" y="4433431"/>
            <a:ext cx="588961" cy="476302"/>
          </a:xfrm>
          <a:custGeom>
            <a:avLst/>
            <a:gdLst>
              <a:gd name="connsiteX0" fmla="*/ 148539 w 1015525"/>
              <a:gd name="connsiteY0" fmla="*/ 867192 h 870180"/>
              <a:gd name="connsiteX1" fmla="*/ 162907 w 1015525"/>
              <a:gd name="connsiteY1" fmla="*/ 867216 h 870180"/>
              <a:gd name="connsiteX2" fmla="*/ 162933 w 1015525"/>
              <a:gd name="connsiteY2" fmla="*/ 867192 h 870180"/>
              <a:gd name="connsiteX3" fmla="*/ 277097 w 1015525"/>
              <a:gd name="connsiteY3" fmla="*/ 753027 h 870180"/>
              <a:gd name="connsiteX4" fmla="*/ 277097 w 1015525"/>
              <a:gd name="connsiteY4" fmla="*/ 738668 h 870180"/>
              <a:gd name="connsiteX5" fmla="*/ 277107 w 1015525"/>
              <a:gd name="connsiteY5" fmla="*/ 277346 h 870180"/>
              <a:gd name="connsiteX6" fmla="*/ 738429 w 1015525"/>
              <a:gd name="connsiteY6" fmla="*/ 277357 h 870180"/>
              <a:gd name="connsiteX7" fmla="*/ 738429 w 1015525"/>
              <a:gd name="connsiteY7" fmla="*/ 738668 h 870180"/>
              <a:gd name="connsiteX8" fmla="*/ 752822 w 1015525"/>
              <a:gd name="connsiteY8" fmla="*/ 753027 h 870180"/>
              <a:gd name="connsiteX9" fmla="*/ 853982 w 1015525"/>
              <a:gd name="connsiteY9" fmla="*/ 518162 h 870180"/>
              <a:gd name="connsiteX10" fmla="*/ 995104 w 1015525"/>
              <a:gd name="connsiteY10" fmla="*/ 518162 h 870180"/>
              <a:gd name="connsiteX11" fmla="*/ 852593 w 1015525"/>
              <a:gd name="connsiteY11" fmla="*/ 852832 h 870180"/>
              <a:gd name="connsiteX12" fmla="*/ 866987 w 1015525"/>
              <a:gd name="connsiteY12" fmla="*/ 867192 h 870180"/>
              <a:gd name="connsiteX13" fmla="*/ 866987 w 1015525"/>
              <a:gd name="connsiteY13" fmla="*/ 148778 h 870180"/>
              <a:gd name="connsiteX14" fmla="*/ 507763 w 1015525"/>
              <a:gd name="connsiteY14" fmla="*/ 2 h 870180"/>
              <a:gd name="connsiteX15" fmla="*/ 497603 w 1015525"/>
              <a:gd name="connsiteY15" fmla="*/ 10162 h 870180"/>
              <a:gd name="connsiteX16" fmla="*/ 497603 w 1015525"/>
              <a:gd name="connsiteY16" fmla="*/ 161783 h 870180"/>
              <a:gd name="connsiteX17" fmla="*/ 270019 w 1015525"/>
              <a:gd name="connsiteY17" fmla="*/ 255899 h 870180"/>
              <a:gd name="connsiteX18" fmla="*/ 170180 w 1015525"/>
              <a:gd name="connsiteY18" fmla="*/ 156060 h 870180"/>
              <a:gd name="connsiteX19" fmla="*/ 400033 w 1015525"/>
              <a:gd name="connsiteY19" fmla="*/ 32311 h 870180"/>
              <a:gd name="connsiteX20" fmla="*/ 395563 w 1015525"/>
              <a:gd name="connsiteY20" fmla="*/ 12465 h 870180"/>
              <a:gd name="connsiteX21" fmla="*/ 327660 w 1015525"/>
              <a:gd name="connsiteY21" fmla="*/ 32785 h 870180"/>
              <a:gd name="connsiteX22" fmla="*/ 148539 w 1015525"/>
              <a:gd name="connsiteY22" fmla="*/ 148778 h 870180"/>
              <a:gd name="connsiteX23" fmla="*/ 148539 w 1015525"/>
              <a:gd name="connsiteY23" fmla="*/ 867192 h 870180"/>
              <a:gd name="connsiteX24" fmla="*/ 995206 w 1015525"/>
              <a:gd name="connsiteY24" fmla="*/ 497842 h 870180"/>
              <a:gd name="connsiteX25" fmla="*/ 853982 w 1015525"/>
              <a:gd name="connsiteY25" fmla="*/ 497842 h 870180"/>
              <a:gd name="connsiteX26" fmla="*/ 759866 w 1015525"/>
              <a:gd name="connsiteY26" fmla="*/ 270258 h 870180"/>
              <a:gd name="connsiteX27" fmla="*/ 859705 w 1015525"/>
              <a:gd name="connsiteY27" fmla="*/ 170419 h 870180"/>
              <a:gd name="connsiteX28" fmla="*/ 995104 w 1015525"/>
              <a:gd name="connsiteY28" fmla="*/ 497842 h 870180"/>
              <a:gd name="connsiteX29" fmla="*/ 517923 w 1015525"/>
              <a:gd name="connsiteY29" fmla="*/ 20424 h 870180"/>
              <a:gd name="connsiteX30" fmla="*/ 845346 w 1015525"/>
              <a:gd name="connsiteY30" fmla="*/ 156060 h 870180"/>
              <a:gd name="connsiteX31" fmla="*/ 745507 w 1015525"/>
              <a:gd name="connsiteY31" fmla="*/ 255899 h 870180"/>
              <a:gd name="connsiteX32" fmla="*/ 517923 w 1015525"/>
              <a:gd name="connsiteY32" fmla="*/ 161783 h 870180"/>
              <a:gd name="connsiteX33" fmla="*/ 20455 w 1015525"/>
              <a:gd name="connsiteY33" fmla="*/ 518162 h 870180"/>
              <a:gd name="connsiteX34" fmla="*/ 82635 w 1015525"/>
              <a:gd name="connsiteY34" fmla="*/ 518162 h 870180"/>
              <a:gd name="connsiteX35" fmla="*/ 25061 w 1015525"/>
              <a:gd name="connsiteY35" fmla="*/ 575735 h 870180"/>
              <a:gd name="connsiteX36" fmla="*/ 20455 w 1015525"/>
              <a:gd name="connsiteY36" fmla="*/ 518162 h 870180"/>
              <a:gd name="connsiteX37" fmla="*/ 29125 w 1015525"/>
              <a:gd name="connsiteY37" fmla="*/ 600424 h 870180"/>
              <a:gd name="connsiteX38" fmla="*/ 111523 w 1015525"/>
              <a:gd name="connsiteY38" fmla="*/ 518162 h 870180"/>
              <a:gd name="connsiteX39" fmla="*/ 161544 w 1015525"/>
              <a:gd name="connsiteY39" fmla="*/ 518162 h 870180"/>
              <a:gd name="connsiteX40" fmla="*/ 162865 w 1015525"/>
              <a:gd name="connsiteY40" fmla="*/ 539430 h 870180"/>
              <a:gd name="connsiteX41" fmla="*/ 43790 w 1015525"/>
              <a:gd name="connsiteY41" fmla="*/ 658336 h 870180"/>
              <a:gd name="connsiteX42" fmla="*/ 29125 w 1015525"/>
              <a:gd name="connsiteY42" fmla="*/ 600424 h 870180"/>
              <a:gd name="connsiteX43" fmla="*/ 131843 w 1015525"/>
              <a:gd name="connsiteY43" fmla="*/ 497842 h 870180"/>
              <a:gd name="connsiteX44" fmla="*/ 164050 w 1015525"/>
              <a:gd name="connsiteY44" fmla="*/ 465567 h 870180"/>
              <a:gd name="connsiteX45" fmla="*/ 161612 w 1015525"/>
              <a:gd name="connsiteY45" fmla="*/ 497944 h 870180"/>
              <a:gd name="connsiteX46" fmla="*/ 51342 w 1015525"/>
              <a:gd name="connsiteY46" fmla="*/ 679672 h 870180"/>
              <a:gd name="connsiteX47" fmla="*/ 166116 w 1015525"/>
              <a:gd name="connsiteY47" fmla="*/ 564898 h 870180"/>
              <a:gd name="connsiteX48" fmla="*/ 180916 w 1015525"/>
              <a:gd name="connsiteY48" fmla="*/ 622844 h 870180"/>
              <a:gd name="connsiteX49" fmla="*/ 73592 w 1015525"/>
              <a:gd name="connsiteY49" fmla="*/ 730167 h 870180"/>
              <a:gd name="connsiteX50" fmla="*/ 51342 w 1015525"/>
              <a:gd name="connsiteY50" fmla="*/ 679672 h 870180"/>
              <a:gd name="connsiteX51" fmla="*/ 255626 w 1015525"/>
              <a:gd name="connsiteY51" fmla="*/ 745746 h 870180"/>
              <a:gd name="connsiteX52" fmla="*/ 155821 w 1015525"/>
              <a:gd name="connsiteY52" fmla="*/ 845585 h 870180"/>
              <a:gd name="connsiteX53" fmla="*/ 124460 w 1015525"/>
              <a:gd name="connsiteY53" fmla="*/ 809517 h 870180"/>
              <a:gd name="connsiteX54" fmla="*/ 225281 w 1015525"/>
              <a:gd name="connsiteY54" fmla="*/ 708696 h 870180"/>
              <a:gd name="connsiteX55" fmla="*/ 255626 w 1015525"/>
              <a:gd name="connsiteY55" fmla="*/ 745746 h 870180"/>
              <a:gd name="connsiteX56" fmla="*/ 188908 w 1015525"/>
              <a:gd name="connsiteY56" fmla="*/ 643604 h 870180"/>
              <a:gd name="connsiteX57" fmla="*/ 213733 w 1015525"/>
              <a:gd name="connsiteY57" fmla="*/ 691492 h 870180"/>
              <a:gd name="connsiteX58" fmla="*/ 112133 w 1015525"/>
              <a:gd name="connsiteY58" fmla="*/ 793092 h 870180"/>
              <a:gd name="connsiteX59" fmla="*/ 83651 w 1015525"/>
              <a:gd name="connsiteY59" fmla="*/ 748828 h 870180"/>
              <a:gd name="connsiteX60" fmla="*/ 170146 w 1015525"/>
              <a:gd name="connsiteY60" fmla="*/ 430651 h 870180"/>
              <a:gd name="connsiteX61" fmla="*/ 102955 w 1015525"/>
              <a:gd name="connsiteY61" fmla="*/ 497842 h 870180"/>
              <a:gd name="connsiteX62" fmla="*/ 34171 w 1015525"/>
              <a:gd name="connsiteY62" fmla="*/ 497842 h 870180"/>
              <a:gd name="connsiteX63" fmla="*/ 238049 w 1015525"/>
              <a:gd name="connsiteY63" fmla="*/ 290476 h 870180"/>
              <a:gd name="connsiteX64" fmla="*/ 170146 w 1015525"/>
              <a:gd name="connsiteY64" fmla="*/ 430651 h 870180"/>
              <a:gd name="connsiteX65" fmla="*/ 242418 w 1015525"/>
              <a:gd name="connsiteY65" fmla="*/ 257016 h 870180"/>
              <a:gd name="connsiteX66" fmla="*/ 20997 w 1015525"/>
              <a:gd name="connsiteY66" fmla="*/ 482230 h 870180"/>
              <a:gd name="connsiteX67" fmla="*/ 34104 w 1015525"/>
              <a:gd name="connsiteY67" fmla="*/ 392449 h 870180"/>
              <a:gd name="connsiteX68" fmla="*/ 205977 w 1015525"/>
              <a:gd name="connsiteY68" fmla="*/ 220576 h 870180"/>
              <a:gd name="connsiteX69" fmla="*/ 191618 w 1015525"/>
              <a:gd name="connsiteY69" fmla="*/ 206216 h 870180"/>
              <a:gd name="connsiteX70" fmla="*/ 45754 w 1015525"/>
              <a:gd name="connsiteY70" fmla="*/ 352080 h 870180"/>
              <a:gd name="connsiteX71" fmla="*/ 155821 w 1015525"/>
              <a:gd name="connsiteY71" fmla="*/ 170419 h 870180"/>
              <a:gd name="connsiteX72" fmla="*/ 476402 w 1015525"/>
              <a:gd name="connsiteY72" fmla="*/ 410364 h 870180"/>
              <a:gd name="connsiteX73" fmla="*/ 424553 w 1015525"/>
              <a:gd name="connsiteY73" fmla="*/ 348761 h 870180"/>
              <a:gd name="connsiteX74" fmla="*/ 372703 w 1015525"/>
              <a:gd name="connsiteY74" fmla="*/ 410364 h 870180"/>
              <a:gd name="connsiteX75" fmla="*/ 424553 w 1015525"/>
              <a:gd name="connsiteY75" fmla="*/ 471934 h 870180"/>
              <a:gd name="connsiteX76" fmla="*/ 476402 w 1015525"/>
              <a:gd name="connsiteY76" fmla="*/ 410364 h 870180"/>
              <a:gd name="connsiteX77" fmla="*/ 424553 w 1015525"/>
              <a:gd name="connsiteY77" fmla="*/ 451614 h 870180"/>
              <a:gd name="connsiteX78" fmla="*/ 393023 w 1015525"/>
              <a:gd name="connsiteY78" fmla="*/ 410364 h 870180"/>
              <a:gd name="connsiteX79" fmla="*/ 424553 w 1015525"/>
              <a:gd name="connsiteY79" fmla="*/ 369081 h 870180"/>
              <a:gd name="connsiteX80" fmla="*/ 456082 w 1015525"/>
              <a:gd name="connsiteY80" fmla="*/ 410364 h 870180"/>
              <a:gd name="connsiteX81" fmla="*/ 424553 w 1015525"/>
              <a:gd name="connsiteY81" fmla="*/ 451614 h 870180"/>
              <a:gd name="connsiteX82" fmla="*/ 590973 w 1015525"/>
              <a:gd name="connsiteY82" fmla="*/ 689324 h 870180"/>
              <a:gd name="connsiteX83" fmla="*/ 642823 w 1015525"/>
              <a:gd name="connsiteY83" fmla="*/ 627755 h 870180"/>
              <a:gd name="connsiteX84" fmla="*/ 590973 w 1015525"/>
              <a:gd name="connsiteY84" fmla="*/ 566151 h 870180"/>
              <a:gd name="connsiteX85" fmla="*/ 539123 w 1015525"/>
              <a:gd name="connsiteY85" fmla="*/ 627755 h 870180"/>
              <a:gd name="connsiteX86" fmla="*/ 590973 w 1015525"/>
              <a:gd name="connsiteY86" fmla="*/ 689324 h 870180"/>
              <a:gd name="connsiteX87" fmla="*/ 590973 w 1015525"/>
              <a:gd name="connsiteY87" fmla="*/ 586471 h 870180"/>
              <a:gd name="connsiteX88" fmla="*/ 622503 w 1015525"/>
              <a:gd name="connsiteY88" fmla="*/ 627755 h 870180"/>
              <a:gd name="connsiteX89" fmla="*/ 590973 w 1015525"/>
              <a:gd name="connsiteY89" fmla="*/ 669004 h 870180"/>
              <a:gd name="connsiteX90" fmla="*/ 559443 w 1015525"/>
              <a:gd name="connsiteY90" fmla="*/ 627755 h 870180"/>
              <a:gd name="connsiteX91" fmla="*/ 590973 w 1015525"/>
              <a:gd name="connsiteY91" fmla="*/ 586471 h 870180"/>
              <a:gd name="connsiteX92" fmla="*/ 423435 w 1015525"/>
              <a:gd name="connsiteY92" fmla="*/ 684278 h 870180"/>
              <a:gd name="connsiteX93" fmla="*/ 405858 w 1015525"/>
              <a:gd name="connsiteY93" fmla="*/ 674118 h 870180"/>
              <a:gd name="connsiteX94" fmla="*/ 592125 w 1015525"/>
              <a:gd name="connsiteY94" fmla="*/ 353841 h 870180"/>
              <a:gd name="connsiteX95" fmla="*/ 609702 w 1015525"/>
              <a:gd name="connsiteY95" fmla="*/ 364001 h 87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15525" h="870180">
                <a:moveTo>
                  <a:pt x="148539" y="867192"/>
                </a:moveTo>
                <a:cubicBezTo>
                  <a:pt x="152500" y="871168"/>
                  <a:pt x="158933" y="871178"/>
                  <a:pt x="162907" y="867216"/>
                </a:cubicBezTo>
                <a:cubicBezTo>
                  <a:pt x="162916" y="867209"/>
                  <a:pt x="162924" y="867199"/>
                  <a:pt x="162933" y="867192"/>
                </a:cubicBezTo>
                <a:lnTo>
                  <a:pt x="277097" y="753027"/>
                </a:lnTo>
                <a:cubicBezTo>
                  <a:pt x="281059" y="749062"/>
                  <a:pt x="281059" y="742634"/>
                  <a:pt x="277097" y="738668"/>
                </a:cubicBezTo>
                <a:cubicBezTo>
                  <a:pt x="149709" y="611275"/>
                  <a:pt x="149714" y="404732"/>
                  <a:pt x="277107" y="277346"/>
                </a:cubicBezTo>
                <a:cubicBezTo>
                  <a:pt x="404500" y="149959"/>
                  <a:pt x="611043" y="149963"/>
                  <a:pt x="738429" y="277357"/>
                </a:cubicBezTo>
                <a:cubicBezTo>
                  <a:pt x="865812" y="404746"/>
                  <a:pt x="865812" y="611278"/>
                  <a:pt x="738429" y="738668"/>
                </a:cubicBezTo>
                <a:lnTo>
                  <a:pt x="752822" y="753027"/>
                </a:lnTo>
                <a:cubicBezTo>
                  <a:pt x="815347" y="690564"/>
                  <a:pt x="851547" y="606510"/>
                  <a:pt x="853982" y="518162"/>
                </a:cubicBezTo>
                <a:lnTo>
                  <a:pt x="995104" y="518162"/>
                </a:lnTo>
                <a:cubicBezTo>
                  <a:pt x="992713" y="643960"/>
                  <a:pt x="941629" y="763929"/>
                  <a:pt x="852593" y="852832"/>
                </a:cubicBezTo>
                <a:lnTo>
                  <a:pt x="866987" y="867192"/>
                </a:lnTo>
                <a:cubicBezTo>
                  <a:pt x="1065039" y="669140"/>
                  <a:pt x="1065039" y="346864"/>
                  <a:pt x="866987" y="148778"/>
                </a:cubicBezTo>
                <a:cubicBezTo>
                  <a:pt x="771926" y="53194"/>
                  <a:pt x="642569" y="-380"/>
                  <a:pt x="507763" y="2"/>
                </a:cubicBezTo>
                <a:cubicBezTo>
                  <a:pt x="502151" y="2"/>
                  <a:pt x="497603" y="4551"/>
                  <a:pt x="497603" y="10162"/>
                </a:cubicBezTo>
                <a:lnTo>
                  <a:pt x="497603" y="161783"/>
                </a:lnTo>
                <a:cubicBezTo>
                  <a:pt x="412747" y="164091"/>
                  <a:pt x="331720" y="197599"/>
                  <a:pt x="270019" y="255899"/>
                </a:cubicBezTo>
                <a:lnTo>
                  <a:pt x="170180" y="156060"/>
                </a:lnTo>
                <a:cubicBezTo>
                  <a:pt x="234032" y="94556"/>
                  <a:pt x="313536" y="51752"/>
                  <a:pt x="400033" y="32311"/>
                </a:cubicBezTo>
                <a:lnTo>
                  <a:pt x="395563" y="12465"/>
                </a:lnTo>
                <a:cubicBezTo>
                  <a:pt x="372486" y="17666"/>
                  <a:pt x="349799" y="24456"/>
                  <a:pt x="327660" y="32785"/>
                </a:cubicBezTo>
                <a:cubicBezTo>
                  <a:pt x="260367" y="58238"/>
                  <a:pt x="199295" y="97787"/>
                  <a:pt x="148539" y="148778"/>
                </a:cubicBezTo>
                <a:cubicBezTo>
                  <a:pt x="-49513" y="347034"/>
                  <a:pt x="-49513" y="669140"/>
                  <a:pt x="148539" y="867192"/>
                </a:cubicBezTo>
                <a:close/>
                <a:moveTo>
                  <a:pt x="995206" y="497842"/>
                </a:moveTo>
                <a:lnTo>
                  <a:pt x="853982" y="497842"/>
                </a:lnTo>
                <a:cubicBezTo>
                  <a:pt x="851635" y="412996"/>
                  <a:pt x="818134" y="331980"/>
                  <a:pt x="759866" y="270258"/>
                </a:cubicBezTo>
                <a:lnTo>
                  <a:pt x="859705" y="170419"/>
                </a:lnTo>
                <a:cubicBezTo>
                  <a:pt x="944433" y="258633"/>
                  <a:pt x="992781" y="375553"/>
                  <a:pt x="995104" y="497842"/>
                </a:cubicBezTo>
                <a:close/>
                <a:moveTo>
                  <a:pt x="517923" y="20424"/>
                </a:moveTo>
                <a:cubicBezTo>
                  <a:pt x="640280" y="22643"/>
                  <a:pt x="757262" y="71103"/>
                  <a:pt x="845346" y="156060"/>
                </a:cubicBezTo>
                <a:lnTo>
                  <a:pt x="745507" y="255899"/>
                </a:lnTo>
                <a:cubicBezTo>
                  <a:pt x="683805" y="197599"/>
                  <a:pt x="602779" y="164091"/>
                  <a:pt x="517923" y="161783"/>
                </a:cubicBezTo>
                <a:close/>
                <a:moveTo>
                  <a:pt x="20455" y="518162"/>
                </a:moveTo>
                <a:lnTo>
                  <a:pt x="82635" y="518162"/>
                </a:lnTo>
                <a:lnTo>
                  <a:pt x="25061" y="575735"/>
                </a:lnTo>
                <a:cubicBezTo>
                  <a:pt x="22411" y="556648"/>
                  <a:pt x="20873" y="537425"/>
                  <a:pt x="20455" y="518162"/>
                </a:cubicBezTo>
                <a:close/>
                <a:moveTo>
                  <a:pt x="29125" y="600424"/>
                </a:moveTo>
                <a:lnTo>
                  <a:pt x="111523" y="518162"/>
                </a:lnTo>
                <a:lnTo>
                  <a:pt x="161544" y="518162"/>
                </a:lnTo>
                <a:cubicBezTo>
                  <a:pt x="161747" y="525240"/>
                  <a:pt x="162221" y="532352"/>
                  <a:pt x="162865" y="539430"/>
                </a:cubicBezTo>
                <a:lnTo>
                  <a:pt x="43790" y="658336"/>
                </a:lnTo>
                <a:cubicBezTo>
                  <a:pt x="37717" y="639351"/>
                  <a:pt x="32820" y="620009"/>
                  <a:pt x="29125" y="600424"/>
                </a:cubicBezTo>
                <a:close/>
                <a:moveTo>
                  <a:pt x="131843" y="497842"/>
                </a:moveTo>
                <a:lnTo>
                  <a:pt x="164050" y="465567"/>
                </a:lnTo>
                <a:cubicBezTo>
                  <a:pt x="162718" y="476337"/>
                  <a:pt x="161905" y="487130"/>
                  <a:pt x="161612" y="497944"/>
                </a:cubicBezTo>
                <a:close/>
                <a:moveTo>
                  <a:pt x="51342" y="679672"/>
                </a:moveTo>
                <a:lnTo>
                  <a:pt x="166116" y="564898"/>
                </a:lnTo>
                <a:cubicBezTo>
                  <a:pt x="169381" y="584602"/>
                  <a:pt x="174333" y="603987"/>
                  <a:pt x="180916" y="622844"/>
                </a:cubicBezTo>
                <a:lnTo>
                  <a:pt x="73592" y="730167"/>
                </a:lnTo>
                <a:cubicBezTo>
                  <a:pt x="65240" y="713762"/>
                  <a:pt x="57812" y="696907"/>
                  <a:pt x="51342" y="679672"/>
                </a:cubicBezTo>
                <a:close/>
                <a:moveTo>
                  <a:pt x="255626" y="745746"/>
                </a:moveTo>
                <a:lnTo>
                  <a:pt x="155821" y="845585"/>
                </a:lnTo>
                <a:cubicBezTo>
                  <a:pt x="144667" y="833959"/>
                  <a:pt x="134214" y="821936"/>
                  <a:pt x="124460" y="809517"/>
                </a:cubicBezTo>
                <a:lnTo>
                  <a:pt x="225281" y="708696"/>
                </a:lnTo>
                <a:cubicBezTo>
                  <a:pt x="234541" y="721721"/>
                  <a:pt x="244679" y="734103"/>
                  <a:pt x="255626" y="745746"/>
                </a:cubicBezTo>
                <a:close/>
                <a:moveTo>
                  <a:pt x="188908" y="643604"/>
                </a:moveTo>
                <a:cubicBezTo>
                  <a:pt x="195922" y="660189"/>
                  <a:pt x="204222" y="676201"/>
                  <a:pt x="213733" y="691492"/>
                </a:cubicBezTo>
                <a:lnTo>
                  <a:pt x="112133" y="793092"/>
                </a:lnTo>
                <a:cubicBezTo>
                  <a:pt x="101838" y="778868"/>
                  <a:pt x="92330" y="764092"/>
                  <a:pt x="83651" y="748828"/>
                </a:cubicBezTo>
                <a:close/>
                <a:moveTo>
                  <a:pt x="170146" y="430651"/>
                </a:moveTo>
                <a:lnTo>
                  <a:pt x="102955" y="497842"/>
                </a:lnTo>
                <a:lnTo>
                  <a:pt x="34171" y="497842"/>
                </a:lnTo>
                <a:lnTo>
                  <a:pt x="238049" y="290476"/>
                </a:lnTo>
                <a:cubicBezTo>
                  <a:pt x="204996" y="331394"/>
                  <a:pt x="181766" y="379349"/>
                  <a:pt x="170146" y="430651"/>
                </a:cubicBezTo>
                <a:close/>
                <a:moveTo>
                  <a:pt x="242418" y="257016"/>
                </a:moveTo>
                <a:lnTo>
                  <a:pt x="20997" y="482230"/>
                </a:lnTo>
                <a:cubicBezTo>
                  <a:pt x="22592" y="451963"/>
                  <a:pt x="26979" y="421910"/>
                  <a:pt x="34104" y="392449"/>
                </a:cubicBezTo>
                <a:lnTo>
                  <a:pt x="205977" y="220576"/>
                </a:lnTo>
                <a:close/>
                <a:moveTo>
                  <a:pt x="191618" y="206216"/>
                </a:moveTo>
                <a:lnTo>
                  <a:pt x="45754" y="352080"/>
                </a:lnTo>
                <a:cubicBezTo>
                  <a:pt x="68559" y="284133"/>
                  <a:pt x="106151" y="222089"/>
                  <a:pt x="155821" y="170419"/>
                </a:cubicBezTo>
                <a:close/>
                <a:moveTo>
                  <a:pt x="476402" y="410364"/>
                </a:moveTo>
                <a:cubicBezTo>
                  <a:pt x="476402" y="376498"/>
                  <a:pt x="453136" y="348761"/>
                  <a:pt x="424553" y="348761"/>
                </a:cubicBezTo>
                <a:cubicBezTo>
                  <a:pt x="395969" y="348761"/>
                  <a:pt x="372703" y="376396"/>
                  <a:pt x="372703" y="410364"/>
                </a:cubicBezTo>
                <a:cubicBezTo>
                  <a:pt x="372703" y="444333"/>
                  <a:pt x="395969" y="471934"/>
                  <a:pt x="424553" y="471934"/>
                </a:cubicBezTo>
                <a:cubicBezTo>
                  <a:pt x="453136" y="471934"/>
                  <a:pt x="476402" y="444299"/>
                  <a:pt x="476402" y="410364"/>
                </a:cubicBezTo>
                <a:close/>
                <a:moveTo>
                  <a:pt x="424553" y="451614"/>
                </a:moveTo>
                <a:cubicBezTo>
                  <a:pt x="407179" y="451614"/>
                  <a:pt x="393023" y="433089"/>
                  <a:pt x="393023" y="410364"/>
                </a:cubicBezTo>
                <a:cubicBezTo>
                  <a:pt x="393023" y="387640"/>
                  <a:pt x="407179" y="369081"/>
                  <a:pt x="424553" y="369081"/>
                </a:cubicBezTo>
                <a:cubicBezTo>
                  <a:pt x="441926" y="369081"/>
                  <a:pt x="456082" y="387606"/>
                  <a:pt x="456082" y="410364"/>
                </a:cubicBezTo>
                <a:cubicBezTo>
                  <a:pt x="456082" y="433123"/>
                  <a:pt x="441960" y="451614"/>
                  <a:pt x="424553" y="451614"/>
                </a:cubicBezTo>
                <a:close/>
                <a:moveTo>
                  <a:pt x="590973" y="689324"/>
                </a:moveTo>
                <a:cubicBezTo>
                  <a:pt x="619557" y="689324"/>
                  <a:pt x="642823" y="661723"/>
                  <a:pt x="642823" y="627755"/>
                </a:cubicBezTo>
                <a:cubicBezTo>
                  <a:pt x="642823" y="593786"/>
                  <a:pt x="619523" y="566151"/>
                  <a:pt x="590973" y="566151"/>
                </a:cubicBezTo>
                <a:cubicBezTo>
                  <a:pt x="562424" y="566151"/>
                  <a:pt x="539123" y="593786"/>
                  <a:pt x="539123" y="627755"/>
                </a:cubicBezTo>
                <a:cubicBezTo>
                  <a:pt x="539123" y="661723"/>
                  <a:pt x="562390" y="689324"/>
                  <a:pt x="590973" y="689324"/>
                </a:cubicBezTo>
                <a:close/>
                <a:moveTo>
                  <a:pt x="590973" y="586471"/>
                </a:moveTo>
                <a:cubicBezTo>
                  <a:pt x="608347" y="586471"/>
                  <a:pt x="622503" y="604996"/>
                  <a:pt x="622503" y="627755"/>
                </a:cubicBezTo>
                <a:cubicBezTo>
                  <a:pt x="622503" y="650513"/>
                  <a:pt x="608347" y="669004"/>
                  <a:pt x="590973" y="669004"/>
                </a:cubicBezTo>
                <a:cubicBezTo>
                  <a:pt x="573600" y="669004"/>
                  <a:pt x="559443" y="650513"/>
                  <a:pt x="559443" y="627755"/>
                </a:cubicBezTo>
                <a:cubicBezTo>
                  <a:pt x="559443" y="604996"/>
                  <a:pt x="573566" y="586471"/>
                  <a:pt x="590973" y="586471"/>
                </a:cubicBezTo>
                <a:close/>
                <a:moveTo>
                  <a:pt x="423435" y="684278"/>
                </a:moveTo>
                <a:lnTo>
                  <a:pt x="405858" y="674118"/>
                </a:lnTo>
                <a:lnTo>
                  <a:pt x="592125" y="353841"/>
                </a:lnTo>
                <a:lnTo>
                  <a:pt x="609702" y="364001"/>
                </a:lnTo>
                <a:close/>
              </a:path>
            </a:pathLst>
          </a:custGeom>
          <a:solidFill>
            <a:srgbClr val="000000"/>
          </a:solidFill>
          <a:ln w="28575" cap="flat">
            <a:solidFill>
              <a:srgbClr val="004E66"/>
            </a:solidFill>
            <a:prstDash val="solid"/>
            <a:miter/>
          </a:ln>
        </p:spPr>
        <p:txBody>
          <a:bodyPr rtlCol="0" anchor="ctr"/>
          <a:lstStyle/>
          <a:p>
            <a:endParaRPr lang="en-US" dirty="0"/>
          </a:p>
        </p:txBody>
      </p:sp>
      <p:sp>
        <p:nvSpPr>
          <p:cNvPr id="23" name="Graphic 1">
            <a:extLst>
              <a:ext uri="{FF2B5EF4-FFF2-40B4-BE49-F238E27FC236}">
                <a16:creationId xmlns:a16="http://schemas.microsoft.com/office/drawing/2014/main" id="{535DE049-ECBE-45B7-7194-C3A1D06C06D4}"/>
              </a:ext>
            </a:extLst>
          </p:cNvPr>
          <p:cNvSpPr>
            <a:spLocks noChangeAspect="1"/>
          </p:cNvSpPr>
          <p:nvPr/>
        </p:nvSpPr>
        <p:spPr>
          <a:xfrm>
            <a:off x="8087395" y="2657684"/>
            <a:ext cx="599093" cy="545515"/>
          </a:xfrm>
          <a:custGeom>
            <a:avLst/>
            <a:gdLst>
              <a:gd name="connsiteX0" fmla="*/ 847005 w 1014340"/>
              <a:gd name="connsiteY0" fmla="*/ 0 h 767147"/>
              <a:gd name="connsiteX1" fmla="*/ 532689 w 1014340"/>
              <a:gd name="connsiteY1" fmla="*/ 0 h 767147"/>
              <a:gd name="connsiteX2" fmla="*/ 532689 w 1014340"/>
              <a:gd name="connsiteY2" fmla="*/ 0 h 767147"/>
              <a:gd name="connsiteX3" fmla="*/ 531199 w 1014340"/>
              <a:gd name="connsiteY3" fmla="*/ 0 h 767147"/>
              <a:gd name="connsiteX4" fmla="*/ 374023 w 1014340"/>
              <a:gd name="connsiteY4" fmla="*/ 0 h 767147"/>
              <a:gd name="connsiteX5" fmla="*/ 222944 w 1014340"/>
              <a:gd name="connsiteY5" fmla="*/ 217085 h 767147"/>
              <a:gd name="connsiteX6" fmla="*/ 243027 w 1014340"/>
              <a:gd name="connsiteY6" fmla="*/ 221183 h 767147"/>
              <a:gd name="connsiteX7" fmla="*/ 374023 w 1014340"/>
              <a:gd name="connsiteY7" fmla="*/ 20320 h 767147"/>
              <a:gd name="connsiteX8" fmla="*/ 521039 w 1014340"/>
              <a:gd name="connsiteY8" fmla="*/ 383574 h 767147"/>
              <a:gd name="connsiteX9" fmla="*/ 374023 w 1014340"/>
              <a:gd name="connsiteY9" fmla="*/ 746828 h 767147"/>
              <a:gd name="connsiteX10" fmla="*/ 298907 w 1014340"/>
              <a:gd name="connsiteY10" fmla="*/ 694199 h 767147"/>
              <a:gd name="connsiteX11" fmla="*/ 281974 w 1014340"/>
              <a:gd name="connsiteY11" fmla="*/ 705510 h 767147"/>
              <a:gd name="connsiteX12" fmla="*/ 373990 w 1014340"/>
              <a:gd name="connsiteY12" fmla="*/ 767148 h 767147"/>
              <a:gd name="connsiteX13" fmla="*/ 531165 w 1014340"/>
              <a:gd name="connsiteY13" fmla="*/ 767148 h 767147"/>
              <a:gd name="connsiteX14" fmla="*/ 532655 w 1014340"/>
              <a:gd name="connsiteY14" fmla="*/ 767148 h 767147"/>
              <a:gd name="connsiteX15" fmla="*/ 532655 w 1014340"/>
              <a:gd name="connsiteY15" fmla="*/ 767148 h 767147"/>
              <a:gd name="connsiteX16" fmla="*/ 689830 w 1014340"/>
              <a:gd name="connsiteY16" fmla="*/ 767148 h 767147"/>
              <a:gd name="connsiteX17" fmla="*/ 857131 w 1014340"/>
              <a:gd name="connsiteY17" fmla="*/ 383574 h 767147"/>
              <a:gd name="connsiteX18" fmla="*/ 744660 w 1014340"/>
              <a:gd name="connsiteY18" fmla="*/ 20320 h 767147"/>
              <a:gd name="connsiteX19" fmla="*/ 846971 w 1014340"/>
              <a:gd name="connsiteY19" fmla="*/ 20320 h 767147"/>
              <a:gd name="connsiteX20" fmla="*/ 993987 w 1014340"/>
              <a:gd name="connsiteY20" fmla="*/ 383574 h 767147"/>
              <a:gd name="connsiteX21" fmla="*/ 846971 w 1014340"/>
              <a:gd name="connsiteY21" fmla="*/ 746828 h 767147"/>
              <a:gd name="connsiteX22" fmla="*/ 808973 w 1014340"/>
              <a:gd name="connsiteY22" fmla="*/ 746828 h 767147"/>
              <a:gd name="connsiteX23" fmla="*/ 808973 w 1014340"/>
              <a:gd name="connsiteY23" fmla="*/ 767148 h 767147"/>
              <a:gd name="connsiteX24" fmla="*/ 847005 w 1014340"/>
              <a:gd name="connsiteY24" fmla="*/ 767148 h 767147"/>
              <a:gd name="connsiteX25" fmla="*/ 1014341 w 1014340"/>
              <a:gd name="connsiteY25" fmla="*/ 383574 h 767147"/>
              <a:gd name="connsiteX26" fmla="*/ 847005 w 1014340"/>
              <a:gd name="connsiteY26" fmla="*/ 0 h 767147"/>
              <a:gd name="connsiteX27" fmla="*/ 428854 w 1014340"/>
              <a:gd name="connsiteY27" fmla="*/ 746828 h 767147"/>
              <a:gd name="connsiteX28" fmla="*/ 541359 w 1014340"/>
              <a:gd name="connsiteY28" fmla="*/ 383574 h 767147"/>
              <a:gd name="connsiteX29" fmla="*/ 428854 w 1014340"/>
              <a:gd name="connsiteY29" fmla="*/ 20320 h 767147"/>
              <a:gd name="connsiteX30" fmla="*/ 531199 w 1014340"/>
              <a:gd name="connsiteY30" fmla="*/ 20320 h 767147"/>
              <a:gd name="connsiteX31" fmla="*/ 678180 w 1014340"/>
              <a:gd name="connsiteY31" fmla="*/ 383574 h 767147"/>
              <a:gd name="connsiteX32" fmla="*/ 531199 w 1014340"/>
              <a:gd name="connsiteY32" fmla="*/ 746828 h 767147"/>
              <a:gd name="connsiteX33" fmla="*/ 836845 w 1014340"/>
              <a:gd name="connsiteY33" fmla="*/ 383574 h 767147"/>
              <a:gd name="connsiteX34" fmla="*/ 689864 w 1014340"/>
              <a:gd name="connsiteY34" fmla="*/ 746828 h 767147"/>
              <a:gd name="connsiteX35" fmla="*/ 585995 w 1014340"/>
              <a:gd name="connsiteY35" fmla="*/ 746828 h 767147"/>
              <a:gd name="connsiteX36" fmla="*/ 698500 w 1014340"/>
              <a:gd name="connsiteY36" fmla="*/ 383574 h 767147"/>
              <a:gd name="connsiteX37" fmla="*/ 585995 w 1014340"/>
              <a:gd name="connsiteY37" fmla="*/ 20320 h 767147"/>
              <a:gd name="connsiteX38" fmla="*/ 689864 w 1014340"/>
              <a:gd name="connsiteY38" fmla="*/ 20320 h 767147"/>
              <a:gd name="connsiteX39" fmla="*/ 836845 w 1014340"/>
              <a:gd name="connsiteY39" fmla="*/ 383574 h 767147"/>
              <a:gd name="connsiteX40" fmla="*/ 206925 w 1014340"/>
              <a:gd name="connsiteY40" fmla="*/ 508677 h 767147"/>
              <a:gd name="connsiteX41" fmla="*/ 175903 w 1014340"/>
              <a:gd name="connsiteY41" fmla="*/ 477655 h 767147"/>
              <a:gd name="connsiteX42" fmla="*/ 175226 w 1014340"/>
              <a:gd name="connsiteY42" fmla="*/ 464109 h 767147"/>
              <a:gd name="connsiteX43" fmla="*/ 190872 w 1014340"/>
              <a:gd name="connsiteY43" fmla="*/ 444839 h 767147"/>
              <a:gd name="connsiteX44" fmla="*/ 179832 w 1014340"/>
              <a:gd name="connsiteY44" fmla="*/ 418186 h 767147"/>
              <a:gd name="connsiteX45" fmla="*/ 155143 w 1014340"/>
              <a:gd name="connsiteY45" fmla="*/ 415646 h 767147"/>
              <a:gd name="connsiteX46" fmla="*/ 146033 w 1014340"/>
              <a:gd name="connsiteY46" fmla="*/ 405486 h 767147"/>
              <a:gd name="connsiteX47" fmla="*/ 146033 w 1014340"/>
              <a:gd name="connsiteY47" fmla="*/ 361459 h 767147"/>
              <a:gd name="connsiteX48" fmla="*/ 155143 w 1014340"/>
              <a:gd name="connsiteY48" fmla="*/ 351299 h 767147"/>
              <a:gd name="connsiteX49" fmla="*/ 179832 w 1014340"/>
              <a:gd name="connsiteY49" fmla="*/ 348759 h 767147"/>
              <a:gd name="connsiteX50" fmla="*/ 190872 w 1014340"/>
              <a:gd name="connsiteY50" fmla="*/ 322106 h 767147"/>
              <a:gd name="connsiteX51" fmla="*/ 175294 w 1014340"/>
              <a:gd name="connsiteY51" fmla="*/ 303073 h 767147"/>
              <a:gd name="connsiteX52" fmla="*/ 175971 w 1014340"/>
              <a:gd name="connsiteY52" fmla="*/ 289526 h 767147"/>
              <a:gd name="connsiteX53" fmla="*/ 206993 w 1014340"/>
              <a:gd name="connsiteY53" fmla="*/ 258504 h 767147"/>
              <a:gd name="connsiteX54" fmla="*/ 220540 w 1014340"/>
              <a:gd name="connsiteY54" fmla="*/ 257793 h 767147"/>
              <a:gd name="connsiteX55" fmla="*/ 239776 w 1014340"/>
              <a:gd name="connsiteY55" fmla="*/ 273473 h 767147"/>
              <a:gd name="connsiteX56" fmla="*/ 266463 w 1014340"/>
              <a:gd name="connsiteY56" fmla="*/ 262399 h 767147"/>
              <a:gd name="connsiteX57" fmla="*/ 268969 w 1014340"/>
              <a:gd name="connsiteY57" fmla="*/ 237744 h 767147"/>
              <a:gd name="connsiteX58" fmla="*/ 279129 w 1014340"/>
              <a:gd name="connsiteY58" fmla="*/ 228600 h 767147"/>
              <a:gd name="connsiteX59" fmla="*/ 323156 w 1014340"/>
              <a:gd name="connsiteY59" fmla="*/ 228600 h 767147"/>
              <a:gd name="connsiteX60" fmla="*/ 333316 w 1014340"/>
              <a:gd name="connsiteY60" fmla="*/ 237744 h 767147"/>
              <a:gd name="connsiteX61" fmla="*/ 335822 w 1014340"/>
              <a:gd name="connsiteY61" fmla="*/ 262399 h 767147"/>
              <a:gd name="connsiteX62" fmla="*/ 362509 w 1014340"/>
              <a:gd name="connsiteY62" fmla="*/ 273473 h 767147"/>
              <a:gd name="connsiteX63" fmla="*/ 381745 w 1014340"/>
              <a:gd name="connsiteY63" fmla="*/ 257793 h 767147"/>
              <a:gd name="connsiteX64" fmla="*/ 395292 w 1014340"/>
              <a:gd name="connsiteY64" fmla="*/ 258504 h 767147"/>
              <a:gd name="connsiteX65" fmla="*/ 426314 w 1014340"/>
              <a:gd name="connsiteY65" fmla="*/ 289526 h 767147"/>
              <a:gd name="connsiteX66" fmla="*/ 427025 w 1014340"/>
              <a:gd name="connsiteY66" fmla="*/ 303073 h 767147"/>
              <a:gd name="connsiteX67" fmla="*/ 411344 w 1014340"/>
              <a:gd name="connsiteY67" fmla="*/ 322343 h 767147"/>
              <a:gd name="connsiteX68" fmla="*/ 422385 w 1014340"/>
              <a:gd name="connsiteY68" fmla="*/ 348996 h 767147"/>
              <a:gd name="connsiteX69" fmla="*/ 447074 w 1014340"/>
              <a:gd name="connsiteY69" fmla="*/ 351536 h 767147"/>
              <a:gd name="connsiteX70" fmla="*/ 456184 w 1014340"/>
              <a:gd name="connsiteY70" fmla="*/ 361696 h 767147"/>
              <a:gd name="connsiteX71" fmla="*/ 456184 w 1014340"/>
              <a:gd name="connsiteY71" fmla="*/ 405723 h 767147"/>
              <a:gd name="connsiteX72" fmla="*/ 447074 w 1014340"/>
              <a:gd name="connsiteY72" fmla="*/ 415883 h 767147"/>
              <a:gd name="connsiteX73" fmla="*/ 422385 w 1014340"/>
              <a:gd name="connsiteY73" fmla="*/ 418423 h 767147"/>
              <a:gd name="connsiteX74" fmla="*/ 420556 w 1014340"/>
              <a:gd name="connsiteY74" fmla="*/ 424349 h 767147"/>
              <a:gd name="connsiteX75" fmla="*/ 401218 w 1014340"/>
              <a:gd name="connsiteY75" fmla="*/ 417441 h 767147"/>
              <a:gd name="connsiteX76" fmla="*/ 404266 w 1014340"/>
              <a:gd name="connsiteY76" fmla="*/ 406468 h 767147"/>
              <a:gd name="connsiteX77" fmla="*/ 413173 w 1014340"/>
              <a:gd name="connsiteY77" fmla="*/ 398543 h 767147"/>
              <a:gd name="connsiteX78" fmla="*/ 435762 w 1014340"/>
              <a:gd name="connsiteY78" fmla="*/ 396240 h 767147"/>
              <a:gd name="connsiteX79" fmla="*/ 435762 w 1014340"/>
              <a:gd name="connsiteY79" fmla="*/ 370705 h 767147"/>
              <a:gd name="connsiteX80" fmla="*/ 413173 w 1014340"/>
              <a:gd name="connsiteY80" fmla="*/ 368402 h 767147"/>
              <a:gd name="connsiteX81" fmla="*/ 404266 w 1014340"/>
              <a:gd name="connsiteY81" fmla="*/ 360477 h 767147"/>
              <a:gd name="connsiteX82" fmla="*/ 390313 w 1014340"/>
              <a:gd name="connsiteY82" fmla="*/ 326610 h 767147"/>
              <a:gd name="connsiteX83" fmla="*/ 390991 w 1014340"/>
              <a:gd name="connsiteY83" fmla="*/ 314723 h 767147"/>
              <a:gd name="connsiteX84" fmla="*/ 405350 w 1014340"/>
              <a:gd name="connsiteY84" fmla="*/ 297112 h 767147"/>
              <a:gd name="connsiteX85" fmla="*/ 387299 w 1014340"/>
              <a:gd name="connsiteY85" fmla="*/ 279027 h 767147"/>
              <a:gd name="connsiteX86" fmla="*/ 369655 w 1014340"/>
              <a:gd name="connsiteY86" fmla="*/ 293421 h 767147"/>
              <a:gd name="connsiteX87" fmla="*/ 357801 w 1014340"/>
              <a:gd name="connsiteY87" fmla="*/ 294098 h 767147"/>
              <a:gd name="connsiteX88" fmla="*/ 323935 w 1014340"/>
              <a:gd name="connsiteY88" fmla="*/ 280111 h 767147"/>
              <a:gd name="connsiteX89" fmla="*/ 316044 w 1014340"/>
              <a:gd name="connsiteY89" fmla="*/ 271238 h 767147"/>
              <a:gd name="connsiteX90" fmla="*/ 313741 w 1014340"/>
              <a:gd name="connsiteY90" fmla="*/ 248615 h 767147"/>
              <a:gd name="connsiteX91" fmla="*/ 288341 w 1014340"/>
              <a:gd name="connsiteY91" fmla="*/ 248615 h 767147"/>
              <a:gd name="connsiteX92" fmla="*/ 286004 w 1014340"/>
              <a:gd name="connsiteY92" fmla="*/ 271238 h 767147"/>
              <a:gd name="connsiteX93" fmla="*/ 278113 w 1014340"/>
              <a:gd name="connsiteY93" fmla="*/ 280111 h 767147"/>
              <a:gd name="connsiteX94" fmla="*/ 244246 w 1014340"/>
              <a:gd name="connsiteY94" fmla="*/ 294098 h 767147"/>
              <a:gd name="connsiteX95" fmla="*/ 232359 w 1014340"/>
              <a:gd name="connsiteY95" fmla="*/ 293421 h 767147"/>
              <a:gd name="connsiteX96" fmla="*/ 214715 w 1014340"/>
              <a:gd name="connsiteY96" fmla="*/ 279027 h 767147"/>
              <a:gd name="connsiteX97" fmla="*/ 196664 w 1014340"/>
              <a:gd name="connsiteY97" fmla="*/ 297112 h 767147"/>
              <a:gd name="connsiteX98" fmla="*/ 211023 w 1014340"/>
              <a:gd name="connsiteY98" fmla="*/ 314723 h 767147"/>
              <a:gd name="connsiteX99" fmla="*/ 211734 w 1014340"/>
              <a:gd name="connsiteY99" fmla="*/ 326610 h 767147"/>
              <a:gd name="connsiteX100" fmla="*/ 197747 w 1014340"/>
              <a:gd name="connsiteY100" fmla="*/ 360477 h 767147"/>
              <a:gd name="connsiteX101" fmla="*/ 188874 w 1014340"/>
              <a:gd name="connsiteY101" fmla="*/ 368402 h 767147"/>
              <a:gd name="connsiteX102" fmla="*/ 166251 w 1014340"/>
              <a:gd name="connsiteY102" fmla="*/ 370705 h 767147"/>
              <a:gd name="connsiteX103" fmla="*/ 166251 w 1014340"/>
              <a:gd name="connsiteY103" fmla="*/ 396240 h 767147"/>
              <a:gd name="connsiteX104" fmla="*/ 188874 w 1014340"/>
              <a:gd name="connsiteY104" fmla="*/ 398543 h 767147"/>
              <a:gd name="connsiteX105" fmla="*/ 197747 w 1014340"/>
              <a:gd name="connsiteY105" fmla="*/ 406468 h 767147"/>
              <a:gd name="connsiteX106" fmla="*/ 211734 w 1014340"/>
              <a:gd name="connsiteY106" fmla="*/ 440334 h 767147"/>
              <a:gd name="connsiteX107" fmla="*/ 211023 w 1014340"/>
              <a:gd name="connsiteY107" fmla="*/ 452222 h 767147"/>
              <a:gd name="connsiteX108" fmla="*/ 196664 w 1014340"/>
              <a:gd name="connsiteY108" fmla="*/ 469832 h 767147"/>
              <a:gd name="connsiteX109" fmla="*/ 214715 w 1014340"/>
              <a:gd name="connsiteY109" fmla="*/ 487917 h 767147"/>
              <a:gd name="connsiteX110" fmla="*/ 232359 w 1014340"/>
              <a:gd name="connsiteY110" fmla="*/ 473524 h 767147"/>
              <a:gd name="connsiteX111" fmla="*/ 244246 w 1014340"/>
              <a:gd name="connsiteY111" fmla="*/ 472846 h 767147"/>
              <a:gd name="connsiteX112" fmla="*/ 278113 w 1014340"/>
              <a:gd name="connsiteY112" fmla="*/ 486833 h 767147"/>
              <a:gd name="connsiteX113" fmla="*/ 286004 w 1014340"/>
              <a:gd name="connsiteY113" fmla="*/ 495706 h 767147"/>
              <a:gd name="connsiteX114" fmla="*/ 288341 w 1014340"/>
              <a:gd name="connsiteY114" fmla="*/ 518329 h 767147"/>
              <a:gd name="connsiteX115" fmla="*/ 313876 w 1014340"/>
              <a:gd name="connsiteY115" fmla="*/ 518329 h 767147"/>
              <a:gd name="connsiteX116" fmla="*/ 316179 w 1014340"/>
              <a:gd name="connsiteY116" fmla="*/ 495706 h 767147"/>
              <a:gd name="connsiteX117" fmla="*/ 324070 w 1014340"/>
              <a:gd name="connsiteY117" fmla="*/ 486833 h 767147"/>
              <a:gd name="connsiteX118" fmla="*/ 357937 w 1014340"/>
              <a:gd name="connsiteY118" fmla="*/ 472846 h 767147"/>
              <a:gd name="connsiteX119" fmla="*/ 369790 w 1014340"/>
              <a:gd name="connsiteY119" fmla="*/ 473524 h 767147"/>
              <a:gd name="connsiteX120" fmla="*/ 387435 w 1014340"/>
              <a:gd name="connsiteY120" fmla="*/ 487917 h 767147"/>
              <a:gd name="connsiteX121" fmla="*/ 405486 w 1014340"/>
              <a:gd name="connsiteY121" fmla="*/ 469832 h 767147"/>
              <a:gd name="connsiteX122" fmla="*/ 391126 w 1014340"/>
              <a:gd name="connsiteY122" fmla="*/ 452222 h 767147"/>
              <a:gd name="connsiteX123" fmla="*/ 390449 w 1014340"/>
              <a:gd name="connsiteY123" fmla="*/ 440334 h 767147"/>
              <a:gd name="connsiteX124" fmla="*/ 394479 w 1014340"/>
              <a:gd name="connsiteY124" fmla="*/ 433392 h 767147"/>
              <a:gd name="connsiteX125" fmla="*/ 406400 w 1014340"/>
              <a:gd name="connsiteY125" fmla="*/ 439759 h 767147"/>
              <a:gd name="connsiteX126" fmla="*/ 406874 w 1014340"/>
              <a:gd name="connsiteY126" fmla="*/ 439386 h 767147"/>
              <a:gd name="connsiteX127" fmla="*/ 407822 w 1014340"/>
              <a:gd name="connsiteY127" fmla="*/ 440538 h 767147"/>
              <a:gd name="connsiteX128" fmla="*/ 412394 w 1014340"/>
              <a:gd name="connsiteY128" fmla="*/ 442976 h 767147"/>
              <a:gd name="connsiteX129" fmla="*/ 411378 w 1014340"/>
              <a:gd name="connsiteY129" fmla="*/ 444873 h 767147"/>
              <a:gd name="connsiteX130" fmla="*/ 427059 w 1014340"/>
              <a:gd name="connsiteY130" fmla="*/ 464143 h 767147"/>
              <a:gd name="connsiteX131" fmla="*/ 426347 w 1014340"/>
              <a:gd name="connsiteY131" fmla="*/ 477689 h 767147"/>
              <a:gd name="connsiteX132" fmla="*/ 395326 w 1014340"/>
              <a:gd name="connsiteY132" fmla="*/ 508711 h 767147"/>
              <a:gd name="connsiteX133" fmla="*/ 381779 w 1014340"/>
              <a:gd name="connsiteY133" fmla="*/ 509422 h 767147"/>
              <a:gd name="connsiteX134" fmla="*/ 362543 w 1014340"/>
              <a:gd name="connsiteY134" fmla="*/ 493742 h 767147"/>
              <a:gd name="connsiteX135" fmla="*/ 335856 w 1014340"/>
              <a:gd name="connsiteY135" fmla="*/ 504817 h 767147"/>
              <a:gd name="connsiteX136" fmla="*/ 333350 w 1014340"/>
              <a:gd name="connsiteY136" fmla="*/ 529471 h 767147"/>
              <a:gd name="connsiteX137" fmla="*/ 323190 w 1014340"/>
              <a:gd name="connsiteY137" fmla="*/ 538615 h 767147"/>
              <a:gd name="connsiteX138" fmla="*/ 279163 w 1014340"/>
              <a:gd name="connsiteY138" fmla="*/ 538615 h 767147"/>
              <a:gd name="connsiteX139" fmla="*/ 269003 w 1014340"/>
              <a:gd name="connsiteY139" fmla="*/ 529471 h 767147"/>
              <a:gd name="connsiteX140" fmla="*/ 266497 w 1014340"/>
              <a:gd name="connsiteY140" fmla="*/ 504817 h 767147"/>
              <a:gd name="connsiteX141" fmla="*/ 239810 w 1014340"/>
              <a:gd name="connsiteY141" fmla="*/ 493742 h 767147"/>
              <a:gd name="connsiteX142" fmla="*/ 220574 w 1014340"/>
              <a:gd name="connsiteY142" fmla="*/ 509422 h 767147"/>
              <a:gd name="connsiteX143" fmla="*/ 206993 w 1014340"/>
              <a:gd name="connsiteY143" fmla="*/ 508677 h 767147"/>
              <a:gd name="connsiteX144" fmla="*/ 245059 w 1014340"/>
              <a:gd name="connsiteY144" fmla="*/ 383574 h 767147"/>
              <a:gd name="connsiteX145" fmla="*/ 301109 w 1014340"/>
              <a:gd name="connsiteY145" fmla="*/ 439623 h 767147"/>
              <a:gd name="connsiteX146" fmla="*/ 357158 w 1014340"/>
              <a:gd name="connsiteY146" fmla="*/ 383574 h 767147"/>
              <a:gd name="connsiteX147" fmla="*/ 301109 w 1014340"/>
              <a:gd name="connsiteY147" fmla="*/ 327525 h 767147"/>
              <a:gd name="connsiteX148" fmla="*/ 245059 w 1014340"/>
              <a:gd name="connsiteY148" fmla="*/ 383574 h 767147"/>
              <a:gd name="connsiteX149" fmla="*/ 336838 w 1014340"/>
              <a:gd name="connsiteY149" fmla="*/ 383574 h 767147"/>
              <a:gd name="connsiteX150" fmla="*/ 301109 w 1014340"/>
              <a:gd name="connsiteY150" fmla="*/ 419303 h 767147"/>
              <a:gd name="connsiteX151" fmla="*/ 265379 w 1014340"/>
              <a:gd name="connsiteY151" fmla="*/ 383574 h 767147"/>
              <a:gd name="connsiteX152" fmla="*/ 301109 w 1014340"/>
              <a:gd name="connsiteY152" fmla="*/ 347845 h 767147"/>
              <a:gd name="connsiteX153" fmla="*/ 336838 w 1014340"/>
              <a:gd name="connsiteY153" fmla="*/ 383574 h 767147"/>
              <a:gd name="connsiteX154" fmla="*/ 144407 w 1014340"/>
              <a:gd name="connsiteY154" fmla="*/ 134383 h 767147"/>
              <a:gd name="connsiteX155" fmla="*/ 196494 w 1014340"/>
              <a:gd name="connsiteY155" fmla="*/ 82296 h 767147"/>
              <a:gd name="connsiteX156" fmla="*/ 144407 w 1014340"/>
              <a:gd name="connsiteY156" fmla="*/ 30209 h 767147"/>
              <a:gd name="connsiteX157" fmla="*/ 92320 w 1014340"/>
              <a:gd name="connsiteY157" fmla="*/ 82161 h 767147"/>
              <a:gd name="connsiteX158" fmla="*/ 144407 w 1014340"/>
              <a:gd name="connsiteY158" fmla="*/ 134383 h 767147"/>
              <a:gd name="connsiteX159" fmla="*/ 144407 w 1014340"/>
              <a:gd name="connsiteY159" fmla="*/ 50529 h 767147"/>
              <a:gd name="connsiteX160" fmla="*/ 176174 w 1014340"/>
              <a:gd name="connsiteY160" fmla="*/ 82296 h 767147"/>
              <a:gd name="connsiteX161" fmla="*/ 144407 w 1014340"/>
              <a:gd name="connsiteY161" fmla="*/ 114063 h 767147"/>
              <a:gd name="connsiteX162" fmla="*/ 112640 w 1014340"/>
              <a:gd name="connsiteY162" fmla="*/ 82296 h 767147"/>
              <a:gd name="connsiteX163" fmla="*/ 112640 w 1014340"/>
              <a:gd name="connsiteY163" fmla="*/ 82161 h 767147"/>
              <a:gd name="connsiteX164" fmla="*/ 144407 w 1014340"/>
              <a:gd name="connsiteY164" fmla="*/ 50529 h 767147"/>
              <a:gd name="connsiteX165" fmla="*/ 52155 w 1014340"/>
              <a:gd name="connsiteY165" fmla="*/ 283769 h 767147"/>
              <a:gd name="connsiteX166" fmla="*/ 104208 w 1014340"/>
              <a:gd name="connsiteY166" fmla="*/ 231648 h 767147"/>
              <a:gd name="connsiteX167" fmla="*/ 52087 w 1014340"/>
              <a:gd name="connsiteY167" fmla="*/ 179595 h 767147"/>
              <a:gd name="connsiteX168" fmla="*/ 34 w 1014340"/>
              <a:gd name="connsiteY168" fmla="*/ 231682 h 767147"/>
              <a:gd name="connsiteX169" fmla="*/ 52155 w 1014340"/>
              <a:gd name="connsiteY169" fmla="*/ 283769 h 767147"/>
              <a:gd name="connsiteX170" fmla="*/ 52155 w 1014340"/>
              <a:gd name="connsiteY170" fmla="*/ 199915 h 767147"/>
              <a:gd name="connsiteX171" fmla="*/ 83888 w 1014340"/>
              <a:gd name="connsiteY171" fmla="*/ 231716 h 767147"/>
              <a:gd name="connsiteX172" fmla="*/ 52087 w 1014340"/>
              <a:gd name="connsiteY172" fmla="*/ 263449 h 767147"/>
              <a:gd name="connsiteX173" fmla="*/ 20354 w 1014340"/>
              <a:gd name="connsiteY173" fmla="*/ 231682 h 767147"/>
              <a:gd name="connsiteX174" fmla="*/ 52155 w 1014340"/>
              <a:gd name="connsiteY174" fmla="*/ 199915 h 767147"/>
              <a:gd name="connsiteX175" fmla="*/ 114334 w 1014340"/>
              <a:gd name="connsiteY175" fmla="*/ 440775 h 767147"/>
              <a:gd name="connsiteX176" fmla="*/ 62247 w 1014340"/>
              <a:gd name="connsiteY176" fmla="*/ 492862 h 767147"/>
              <a:gd name="connsiteX177" fmla="*/ 114334 w 1014340"/>
              <a:gd name="connsiteY177" fmla="*/ 544949 h 767147"/>
              <a:gd name="connsiteX178" fmla="*/ 166421 w 1014340"/>
              <a:gd name="connsiteY178" fmla="*/ 492862 h 767147"/>
              <a:gd name="connsiteX179" fmla="*/ 114334 w 1014340"/>
              <a:gd name="connsiteY179" fmla="*/ 440775 h 767147"/>
              <a:gd name="connsiteX180" fmla="*/ 114334 w 1014340"/>
              <a:gd name="connsiteY180" fmla="*/ 524629 h 767147"/>
              <a:gd name="connsiteX181" fmla="*/ 82567 w 1014340"/>
              <a:gd name="connsiteY181" fmla="*/ 492862 h 767147"/>
              <a:gd name="connsiteX182" fmla="*/ 114334 w 1014340"/>
              <a:gd name="connsiteY182" fmla="*/ 461095 h 767147"/>
              <a:gd name="connsiteX183" fmla="*/ 146101 w 1014340"/>
              <a:gd name="connsiteY183" fmla="*/ 492862 h 767147"/>
              <a:gd name="connsiteX184" fmla="*/ 114334 w 1014340"/>
              <a:gd name="connsiteY184" fmla="*/ 524629 h 767147"/>
              <a:gd name="connsiteX185" fmla="*/ 299957 w 1014340"/>
              <a:gd name="connsiteY185" fmla="*/ 636389 h 767147"/>
              <a:gd name="connsiteX186" fmla="*/ 247870 w 1014340"/>
              <a:gd name="connsiteY186" fmla="*/ 584302 h 767147"/>
              <a:gd name="connsiteX187" fmla="*/ 195783 w 1014340"/>
              <a:gd name="connsiteY187" fmla="*/ 636389 h 767147"/>
              <a:gd name="connsiteX188" fmla="*/ 247870 w 1014340"/>
              <a:gd name="connsiteY188" fmla="*/ 688475 h 767147"/>
              <a:gd name="connsiteX189" fmla="*/ 299957 w 1014340"/>
              <a:gd name="connsiteY189" fmla="*/ 636490 h 767147"/>
              <a:gd name="connsiteX190" fmla="*/ 247870 w 1014340"/>
              <a:gd name="connsiteY190" fmla="*/ 668155 h 767147"/>
              <a:gd name="connsiteX191" fmla="*/ 216103 w 1014340"/>
              <a:gd name="connsiteY191" fmla="*/ 636389 h 767147"/>
              <a:gd name="connsiteX192" fmla="*/ 247870 w 1014340"/>
              <a:gd name="connsiteY192" fmla="*/ 604622 h 767147"/>
              <a:gd name="connsiteX193" fmla="*/ 279637 w 1014340"/>
              <a:gd name="connsiteY193" fmla="*/ 636389 h 767147"/>
              <a:gd name="connsiteX194" fmla="*/ 247972 w 1014340"/>
              <a:gd name="connsiteY194" fmla="*/ 668257 h 767147"/>
              <a:gd name="connsiteX195" fmla="*/ 247870 w 1014340"/>
              <a:gd name="connsiteY195" fmla="*/ 668257 h 767147"/>
              <a:gd name="connsiteX196" fmla="*/ 52155 w 1014340"/>
              <a:gd name="connsiteY196" fmla="*/ 657894 h 767147"/>
              <a:gd name="connsiteX197" fmla="*/ 0 w 1014340"/>
              <a:gd name="connsiteY197" fmla="*/ 709913 h 767147"/>
              <a:gd name="connsiteX198" fmla="*/ 52019 w 1014340"/>
              <a:gd name="connsiteY198" fmla="*/ 762068 h 767147"/>
              <a:gd name="connsiteX199" fmla="*/ 104174 w 1014340"/>
              <a:gd name="connsiteY199" fmla="*/ 710049 h 767147"/>
              <a:gd name="connsiteX200" fmla="*/ 104174 w 1014340"/>
              <a:gd name="connsiteY200" fmla="*/ 709913 h 767147"/>
              <a:gd name="connsiteX201" fmla="*/ 52155 w 1014340"/>
              <a:gd name="connsiteY201" fmla="*/ 657894 h 767147"/>
              <a:gd name="connsiteX202" fmla="*/ 52155 w 1014340"/>
              <a:gd name="connsiteY202" fmla="*/ 741748 h 767147"/>
              <a:gd name="connsiteX203" fmla="*/ 20320 w 1014340"/>
              <a:gd name="connsiteY203" fmla="*/ 710049 h 767147"/>
              <a:gd name="connsiteX204" fmla="*/ 52019 w 1014340"/>
              <a:gd name="connsiteY204" fmla="*/ 678214 h 767147"/>
              <a:gd name="connsiteX205" fmla="*/ 83854 w 1014340"/>
              <a:gd name="connsiteY205" fmla="*/ 709913 h 767147"/>
              <a:gd name="connsiteX206" fmla="*/ 52155 w 1014340"/>
              <a:gd name="connsiteY206" fmla="*/ 741680 h 767147"/>
              <a:gd name="connsiteX207" fmla="*/ 227719 w 1014340"/>
              <a:gd name="connsiteY207" fmla="*/ 520869 h 767147"/>
              <a:gd name="connsiteX208" fmla="*/ 248039 w 1014340"/>
              <a:gd name="connsiteY208" fmla="*/ 520869 h 767147"/>
              <a:gd name="connsiteX209" fmla="*/ 248039 w 1014340"/>
              <a:gd name="connsiteY209" fmla="*/ 555617 h 767147"/>
              <a:gd name="connsiteX210" fmla="*/ 227719 w 1014340"/>
              <a:gd name="connsiteY210" fmla="*/ 555617 h 767147"/>
              <a:gd name="connsiteX211" fmla="*/ 62315 w 1014340"/>
              <a:gd name="connsiteY211" fmla="*/ 113182 h 767147"/>
              <a:gd name="connsiteX212" fmla="*/ 41995 w 1014340"/>
              <a:gd name="connsiteY212" fmla="*/ 113182 h 767147"/>
              <a:gd name="connsiteX213" fmla="*/ 41995 w 1014340"/>
              <a:gd name="connsiteY213" fmla="*/ 12531 h 767147"/>
              <a:gd name="connsiteX214" fmla="*/ 62315 w 1014340"/>
              <a:gd name="connsiteY214" fmla="*/ 12531 h 767147"/>
              <a:gd name="connsiteX215" fmla="*/ 134247 w 1014340"/>
              <a:gd name="connsiteY215" fmla="*/ 209194 h 767147"/>
              <a:gd name="connsiteX216" fmla="*/ 154567 w 1014340"/>
              <a:gd name="connsiteY216" fmla="*/ 209194 h 767147"/>
              <a:gd name="connsiteX217" fmla="*/ 154567 w 1014340"/>
              <a:gd name="connsiteY217" fmla="*/ 309846 h 767147"/>
              <a:gd name="connsiteX218" fmla="*/ 134247 w 1014340"/>
              <a:gd name="connsiteY218" fmla="*/ 309846 h 767147"/>
              <a:gd name="connsiteX219" fmla="*/ 134247 w 1014340"/>
              <a:gd name="connsiteY219" fmla="*/ 609261 h 767147"/>
              <a:gd name="connsiteX220" fmla="*/ 154567 w 1014340"/>
              <a:gd name="connsiteY220" fmla="*/ 609261 h 767147"/>
              <a:gd name="connsiteX221" fmla="*/ 154567 w 1014340"/>
              <a:gd name="connsiteY221" fmla="*/ 709913 h 767147"/>
              <a:gd name="connsiteX222" fmla="*/ 134247 w 1014340"/>
              <a:gd name="connsiteY222" fmla="*/ 709913 h 767147"/>
              <a:gd name="connsiteX223" fmla="*/ 41995 w 1014340"/>
              <a:gd name="connsiteY223" fmla="*/ 629039 h 767147"/>
              <a:gd name="connsiteX224" fmla="*/ 41995 w 1014340"/>
              <a:gd name="connsiteY224" fmla="*/ 555549 h 767147"/>
              <a:gd name="connsiteX225" fmla="*/ 62315 w 1014340"/>
              <a:gd name="connsiteY225" fmla="*/ 555549 h 767147"/>
              <a:gd name="connsiteX226" fmla="*/ 62315 w 1014340"/>
              <a:gd name="connsiteY226" fmla="*/ 629039 h 767147"/>
              <a:gd name="connsiteX227" fmla="*/ 237913 w 1014340"/>
              <a:gd name="connsiteY227" fmla="*/ 124223 h 767147"/>
              <a:gd name="connsiteX228" fmla="*/ 217593 w 1014340"/>
              <a:gd name="connsiteY228" fmla="*/ 124223 h 767147"/>
              <a:gd name="connsiteX229" fmla="*/ 217593 w 1014340"/>
              <a:gd name="connsiteY229" fmla="*/ 82161 h 767147"/>
              <a:gd name="connsiteX230" fmla="*/ 237913 w 1014340"/>
              <a:gd name="connsiteY230" fmla="*/ 82161 h 76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4340" h="767147">
                <a:moveTo>
                  <a:pt x="847005" y="0"/>
                </a:moveTo>
                <a:lnTo>
                  <a:pt x="532689" y="0"/>
                </a:lnTo>
                <a:lnTo>
                  <a:pt x="532689" y="0"/>
                </a:lnTo>
                <a:lnTo>
                  <a:pt x="531199" y="0"/>
                </a:lnTo>
                <a:lnTo>
                  <a:pt x="374023" y="0"/>
                </a:lnTo>
                <a:cubicBezTo>
                  <a:pt x="308525" y="0"/>
                  <a:pt x="250647" y="83177"/>
                  <a:pt x="222944" y="217085"/>
                </a:cubicBezTo>
                <a:lnTo>
                  <a:pt x="243027" y="221183"/>
                </a:lnTo>
                <a:cubicBezTo>
                  <a:pt x="268089" y="99094"/>
                  <a:pt x="319566" y="20320"/>
                  <a:pt x="374023" y="20320"/>
                </a:cubicBezTo>
                <a:cubicBezTo>
                  <a:pt x="453712" y="20320"/>
                  <a:pt x="521039" y="186673"/>
                  <a:pt x="521039" y="383574"/>
                </a:cubicBezTo>
                <a:cubicBezTo>
                  <a:pt x="521039" y="580475"/>
                  <a:pt x="453712" y="746828"/>
                  <a:pt x="374023" y="746828"/>
                </a:cubicBezTo>
                <a:cubicBezTo>
                  <a:pt x="341037" y="746828"/>
                  <a:pt x="314960" y="718210"/>
                  <a:pt x="298907" y="694199"/>
                </a:cubicBezTo>
                <a:lnTo>
                  <a:pt x="281974" y="705510"/>
                </a:lnTo>
                <a:cubicBezTo>
                  <a:pt x="309067" y="745812"/>
                  <a:pt x="340766" y="767148"/>
                  <a:pt x="373990" y="767148"/>
                </a:cubicBezTo>
                <a:lnTo>
                  <a:pt x="531165" y="767148"/>
                </a:lnTo>
                <a:lnTo>
                  <a:pt x="532655" y="767148"/>
                </a:lnTo>
                <a:lnTo>
                  <a:pt x="532655" y="767148"/>
                </a:lnTo>
                <a:lnTo>
                  <a:pt x="689830" y="767148"/>
                </a:lnTo>
                <a:cubicBezTo>
                  <a:pt x="783641" y="767148"/>
                  <a:pt x="857131" y="598661"/>
                  <a:pt x="857131" y="383574"/>
                </a:cubicBezTo>
                <a:cubicBezTo>
                  <a:pt x="857131" y="212717"/>
                  <a:pt x="810768" y="71289"/>
                  <a:pt x="744660" y="20320"/>
                </a:cubicBezTo>
                <a:lnTo>
                  <a:pt x="846971" y="20320"/>
                </a:lnTo>
                <a:cubicBezTo>
                  <a:pt x="926660" y="20320"/>
                  <a:pt x="993987" y="186673"/>
                  <a:pt x="993987" y="383574"/>
                </a:cubicBezTo>
                <a:cubicBezTo>
                  <a:pt x="993987" y="580475"/>
                  <a:pt x="926660" y="746828"/>
                  <a:pt x="846971" y="746828"/>
                </a:cubicBezTo>
                <a:lnTo>
                  <a:pt x="808973" y="746828"/>
                </a:lnTo>
                <a:lnTo>
                  <a:pt x="808973" y="767148"/>
                </a:lnTo>
                <a:lnTo>
                  <a:pt x="847005" y="767148"/>
                </a:lnTo>
                <a:cubicBezTo>
                  <a:pt x="940816" y="767148"/>
                  <a:pt x="1014341" y="598661"/>
                  <a:pt x="1014341" y="383574"/>
                </a:cubicBezTo>
                <a:cubicBezTo>
                  <a:pt x="1014341" y="168487"/>
                  <a:pt x="940681" y="0"/>
                  <a:pt x="847005" y="0"/>
                </a:cubicBezTo>
                <a:close/>
                <a:moveTo>
                  <a:pt x="428854" y="746828"/>
                </a:moveTo>
                <a:cubicBezTo>
                  <a:pt x="494961" y="696028"/>
                  <a:pt x="541359" y="554431"/>
                  <a:pt x="541359" y="383574"/>
                </a:cubicBezTo>
                <a:cubicBezTo>
                  <a:pt x="541359" y="212717"/>
                  <a:pt x="494961" y="71289"/>
                  <a:pt x="428854" y="20320"/>
                </a:cubicBezTo>
                <a:lnTo>
                  <a:pt x="531199" y="20320"/>
                </a:lnTo>
                <a:cubicBezTo>
                  <a:pt x="610853" y="20320"/>
                  <a:pt x="678180" y="186673"/>
                  <a:pt x="678180" y="383574"/>
                </a:cubicBezTo>
                <a:cubicBezTo>
                  <a:pt x="678180" y="580475"/>
                  <a:pt x="610853" y="746828"/>
                  <a:pt x="531199" y="746828"/>
                </a:cubicBezTo>
                <a:close/>
                <a:moveTo>
                  <a:pt x="836845" y="383574"/>
                </a:moveTo>
                <a:cubicBezTo>
                  <a:pt x="836845" y="580475"/>
                  <a:pt x="769518" y="746828"/>
                  <a:pt x="689864" y="746828"/>
                </a:cubicBezTo>
                <a:lnTo>
                  <a:pt x="585995" y="746828"/>
                </a:lnTo>
                <a:cubicBezTo>
                  <a:pt x="652103" y="696028"/>
                  <a:pt x="698500" y="554431"/>
                  <a:pt x="698500" y="383574"/>
                </a:cubicBezTo>
                <a:cubicBezTo>
                  <a:pt x="698500" y="212717"/>
                  <a:pt x="652103" y="71289"/>
                  <a:pt x="585995" y="20320"/>
                </a:cubicBezTo>
                <a:lnTo>
                  <a:pt x="689864" y="20320"/>
                </a:lnTo>
                <a:cubicBezTo>
                  <a:pt x="769518" y="20320"/>
                  <a:pt x="836845" y="186673"/>
                  <a:pt x="836845" y="383574"/>
                </a:cubicBezTo>
                <a:close/>
                <a:moveTo>
                  <a:pt x="206925" y="508677"/>
                </a:moveTo>
                <a:lnTo>
                  <a:pt x="175903" y="477655"/>
                </a:lnTo>
                <a:cubicBezTo>
                  <a:pt x="172255" y="473974"/>
                  <a:pt x="171963" y="468136"/>
                  <a:pt x="175226" y="464109"/>
                </a:cubicBezTo>
                <a:lnTo>
                  <a:pt x="190872" y="444839"/>
                </a:lnTo>
                <a:cubicBezTo>
                  <a:pt x="186173" y="436413"/>
                  <a:pt x="182468" y="427468"/>
                  <a:pt x="179832" y="418186"/>
                </a:cubicBezTo>
                <a:lnTo>
                  <a:pt x="155143" y="415646"/>
                </a:lnTo>
                <a:cubicBezTo>
                  <a:pt x="149946" y="415107"/>
                  <a:pt x="146005" y="410711"/>
                  <a:pt x="146033" y="405486"/>
                </a:cubicBezTo>
                <a:lnTo>
                  <a:pt x="146033" y="361459"/>
                </a:lnTo>
                <a:cubicBezTo>
                  <a:pt x="146005" y="356233"/>
                  <a:pt x="149946" y="351837"/>
                  <a:pt x="155143" y="351299"/>
                </a:cubicBezTo>
                <a:lnTo>
                  <a:pt x="179832" y="348759"/>
                </a:lnTo>
                <a:cubicBezTo>
                  <a:pt x="182468" y="339476"/>
                  <a:pt x="186173" y="330532"/>
                  <a:pt x="190872" y="322106"/>
                </a:cubicBezTo>
                <a:lnTo>
                  <a:pt x="175294" y="303073"/>
                </a:lnTo>
                <a:cubicBezTo>
                  <a:pt x="172031" y="299046"/>
                  <a:pt x="172323" y="293207"/>
                  <a:pt x="175971" y="289526"/>
                </a:cubicBezTo>
                <a:lnTo>
                  <a:pt x="206993" y="258504"/>
                </a:lnTo>
                <a:cubicBezTo>
                  <a:pt x="210666" y="254847"/>
                  <a:pt x="216504" y="254538"/>
                  <a:pt x="220540" y="257793"/>
                </a:cubicBezTo>
                <a:lnTo>
                  <a:pt x="239776" y="273473"/>
                </a:lnTo>
                <a:cubicBezTo>
                  <a:pt x="248214" y="268762"/>
                  <a:pt x="257169" y="265047"/>
                  <a:pt x="266463" y="262399"/>
                </a:cubicBezTo>
                <a:lnTo>
                  <a:pt x="268969" y="237744"/>
                </a:lnTo>
                <a:cubicBezTo>
                  <a:pt x="269493" y="232532"/>
                  <a:pt x="273892" y="228573"/>
                  <a:pt x="279129" y="228600"/>
                </a:cubicBezTo>
                <a:lnTo>
                  <a:pt x="323156" y="228600"/>
                </a:lnTo>
                <a:cubicBezTo>
                  <a:pt x="328393" y="228573"/>
                  <a:pt x="332792" y="232532"/>
                  <a:pt x="333316" y="237744"/>
                </a:cubicBezTo>
                <a:lnTo>
                  <a:pt x="335822" y="262399"/>
                </a:lnTo>
                <a:cubicBezTo>
                  <a:pt x="345115" y="265047"/>
                  <a:pt x="354069" y="268762"/>
                  <a:pt x="362509" y="273473"/>
                </a:cubicBezTo>
                <a:lnTo>
                  <a:pt x="381745" y="257793"/>
                </a:lnTo>
                <a:cubicBezTo>
                  <a:pt x="385782" y="254538"/>
                  <a:pt x="391617" y="254847"/>
                  <a:pt x="395292" y="258504"/>
                </a:cubicBezTo>
                <a:lnTo>
                  <a:pt x="426314" y="289526"/>
                </a:lnTo>
                <a:cubicBezTo>
                  <a:pt x="429971" y="293201"/>
                  <a:pt x="430279" y="299036"/>
                  <a:pt x="427025" y="303073"/>
                </a:cubicBezTo>
                <a:lnTo>
                  <a:pt x="411344" y="322343"/>
                </a:lnTo>
                <a:cubicBezTo>
                  <a:pt x="416045" y="330769"/>
                  <a:pt x="419750" y="339713"/>
                  <a:pt x="422385" y="348996"/>
                </a:cubicBezTo>
                <a:lnTo>
                  <a:pt x="447074" y="351536"/>
                </a:lnTo>
                <a:cubicBezTo>
                  <a:pt x="452272" y="352075"/>
                  <a:pt x="456211" y="356470"/>
                  <a:pt x="456184" y="361696"/>
                </a:cubicBezTo>
                <a:lnTo>
                  <a:pt x="456184" y="405723"/>
                </a:lnTo>
                <a:cubicBezTo>
                  <a:pt x="456211" y="410948"/>
                  <a:pt x="452272" y="415344"/>
                  <a:pt x="447074" y="415883"/>
                </a:cubicBezTo>
                <a:lnTo>
                  <a:pt x="422385" y="418423"/>
                </a:lnTo>
                <a:cubicBezTo>
                  <a:pt x="421843" y="420421"/>
                  <a:pt x="421200" y="422385"/>
                  <a:pt x="420556" y="424349"/>
                </a:cubicBezTo>
                <a:lnTo>
                  <a:pt x="401218" y="417441"/>
                </a:lnTo>
                <a:cubicBezTo>
                  <a:pt x="402421" y="413837"/>
                  <a:pt x="403437" y="410176"/>
                  <a:pt x="404266" y="406468"/>
                </a:cubicBezTo>
                <a:cubicBezTo>
                  <a:pt x="405211" y="402180"/>
                  <a:pt x="408804" y="398983"/>
                  <a:pt x="413173" y="398543"/>
                </a:cubicBezTo>
                <a:lnTo>
                  <a:pt x="435762" y="396240"/>
                </a:lnTo>
                <a:lnTo>
                  <a:pt x="435762" y="370705"/>
                </a:lnTo>
                <a:lnTo>
                  <a:pt x="413173" y="368402"/>
                </a:lnTo>
                <a:cubicBezTo>
                  <a:pt x="408804" y="367961"/>
                  <a:pt x="405211" y="364764"/>
                  <a:pt x="404266" y="360477"/>
                </a:cubicBezTo>
                <a:cubicBezTo>
                  <a:pt x="401642" y="348454"/>
                  <a:pt x="396921" y="336990"/>
                  <a:pt x="390313" y="326610"/>
                </a:cubicBezTo>
                <a:cubicBezTo>
                  <a:pt x="387949" y="322915"/>
                  <a:pt x="388224" y="318123"/>
                  <a:pt x="390991" y="314723"/>
                </a:cubicBezTo>
                <a:lnTo>
                  <a:pt x="405350" y="297112"/>
                </a:lnTo>
                <a:lnTo>
                  <a:pt x="387299" y="279027"/>
                </a:lnTo>
                <a:lnTo>
                  <a:pt x="369655" y="293421"/>
                </a:lnTo>
                <a:cubicBezTo>
                  <a:pt x="366261" y="296171"/>
                  <a:pt x="361486" y="296445"/>
                  <a:pt x="357801" y="294098"/>
                </a:cubicBezTo>
                <a:cubicBezTo>
                  <a:pt x="347414" y="287498"/>
                  <a:pt x="335952" y="282766"/>
                  <a:pt x="323935" y="280111"/>
                </a:cubicBezTo>
                <a:cubicBezTo>
                  <a:pt x="319670" y="279160"/>
                  <a:pt x="316492" y="275587"/>
                  <a:pt x="316044" y="271238"/>
                </a:cubicBezTo>
                <a:lnTo>
                  <a:pt x="313741" y="248615"/>
                </a:lnTo>
                <a:lnTo>
                  <a:pt x="288341" y="248615"/>
                </a:lnTo>
                <a:lnTo>
                  <a:pt x="286004" y="271238"/>
                </a:lnTo>
                <a:cubicBezTo>
                  <a:pt x="285556" y="275587"/>
                  <a:pt x="282378" y="279160"/>
                  <a:pt x="278113" y="280111"/>
                </a:cubicBezTo>
                <a:cubicBezTo>
                  <a:pt x="266093" y="282756"/>
                  <a:pt x="254630" y="287491"/>
                  <a:pt x="244246" y="294098"/>
                </a:cubicBezTo>
                <a:cubicBezTo>
                  <a:pt x="240553" y="296462"/>
                  <a:pt x="235760" y="296188"/>
                  <a:pt x="232359" y="293421"/>
                </a:cubicBezTo>
                <a:lnTo>
                  <a:pt x="214715" y="279027"/>
                </a:lnTo>
                <a:lnTo>
                  <a:pt x="196664" y="297112"/>
                </a:lnTo>
                <a:lnTo>
                  <a:pt x="211023" y="314723"/>
                </a:lnTo>
                <a:cubicBezTo>
                  <a:pt x="213801" y="318116"/>
                  <a:pt x="214088" y="322909"/>
                  <a:pt x="211734" y="326610"/>
                </a:cubicBezTo>
                <a:cubicBezTo>
                  <a:pt x="205104" y="336983"/>
                  <a:pt x="200368" y="348447"/>
                  <a:pt x="197747" y="360477"/>
                </a:cubicBezTo>
                <a:cubicBezTo>
                  <a:pt x="196807" y="364754"/>
                  <a:pt x="193231" y="367948"/>
                  <a:pt x="188874" y="368402"/>
                </a:cubicBezTo>
                <a:lnTo>
                  <a:pt x="166251" y="370705"/>
                </a:lnTo>
                <a:lnTo>
                  <a:pt x="166251" y="396240"/>
                </a:lnTo>
                <a:lnTo>
                  <a:pt x="188874" y="398543"/>
                </a:lnTo>
                <a:cubicBezTo>
                  <a:pt x="193231" y="398997"/>
                  <a:pt x="196807" y="402190"/>
                  <a:pt x="197747" y="406468"/>
                </a:cubicBezTo>
                <a:cubicBezTo>
                  <a:pt x="200368" y="418497"/>
                  <a:pt x="205104" y="429961"/>
                  <a:pt x="211734" y="440334"/>
                </a:cubicBezTo>
                <a:cubicBezTo>
                  <a:pt x="214088" y="444036"/>
                  <a:pt x="213801" y="448828"/>
                  <a:pt x="211023" y="452222"/>
                </a:cubicBezTo>
                <a:lnTo>
                  <a:pt x="196664" y="469832"/>
                </a:lnTo>
                <a:lnTo>
                  <a:pt x="214715" y="487917"/>
                </a:lnTo>
                <a:lnTo>
                  <a:pt x="232359" y="473524"/>
                </a:lnTo>
                <a:cubicBezTo>
                  <a:pt x="235760" y="470757"/>
                  <a:pt x="240553" y="470483"/>
                  <a:pt x="244246" y="472846"/>
                </a:cubicBezTo>
                <a:cubicBezTo>
                  <a:pt x="254630" y="479454"/>
                  <a:pt x="266093" y="484188"/>
                  <a:pt x="278113" y="486833"/>
                </a:cubicBezTo>
                <a:cubicBezTo>
                  <a:pt x="282378" y="487785"/>
                  <a:pt x="285556" y="491358"/>
                  <a:pt x="286004" y="495706"/>
                </a:cubicBezTo>
                <a:lnTo>
                  <a:pt x="288341" y="518329"/>
                </a:lnTo>
                <a:lnTo>
                  <a:pt x="313876" y="518329"/>
                </a:lnTo>
                <a:lnTo>
                  <a:pt x="316179" y="495706"/>
                </a:lnTo>
                <a:cubicBezTo>
                  <a:pt x="316628" y="491358"/>
                  <a:pt x="319805" y="487785"/>
                  <a:pt x="324070" y="486833"/>
                </a:cubicBezTo>
                <a:cubicBezTo>
                  <a:pt x="336087" y="484178"/>
                  <a:pt x="347550" y="479447"/>
                  <a:pt x="357937" y="472846"/>
                </a:cubicBezTo>
                <a:cubicBezTo>
                  <a:pt x="361621" y="470499"/>
                  <a:pt x="366397" y="470774"/>
                  <a:pt x="369790" y="473524"/>
                </a:cubicBezTo>
                <a:lnTo>
                  <a:pt x="387435" y="487917"/>
                </a:lnTo>
                <a:lnTo>
                  <a:pt x="405486" y="469832"/>
                </a:lnTo>
                <a:lnTo>
                  <a:pt x="391126" y="452222"/>
                </a:lnTo>
                <a:cubicBezTo>
                  <a:pt x="388359" y="448821"/>
                  <a:pt x="388085" y="444029"/>
                  <a:pt x="390449" y="440334"/>
                </a:cubicBezTo>
                <a:cubicBezTo>
                  <a:pt x="391871" y="438099"/>
                  <a:pt x="393226" y="435762"/>
                  <a:pt x="394479" y="433392"/>
                </a:cubicBezTo>
                <a:lnTo>
                  <a:pt x="406400" y="439759"/>
                </a:lnTo>
                <a:lnTo>
                  <a:pt x="406874" y="439386"/>
                </a:lnTo>
                <a:lnTo>
                  <a:pt x="407822" y="440538"/>
                </a:lnTo>
                <a:lnTo>
                  <a:pt x="412394" y="442976"/>
                </a:lnTo>
                <a:lnTo>
                  <a:pt x="411378" y="444873"/>
                </a:lnTo>
                <a:lnTo>
                  <a:pt x="427059" y="464143"/>
                </a:lnTo>
                <a:cubicBezTo>
                  <a:pt x="430313" y="468180"/>
                  <a:pt x="430005" y="474015"/>
                  <a:pt x="426347" y="477689"/>
                </a:cubicBezTo>
                <a:lnTo>
                  <a:pt x="395326" y="508711"/>
                </a:lnTo>
                <a:cubicBezTo>
                  <a:pt x="391651" y="512369"/>
                  <a:pt x="385816" y="512677"/>
                  <a:pt x="381779" y="509422"/>
                </a:cubicBezTo>
                <a:lnTo>
                  <a:pt x="362543" y="493742"/>
                </a:lnTo>
                <a:cubicBezTo>
                  <a:pt x="354103" y="498453"/>
                  <a:pt x="345149" y="502168"/>
                  <a:pt x="335856" y="504817"/>
                </a:cubicBezTo>
                <a:lnTo>
                  <a:pt x="333350" y="529471"/>
                </a:lnTo>
                <a:cubicBezTo>
                  <a:pt x="332826" y="534684"/>
                  <a:pt x="328427" y="538643"/>
                  <a:pt x="323190" y="538615"/>
                </a:cubicBezTo>
                <a:lnTo>
                  <a:pt x="279163" y="538615"/>
                </a:lnTo>
                <a:cubicBezTo>
                  <a:pt x="273926" y="538643"/>
                  <a:pt x="269526" y="534684"/>
                  <a:pt x="269003" y="529471"/>
                </a:cubicBezTo>
                <a:lnTo>
                  <a:pt x="266497" y="504817"/>
                </a:lnTo>
                <a:cubicBezTo>
                  <a:pt x="257203" y="502168"/>
                  <a:pt x="248248" y="498453"/>
                  <a:pt x="239810" y="493742"/>
                </a:cubicBezTo>
                <a:lnTo>
                  <a:pt x="220574" y="509422"/>
                </a:lnTo>
                <a:cubicBezTo>
                  <a:pt x="216523" y="512687"/>
                  <a:pt x="210661" y="512365"/>
                  <a:pt x="206993" y="508677"/>
                </a:cubicBezTo>
                <a:close/>
                <a:moveTo>
                  <a:pt x="245059" y="383574"/>
                </a:moveTo>
                <a:cubicBezTo>
                  <a:pt x="245059" y="414528"/>
                  <a:pt x="270153" y="439623"/>
                  <a:pt x="301109" y="439623"/>
                </a:cubicBezTo>
                <a:cubicBezTo>
                  <a:pt x="332064" y="439623"/>
                  <a:pt x="357158" y="414528"/>
                  <a:pt x="357158" y="383574"/>
                </a:cubicBezTo>
                <a:cubicBezTo>
                  <a:pt x="357158" y="352620"/>
                  <a:pt x="332064" y="327525"/>
                  <a:pt x="301109" y="327525"/>
                </a:cubicBezTo>
                <a:cubicBezTo>
                  <a:pt x="270161" y="327545"/>
                  <a:pt x="245078" y="352627"/>
                  <a:pt x="245059" y="383574"/>
                </a:cubicBezTo>
                <a:close/>
                <a:moveTo>
                  <a:pt x="336838" y="383574"/>
                </a:moveTo>
                <a:cubicBezTo>
                  <a:pt x="336838" y="403308"/>
                  <a:pt x="320841" y="419303"/>
                  <a:pt x="301109" y="419303"/>
                </a:cubicBezTo>
                <a:cubicBezTo>
                  <a:pt x="281376" y="419303"/>
                  <a:pt x="265379" y="403308"/>
                  <a:pt x="265379" y="383574"/>
                </a:cubicBezTo>
                <a:cubicBezTo>
                  <a:pt x="265379" y="363840"/>
                  <a:pt x="281376" y="347845"/>
                  <a:pt x="301109" y="347845"/>
                </a:cubicBezTo>
                <a:cubicBezTo>
                  <a:pt x="320833" y="347865"/>
                  <a:pt x="336819" y="363850"/>
                  <a:pt x="336838" y="383574"/>
                </a:cubicBezTo>
                <a:close/>
                <a:moveTo>
                  <a:pt x="144407" y="134383"/>
                </a:moveTo>
                <a:cubicBezTo>
                  <a:pt x="173174" y="134383"/>
                  <a:pt x="196494" y="111063"/>
                  <a:pt x="196494" y="82296"/>
                </a:cubicBezTo>
                <a:cubicBezTo>
                  <a:pt x="196494" y="53529"/>
                  <a:pt x="173174" y="30209"/>
                  <a:pt x="144407" y="30209"/>
                </a:cubicBezTo>
                <a:cubicBezTo>
                  <a:pt x="115693" y="30209"/>
                  <a:pt x="92395" y="53447"/>
                  <a:pt x="92320" y="82161"/>
                </a:cubicBezTo>
                <a:cubicBezTo>
                  <a:pt x="92283" y="110965"/>
                  <a:pt x="115603" y="134346"/>
                  <a:pt x="144407" y="134383"/>
                </a:cubicBezTo>
                <a:close/>
                <a:moveTo>
                  <a:pt x="144407" y="50529"/>
                </a:moveTo>
                <a:cubicBezTo>
                  <a:pt x="161952" y="50529"/>
                  <a:pt x="176174" y="64752"/>
                  <a:pt x="176174" y="82296"/>
                </a:cubicBezTo>
                <a:cubicBezTo>
                  <a:pt x="176174" y="99841"/>
                  <a:pt x="161951" y="114063"/>
                  <a:pt x="144407" y="114063"/>
                </a:cubicBezTo>
                <a:cubicBezTo>
                  <a:pt x="126862" y="114063"/>
                  <a:pt x="112640" y="99840"/>
                  <a:pt x="112640" y="82296"/>
                </a:cubicBezTo>
                <a:cubicBezTo>
                  <a:pt x="112640" y="82251"/>
                  <a:pt x="112640" y="82206"/>
                  <a:pt x="112640" y="82161"/>
                </a:cubicBezTo>
                <a:cubicBezTo>
                  <a:pt x="112734" y="64677"/>
                  <a:pt x="126923" y="50547"/>
                  <a:pt x="144407" y="50529"/>
                </a:cubicBezTo>
                <a:close/>
                <a:moveTo>
                  <a:pt x="52155" y="283769"/>
                </a:moveTo>
                <a:cubicBezTo>
                  <a:pt x="80921" y="283748"/>
                  <a:pt x="104226" y="260414"/>
                  <a:pt x="104208" y="231648"/>
                </a:cubicBezTo>
                <a:cubicBezTo>
                  <a:pt x="104189" y="202881"/>
                  <a:pt x="80854" y="179576"/>
                  <a:pt x="52087" y="179595"/>
                </a:cubicBezTo>
                <a:cubicBezTo>
                  <a:pt x="23333" y="179614"/>
                  <a:pt x="34" y="202928"/>
                  <a:pt x="34" y="231682"/>
                </a:cubicBezTo>
                <a:cubicBezTo>
                  <a:pt x="71" y="260445"/>
                  <a:pt x="23390" y="283748"/>
                  <a:pt x="52155" y="283769"/>
                </a:cubicBezTo>
                <a:close/>
                <a:moveTo>
                  <a:pt x="52155" y="199915"/>
                </a:moveTo>
                <a:cubicBezTo>
                  <a:pt x="69699" y="199934"/>
                  <a:pt x="83906" y="214171"/>
                  <a:pt x="83888" y="231716"/>
                </a:cubicBezTo>
                <a:cubicBezTo>
                  <a:pt x="83869" y="249259"/>
                  <a:pt x="69631" y="263469"/>
                  <a:pt x="52087" y="263449"/>
                </a:cubicBezTo>
                <a:cubicBezTo>
                  <a:pt x="34556" y="263428"/>
                  <a:pt x="20354" y="249215"/>
                  <a:pt x="20354" y="231682"/>
                </a:cubicBezTo>
                <a:cubicBezTo>
                  <a:pt x="20373" y="214132"/>
                  <a:pt x="34605" y="199915"/>
                  <a:pt x="52155" y="199915"/>
                </a:cubicBezTo>
                <a:close/>
                <a:moveTo>
                  <a:pt x="114334" y="440775"/>
                </a:moveTo>
                <a:cubicBezTo>
                  <a:pt x="85567" y="440775"/>
                  <a:pt x="62247" y="464095"/>
                  <a:pt x="62247" y="492862"/>
                </a:cubicBezTo>
                <a:cubicBezTo>
                  <a:pt x="62247" y="521628"/>
                  <a:pt x="85567" y="544949"/>
                  <a:pt x="114334" y="544949"/>
                </a:cubicBezTo>
                <a:cubicBezTo>
                  <a:pt x="143101" y="544949"/>
                  <a:pt x="166421" y="521628"/>
                  <a:pt x="166421" y="492862"/>
                </a:cubicBezTo>
                <a:cubicBezTo>
                  <a:pt x="166384" y="464109"/>
                  <a:pt x="143085" y="440812"/>
                  <a:pt x="114334" y="440775"/>
                </a:cubicBezTo>
                <a:close/>
                <a:moveTo>
                  <a:pt x="114334" y="524629"/>
                </a:moveTo>
                <a:cubicBezTo>
                  <a:pt x="96790" y="524629"/>
                  <a:pt x="82567" y="510405"/>
                  <a:pt x="82567" y="492862"/>
                </a:cubicBezTo>
                <a:cubicBezTo>
                  <a:pt x="82567" y="475319"/>
                  <a:pt x="96790" y="461095"/>
                  <a:pt x="114334" y="461095"/>
                </a:cubicBezTo>
                <a:cubicBezTo>
                  <a:pt x="131878" y="461095"/>
                  <a:pt x="146101" y="475319"/>
                  <a:pt x="146101" y="492862"/>
                </a:cubicBezTo>
                <a:cubicBezTo>
                  <a:pt x="146064" y="510391"/>
                  <a:pt x="131863" y="524591"/>
                  <a:pt x="114334" y="524629"/>
                </a:cubicBezTo>
                <a:close/>
                <a:moveTo>
                  <a:pt x="299957" y="636389"/>
                </a:moveTo>
                <a:cubicBezTo>
                  <a:pt x="299957" y="607622"/>
                  <a:pt x="276637" y="584302"/>
                  <a:pt x="247870" y="584302"/>
                </a:cubicBezTo>
                <a:cubicBezTo>
                  <a:pt x="219103" y="584302"/>
                  <a:pt x="195783" y="607622"/>
                  <a:pt x="195783" y="636389"/>
                </a:cubicBezTo>
                <a:cubicBezTo>
                  <a:pt x="195783" y="665155"/>
                  <a:pt x="219103" y="688475"/>
                  <a:pt x="247870" y="688475"/>
                </a:cubicBezTo>
                <a:cubicBezTo>
                  <a:pt x="276582" y="688438"/>
                  <a:pt x="299864" y="665202"/>
                  <a:pt x="299957" y="636490"/>
                </a:cubicBezTo>
                <a:close/>
                <a:moveTo>
                  <a:pt x="247870" y="668155"/>
                </a:moveTo>
                <a:cubicBezTo>
                  <a:pt x="230326" y="668155"/>
                  <a:pt x="216103" y="653931"/>
                  <a:pt x="216103" y="636389"/>
                </a:cubicBezTo>
                <a:cubicBezTo>
                  <a:pt x="216103" y="618846"/>
                  <a:pt x="230326" y="604622"/>
                  <a:pt x="247870" y="604622"/>
                </a:cubicBezTo>
                <a:cubicBezTo>
                  <a:pt x="265414" y="604622"/>
                  <a:pt x="279637" y="618846"/>
                  <a:pt x="279637" y="636389"/>
                </a:cubicBezTo>
                <a:cubicBezTo>
                  <a:pt x="279693" y="653931"/>
                  <a:pt x="265516" y="668200"/>
                  <a:pt x="247972" y="668257"/>
                </a:cubicBezTo>
                <a:cubicBezTo>
                  <a:pt x="247938" y="668257"/>
                  <a:pt x="247904" y="668257"/>
                  <a:pt x="247870" y="668257"/>
                </a:cubicBezTo>
                <a:close/>
                <a:moveTo>
                  <a:pt x="52155" y="657894"/>
                </a:moveTo>
                <a:cubicBezTo>
                  <a:pt x="23388" y="657857"/>
                  <a:pt x="37" y="681147"/>
                  <a:pt x="0" y="709913"/>
                </a:cubicBezTo>
                <a:cubicBezTo>
                  <a:pt x="-37" y="738679"/>
                  <a:pt x="23252" y="762030"/>
                  <a:pt x="52019" y="762068"/>
                </a:cubicBezTo>
                <a:cubicBezTo>
                  <a:pt x="80786" y="762105"/>
                  <a:pt x="104137" y="738815"/>
                  <a:pt x="104174" y="710049"/>
                </a:cubicBezTo>
                <a:cubicBezTo>
                  <a:pt x="104174" y="710005"/>
                  <a:pt x="104174" y="709957"/>
                  <a:pt x="104174" y="709913"/>
                </a:cubicBezTo>
                <a:cubicBezTo>
                  <a:pt x="104081" y="681221"/>
                  <a:pt x="80845" y="657985"/>
                  <a:pt x="52155" y="657894"/>
                </a:cubicBezTo>
                <a:close/>
                <a:moveTo>
                  <a:pt x="52155" y="741748"/>
                </a:moveTo>
                <a:cubicBezTo>
                  <a:pt x="34610" y="741785"/>
                  <a:pt x="20357" y="727591"/>
                  <a:pt x="20320" y="710049"/>
                </a:cubicBezTo>
                <a:cubicBezTo>
                  <a:pt x="20283" y="692506"/>
                  <a:pt x="34475" y="678251"/>
                  <a:pt x="52019" y="678214"/>
                </a:cubicBezTo>
                <a:cubicBezTo>
                  <a:pt x="69563" y="678177"/>
                  <a:pt x="83816" y="692370"/>
                  <a:pt x="83854" y="709913"/>
                </a:cubicBezTo>
                <a:cubicBezTo>
                  <a:pt x="83817" y="727415"/>
                  <a:pt x="69657" y="741606"/>
                  <a:pt x="52155" y="741680"/>
                </a:cubicBezTo>
                <a:close/>
                <a:moveTo>
                  <a:pt x="227719" y="520869"/>
                </a:moveTo>
                <a:lnTo>
                  <a:pt x="248039" y="520869"/>
                </a:lnTo>
                <a:lnTo>
                  <a:pt x="248039" y="555617"/>
                </a:lnTo>
                <a:lnTo>
                  <a:pt x="227719" y="555617"/>
                </a:lnTo>
                <a:close/>
                <a:moveTo>
                  <a:pt x="62315" y="113182"/>
                </a:moveTo>
                <a:lnTo>
                  <a:pt x="41995" y="113182"/>
                </a:lnTo>
                <a:lnTo>
                  <a:pt x="41995" y="12531"/>
                </a:lnTo>
                <a:lnTo>
                  <a:pt x="62315" y="12531"/>
                </a:lnTo>
                <a:close/>
                <a:moveTo>
                  <a:pt x="134247" y="209194"/>
                </a:moveTo>
                <a:lnTo>
                  <a:pt x="154567" y="209194"/>
                </a:lnTo>
                <a:lnTo>
                  <a:pt x="154567" y="309846"/>
                </a:lnTo>
                <a:lnTo>
                  <a:pt x="134247" y="309846"/>
                </a:lnTo>
                <a:close/>
                <a:moveTo>
                  <a:pt x="134247" y="609261"/>
                </a:moveTo>
                <a:lnTo>
                  <a:pt x="154567" y="609261"/>
                </a:lnTo>
                <a:lnTo>
                  <a:pt x="154567" y="709913"/>
                </a:lnTo>
                <a:lnTo>
                  <a:pt x="134247" y="709913"/>
                </a:lnTo>
                <a:close/>
                <a:moveTo>
                  <a:pt x="41995" y="629039"/>
                </a:moveTo>
                <a:lnTo>
                  <a:pt x="41995" y="555549"/>
                </a:lnTo>
                <a:lnTo>
                  <a:pt x="62315" y="555549"/>
                </a:lnTo>
                <a:lnTo>
                  <a:pt x="62315" y="629039"/>
                </a:lnTo>
                <a:close/>
                <a:moveTo>
                  <a:pt x="237913" y="124223"/>
                </a:moveTo>
                <a:lnTo>
                  <a:pt x="217593" y="124223"/>
                </a:lnTo>
                <a:lnTo>
                  <a:pt x="217593" y="82161"/>
                </a:lnTo>
                <a:lnTo>
                  <a:pt x="237913" y="82161"/>
                </a:lnTo>
                <a:close/>
              </a:path>
            </a:pathLst>
          </a:custGeom>
          <a:solidFill>
            <a:srgbClr val="004E66"/>
          </a:solidFill>
          <a:ln w="38100" cap="flat">
            <a:solidFill>
              <a:srgbClr val="004E66"/>
            </a:solidFill>
            <a:prstDash val="solid"/>
            <a:miter/>
          </a:ln>
        </p:spPr>
        <p:txBody>
          <a:bodyPr rtlCol="0" anchor="ctr"/>
          <a:lstStyle/>
          <a:p>
            <a:endParaRPr lang="en-US" dirty="0"/>
          </a:p>
        </p:txBody>
      </p:sp>
      <p:sp>
        <p:nvSpPr>
          <p:cNvPr id="24" name="Graphic 1">
            <a:extLst>
              <a:ext uri="{FF2B5EF4-FFF2-40B4-BE49-F238E27FC236}">
                <a16:creationId xmlns:a16="http://schemas.microsoft.com/office/drawing/2014/main" id="{C25CA3C7-75D5-2A69-7BCD-98534754EBE7}"/>
              </a:ext>
            </a:extLst>
          </p:cNvPr>
          <p:cNvSpPr>
            <a:spLocks noChangeAspect="1"/>
          </p:cNvSpPr>
          <p:nvPr/>
        </p:nvSpPr>
        <p:spPr>
          <a:xfrm>
            <a:off x="7996331" y="4453919"/>
            <a:ext cx="672450" cy="543820"/>
          </a:xfrm>
          <a:custGeom>
            <a:avLst/>
            <a:gdLst>
              <a:gd name="connsiteX0" fmla="*/ 148539 w 1015525"/>
              <a:gd name="connsiteY0" fmla="*/ 867192 h 870180"/>
              <a:gd name="connsiteX1" fmla="*/ 162907 w 1015525"/>
              <a:gd name="connsiteY1" fmla="*/ 867216 h 870180"/>
              <a:gd name="connsiteX2" fmla="*/ 162933 w 1015525"/>
              <a:gd name="connsiteY2" fmla="*/ 867192 h 870180"/>
              <a:gd name="connsiteX3" fmla="*/ 277097 w 1015525"/>
              <a:gd name="connsiteY3" fmla="*/ 753027 h 870180"/>
              <a:gd name="connsiteX4" fmla="*/ 277097 w 1015525"/>
              <a:gd name="connsiteY4" fmla="*/ 738668 h 870180"/>
              <a:gd name="connsiteX5" fmla="*/ 277107 w 1015525"/>
              <a:gd name="connsiteY5" fmla="*/ 277346 h 870180"/>
              <a:gd name="connsiteX6" fmla="*/ 738429 w 1015525"/>
              <a:gd name="connsiteY6" fmla="*/ 277357 h 870180"/>
              <a:gd name="connsiteX7" fmla="*/ 738429 w 1015525"/>
              <a:gd name="connsiteY7" fmla="*/ 738668 h 870180"/>
              <a:gd name="connsiteX8" fmla="*/ 752822 w 1015525"/>
              <a:gd name="connsiteY8" fmla="*/ 753027 h 870180"/>
              <a:gd name="connsiteX9" fmla="*/ 853982 w 1015525"/>
              <a:gd name="connsiteY9" fmla="*/ 518162 h 870180"/>
              <a:gd name="connsiteX10" fmla="*/ 995104 w 1015525"/>
              <a:gd name="connsiteY10" fmla="*/ 518162 h 870180"/>
              <a:gd name="connsiteX11" fmla="*/ 852593 w 1015525"/>
              <a:gd name="connsiteY11" fmla="*/ 852832 h 870180"/>
              <a:gd name="connsiteX12" fmla="*/ 866987 w 1015525"/>
              <a:gd name="connsiteY12" fmla="*/ 867192 h 870180"/>
              <a:gd name="connsiteX13" fmla="*/ 866987 w 1015525"/>
              <a:gd name="connsiteY13" fmla="*/ 148778 h 870180"/>
              <a:gd name="connsiteX14" fmla="*/ 507763 w 1015525"/>
              <a:gd name="connsiteY14" fmla="*/ 2 h 870180"/>
              <a:gd name="connsiteX15" fmla="*/ 497603 w 1015525"/>
              <a:gd name="connsiteY15" fmla="*/ 10162 h 870180"/>
              <a:gd name="connsiteX16" fmla="*/ 497603 w 1015525"/>
              <a:gd name="connsiteY16" fmla="*/ 161783 h 870180"/>
              <a:gd name="connsiteX17" fmla="*/ 270019 w 1015525"/>
              <a:gd name="connsiteY17" fmla="*/ 255899 h 870180"/>
              <a:gd name="connsiteX18" fmla="*/ 170180 w 1015525"/>
              <a:gd name="connsiteY18" fmla="*/ 156060 h 870180"/>
              <a:gd name="connsiteX19" fmla="*/ 400033 w 1015525"/>
              <a:gd name="connsiteY19" fmla="*/ 32311 h 870180"/>
              <a:gd name="connsiteX20" fmla="*/ 395563 w 1015525"/>
              <a:gd name="connsiteY20" fmla="*/ 12465 h 870180"/>
              <a:gd name="connsiteX21" fmla="*/ 327660 w 1015525"/>
              <a:gd name="connsiteY21" fmla="*/ 32785 h 870180"/>
              <a:gd name="connsiteX22" fmla="*/ 148539 w 1015525"/>
              <a:gd name="connsiteY22" fmla="*/ 148778 h 870180"/>
              <a:gd name="connsiteX23" fmla="*/ 148539 w 1015525"/>
              <a:gd name="connsiteY23" fmla="*/ 867192 h 870180"/>
              <a:gd name="connsiteX24" fmla="*/ 995206 w 1015525"/>
              <a:gd name="connsiteY24" fmla="*/ 497842 h 870180"/>
              <a:gd name="connsiteX25" fmla="*/ 853982 w 1015525"/>
              <a:gd name="connsiteY25" fmla="*/ 497842 h 870180"/>
              <a:gd name="connsiteX26" fmla="*/ 759866 w 1015525"/>
              <a:gd name="connsiteY26" fmla="*/ 270258 h 870180"/>
              <a:gd name="connsiteX27" fmla="*/ 859705 w 1015525"/>
              <a:gd name="connsiteY27" fmla="*/ 170419 h 870180"/>
              <a:gd name="connsiteX28" fmla="*/ 995104 w 1015525"/>
              <a:gd name="connsiteY28" fmla="*/ 497842 h 870180"/>
              <a:gd name="connsiteX29" fmla="*/ 517923 w 1015525"/>
              <a:gd name="connsiteY29" fmla="*/ 20424 h 870180"/>
              <a:gd name="connsiteX30" fmla="*/ 845346 w 1015525"/>
              <a:gd name="connsiteY30" fmla="*/ 156060 h 870180"/>
              <a:gd name="connsiteX31" fmla="*/ 745507 w 1015525"/>
              <a:gd name="connsiteY31" fmla="*/ 255899 h 870180"/>
              <a:gd name="connsiteX32" fmla="*/ 517923 w 1015525"/>
              <a:gd name="connsiteY32" fmla="*/ 161783 h 870180"/>
              <a:gd name="connsiteX33" fmla="*/ 20455 w 1015525"/>
              <a:gd name="connsiteY33" fmla="*/ 518162 h 870180"/>
              <a:gd name="connsiteX34" fmla="*/ 82635 w 1015525"/>
              <a:gd name="connsiteY34" fmla="*/ 518162 h 870180"/>
              <a:gd name="connsiteX35" fmla="*/ 25061 w 1015525"/>
              <a:gd name="connsiteY35" fmla="*/ 575735 h 870180"/>
              <a:gd name="connsiteX36" fmla="*/ 20455 w 1015525"/>
              <a:gd name="connsiteY36" fmla="*/ 518162 h 870180"/>
              <a:gd name="connsiteX37" fmla="*/ 29125 w 1015525"/>
              <a:gd name="connsiteY37" fmla="*/ 600424 h 870180"/>
              <a:gd name="connsiteX38" fmla="*/ 111523 w 1015525"/>
              <a:gd name="connsiteY38" fmla="*/ 518162 h 870180"/>
              <a:gd name="connsiteX39" fmla="*/ 161544 w 1015525"/>
              <a:gd name="connsiteY39" fmla="*/ 518162 h 870180"/>
              <a:gd name="connsiteX40" fmla="*/ 162865 w 1015525"/>
              <a:gd name="connsiteY40" fmla="*/ 539430 h 870180"/>
              <a:gd name="connsiteX41" fmla="*/ 43790 w 1015525"/>
              <a:gd name="connsiteY41" fmla="*/ 658336 h 870180"/>
              <a:gd name="connsiteX42" fmla="*/ 29125 w 1015525"/>
              <a:gd name="connsiteY42" fmla="*/ 600424 h 870180"/>
              <a:gd name="connsiteX43" fmla="*/ 131843 w 1015525"/>
              <a:gd name="connsiteY43" fmla="*/ 497842 h 870180"/>
              <a:gd name="connsiteX44" fmla="*/ 164050 w 1015525"/>
              <a:gd name="connsiteY44" fmla="*/ 465567 h 870180"/>
              <a:gd name="connsiteX45" fmla="*/ 161612 w 1015525"/>
              <a:gd name="connsiteY45" fmla="*/ 497944 h 870180"/>
              <a:gd name="connsiteX46" fmla="*/ 51342 w 1015525"/>
              <a:gd name="connsiteY46" fmla="*/ 679672 h 870180"/>
              <a:gd name="connsiteX47" fmla="*/ 166116 w 1015525"/>
              <a:gd name="connsiteY47" fmla="*/ 564898 h 870180"/>
              <a:gd name="connsiteX48" fmla="*/ 180916 w 1015525"/>
              <a:gd name="connsiteY48" fmla="*/ 622844 h 870180"/>
              <a:gd name="connsiteX49" fmla="*/ 73592 w 1015525"/>
              <a:gd name="connsiteY49" fmla="*/ 730167 h 870180"/>
              <a:gd name="connsiteX50" fmla="*/ 51342 w 1015525"/>
              <a:gd name="connsiteY50" fmla="*/ 679672 h 870180"/>
              <a:gd name="connsiteX51" fmla="*/ 255626 w 1015525"/>
              <a:gd name="connsiteY51" fmla="*/ 745746 h 870180"/>
              <a:gd name="connsiteX52" fmla="*/ 155821 w 1015525"/>
              <a:gd name="connsiteY52" fmla="*/ 845585 h 870180"/>
              <a:gd name="connsiteX53" fmla="*/ 124460 w 1015525"/>
              <a:gd name="connsiteY53" fmla="*/ 809517 h 870180"/>
              <a:gd name="connsiteX54" fmla="*/ 225281 w 1015525"/>
              <a:gd name="connsiteY54" fmla="*/ 708696 h 870180"/>
              <a:gd name="connsiteX55" fmla="*/ 255626 w 1015525"/>
              <a:gd name="connsiteY55" fmla="*/ 745746 h 870180"/>
              <a:gd name="connsiteX56" fmla="*/ 188908 w 1015525"/>
              <a:gd name="connsiteY56" fmla="*/ 643604 h 870180"/>
              <a:gd name="connsiteX57" fmla="*/ 213733 w 1015525"/>
              <a:gd name="connsiteY57" fmla="*/ 691492 h 870180"/>
              <a:gd name="connsiteX58" fmla="*/ 112133 w 1015525"/>
              <a:gd name="connsiteY58" fmla="*/ 793092 h 870180"/>
              <a:gd name="connsiteX59" fmla="*/ 83651 w 1015525"/>
              <a:gd name="connsiteY59" fmla="*/ 748828 h 870180"/>
              <a:gd name="connsiteX60" fmla="*/ 170146 w 1015525"/>
              <a:gd name="connsiteY60" fmla="*/ 430651 h 870180"/>
              <a:gd name="connsiteX61" fmla="*/ 102955 w 1015525"/>
              <a:gd name="connsiteY61" fmla="*/ 497842 h 870180"/>
              <a:gd name="connsiteX62" fmla="*/ 34171 w 1015525"/>
              <a:gd name="connsiteY62" fmla="*/ 497842 h 870180"/>
              <a:gd name="connsiteX63" fmla="*/ 238049 w 1015525"/>
              <a:gd name="connsiteY63" fmla="*/ 290476 h 870180"/>
              <a:gd name="connsiteX64" fmla="*/ 170146 w 1015525"/>
              <a:gd name="connsiteY64" fmla="*/ 430651 h 870180"/>
              <a:gd name="connsiteX65" fmla="*/ 242418 w 1015525"/>
              <a:gd name="connsiteY65" fmla="*/ 257016 h 870180"/>
              <a:gd name="connsiteX66" fmla="*/ 20997 w 1015525"/>
              <a:gd name="connsiteY66" fmla="*/ 482230 h 870180"/>
              <a:gd name="connsiteX67" fmla="*/ 34104 w 1015525"/>
              <a:gd name="connsiteY67" fmla="*/ 392449 h 870180"/>
              <a:gd name="connsiteX68" fmla="*/ 205977 w 1015525"/>
              <a:gd name="connsiteY68" fmla="*/ 220576 h 870180"/>
              <a:gd name="connsiteX69" fmla="*/ 191618 w 1015525"/>
              <a:gd name="connsiteY69" fmla="*/ 206216 h 870180"/>
              <a:gd name="connsiteX70" fmla="*/ 45754 w 1015525"/>
              <a:gd name="connsiteY70" fmla="*/ 352080 h 870180"/>
              <a:gd name="connsiteX71" fmla="*/ 155821 w 1015525"/>
              <a:gd name="connsiteY71" fmla="*/ 170419 h 870180"/>
              <a:gd name="connsiteX72" fmla="*/ 476402 w 1015525"/>
              <a:gd name="connsiteY72" fmla="*/ 410364 h 870180"/>
              <a:gd name="connsiteX73" fmla="*/ 424553 w 1015525"/>
              <a:gd name="connsiteY73" fmla="*/ 348761 h 870180"/>
              <a:gd name="connsiteX74" fmla="*/ 372703 w 1015525"/>
              <a:gd name="connsiteY74" fmla="*/ 410364 h 870180"/>
              <a:gd name="connsiteX75" fmla="*/ 424553 w 1015525"/>
              <a:gd name="connsiteY75" fmla="*/ 471934 h 870180"/>
              <a:gd name="connsiteX76" fmla="*/ 476402 w 1015525"/>
              <a:gd name="connsiteY76" fmla="*/ 410364 h 870180"/>
              <a:gd name="connsiteX77" fmla="*/ 424553 w 1015525"/>
              <a:gd name="connsiteY77" fmla="*/ 451614 h 870180"/>
              <a:gd name="connsiteX78" fmla="*/ 393023 w 1015525"/>
              <a:gd name="connsiteY78" fmla="*/ 410364 h 870180"/>
              <a:gd name="connsiteX79" fmla="*/ 424553 w 1015525"/>
              <a:gd name="connsiteY79" fmla="*/ 369081 h 870180"/>
              <a:gd name="connsiteX80" fmla="*/ 456082 w 1015525"/>
              <a:gd name="connsiteY80" fmla="*/ 410364 h 870180"/>
              <a:gd name="connsiteX81" fmla="*/ 424553 w 1015525"/>
              <a:gd name="connsiteY81" fmla="*/ 451614 h 870180"/>
              <a:gd name="connsiteX82" fmla="*/ 590973 w 1015525"/>
              <a:gd name="connsiteY82" fmla="*/ 689324 h 870180"/>
              <a:gd name="connsiteX83" fmla="*/ 642823 w 1015525"/>
              <a:gd name="connsiteY83" fmla="*/ 627755 h 870180"/>
              <a:gd name="connsiteX84" fmla="*/ 590973 w 1015525"/>
              <a:gd name="connsiteY84" fmla="*/ 566151 h 870180"/>
              <a:gd name="connsiteX85" fmla="*/ 539123 w 1015525"/>
              <a:gd name="connsiteY85" fmla="*/ 627755 h 870180"/>
              <a:gd name="connsiteX86" fmla="*/ 590973 w 1015525"/>
              <a:gd name="connsiteY86" fmla="*/ 689324 h 870180"/>
              <a:gd name="connsiteX87" fmla="*/ 590973 w 1015525"/>
              <a:gd name="connsiteY87" fmla="*/ 586471 h 870180"/>
              <a:gd name="connsiteX88" fmla="*/ 622503 w 1015525"/>
              <a:gd name="connsiteY88" fmla="*/ 627755 h 870180"/>
              <a:gd name="connsiteX89" fmla="*/ 590973 w 1015525"/>
              <a:gd name="connsiteY89" fmla="*/ 669004 h 870180"/>
              <a:gd name="connsiteX90" fmla="*/ 559443 w 1015525"/>
              <a:gd name="connsiteY90" fmla="*/ 627755 h 870180"/>
              <a:gd name="connsiteX91" fmla="*/ 590973 w 1015525"/>
              <a:gd name="connsiteY91" fmla="*/ 586471 h 870180"/>
              <a:gd name="connsiteX92" fmla="*/ 423435 w 1015525"/>
              <a:gd name="connsiteY92" fmla="*/ 684278 h 870180"/>
              <a:gd name="connsiteX93" fmla="*/ 405858 w 1015525"/>
              <a:gd name="connsiteY93" fmla="*/ 674118 h 870180"/>
              <a:gd name="connsiteX94" fmla="*/ 592125 w 1015525"/>
              <a:gd name="connsiteY94" fmla="*/ 353841 h 870180"/>
              <a:gd name="connsiteX95" fmla="*/ 609702 w 1015525"/>
              <a:gd name="connsiteY95" fmla="*/ 364001 h 87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15525" h="870180">
                <a:moveTo>
                  <a:pt x="148539" y="867192"/>
                </a:moveTo>
                <a:cubicBezTo>
                  <a:pt x="152500" y="871168"/>
                  <a:pt x="158933" y="871178"/>
                  <a:pt x="162907" y="867216"/>
                </a:cubicBezTo>
                <a:cubicBezTo>
                  <a:pt x="162916" y="867209"/>
                  <a:pt x="162924" y="867199"/>
                  <a:pt x="162933" y="867192"/>
                </a:cubicBezTo>
                <a:lnTo>
                  <a:pt x="277097" y="753027"/>
                </a:lnTo>
                <a:cubicBezTo>
                  <a:pt x="281059" y="749062"/>
                  <a:pt x="281059" y="742634"/>
                  <a:pt x="277097" y="738668"/>
                </a:cubicBezTo>
                <a:cubicBezTo>
                  <a:pt x="149709" y="611275"/>
                  <a:pt x="149714" y="404732"/>
                  <a:pt x="277107" y="277346"/>
                </a:cubicBezTo>
                <a:cubicBezTo>
                  <a:pt x="404500" y="149959"/>
                  <a:pt x="611043" y="149963"/>
                  <a:pt x="738429" y="277357"/>
                </a:cubicBezTo>
                <a:cubicBezTo>
                  <a:pt x="865812" y="404746"/>
                  <a:pt x="865812" y="611278"/>
                  <a:pt x="738429" y="738668"/>
                </a:cubicBezTo>
                <a:lnTo>
                  <a:pt x="752822" y="753027"/>
                </a:lnTo>
                <a:cubicBezTo>
                  <a:pt x="815347" y="690564"/>
                  <a:pt x="851547" y="606510"/>
                  <a:pt x="853982" y="518162"/>
                </a:cubicBezTo>
                <a:lnTo>
                  <a:pt x="995104" y="518162"/>
                </a:lnTo>
                <a:cubicBezTo>
                  <a:pt x="992713" y="643960"/>
                  <a:pt x="941629" y="763929"/>
                  <a:pt x="852593" y="852832"/>
                </a:cubicBezTo>
                <a:lnTo>
                  <a:pt x="866987" y="867192"/>
                </a:lnTo>
                <a:cubicBezTo>
                  <a:pt x="1065039" y="669140"/>
                  <a:pt x="1065039" y="346864"/>
                  <a:pt x="866987" y="148778"/>
                </a:cubicBezTo>
                <a:cubicBezTo>
                  <a:pt x="771926" y="53194"/>
                  <a:pt x="642569" y="-380"/>
                  <a:pt x="507763" y="2"/>
                </a:cubicBezTo>
                <a:cubicBezTo>
                  <a:pt x="502151" y="2"/>
                  <a:pt x="497603" y="4551"/>
                  <a:pt x="497603" y="10162"/>
                </a:cubicBezTo>
                <a:lnTo>
                  <a:pt x="497603" y="161783"/>
                </a:lnTo>
                <a:cubicBezTo>
                  <a:pt x="412747" y="164091"/>
                  <a:pt x="331720" y="197599"/>
                  <a:pt x="270019" y="255899"/>
                </a:cubicBezTo>
                <a:lnTo>
                  <a:pt x="170180" y="156060"/>
                </a:lnTo>
                <a:cubicBezTo>
                  <a:pt x="234032" y="94556"/>
                  <a:pt x="313536" y="51752"/>
                  <a:pt x="400033" y="32311"/>
                </a:cubicBezTo>
                <a:lnTo>
                  <a:pt x="395563" y="12465"/>
                </a:lnTo>
                <a:cubicBezTo>
                  <a:pt x="372486" y="17666"/>
                  <a:pt x="349799" y="24456"/>
                  <a:pt x="327660" y="32785"/>
                </a:cubicBezTo>
                <a:cubicBezTo>
                  <a:pt x="260367" y="58238"/>
                  <a:pt x="199295" y="97787"/>
                  <a:pt x="148539" y="148778"/>
                </a:cubicBezTo>
                <a:cubicBezTo>
                  <a:pt x="-49513" y="347034"/>
                  <a:pt x="-49513" y="669140"/>
                  <a:pt x="148539" y="867192"/>
                </a:cubicBezTo>
                <a:close/>
                <a:moveTo>
                  <a:pt x="995206" y="497842"/>
                </a:moveTo>
                <a:lnTo>
                  <a:pt x="853982" y="497842"/>
                </a:lnTo>
                <a:cubicBezTo>
                  <a:pt x="851635" y="412996"/>
                  <a:pt x="818134" y="331980"/>
                  <a:pt x="759866" y="270258"/>
                </a:cubicBezTo>
                <a:lnTo>
                  <a:pt x="859705" y="170419"/>
                </a:lnTo>
                <a:cubicBezTo>
                  <a:pt x="944433" y="258633"/>
                  <a:pt x="992781" y="375553"/>
                  <a:pt x="995104" y="497842"/>
                </a:cubicBezTo>
                <a:close/>
                <a:moveTo>
                  <a:pt x="517923" y="20424"/>
                </a:moveTo>
                <a:cubicBezTo>
                  <a:pt x="640280" y="22643"/>
                  <a:pt x="757262" y="71103"/>
                  <a:pt x="845346" y="156060"/>
                </a:cubicBezTo>
                <a:lnTo>
                  <a:pt x="745507" y="255899"/>
                </a:lnTo>
                <a:cubicBezTo>
                  <a:pt x="683805" y="197599"/>
                  <a:pt x="602779" y="164091"/>
                  <a:pt x="517923" y="161783"/>
                </a:cubicBezTo>
                <a:close/>
                <a:moveTo>
                  <a:pt x="20455" y="518162"/>
                </a:moveTo>
                <a:lnTo>
                  <a:pt x="82635" y="518162"/>
                </a:lnTo>
                <a:lnTo>
                  <a:pt x="25061" y="575735"/>
                </a:lnTo>
                <a:cubicBezTo>
                  <a:pt x="22411" y="556648"/>
                  <a:pt x="20873" y="537425"/>
                  <a:pt x="20455" y="518162"/>
                </a:cubicBezTo>
                <a:close/>
                <a:moveTo>
                  <a:pt x="29125" y="600424"/>
                </a:moveTo>
                <a:lnTo>
                  <a:pt x="111523" y="518162"/>
                </a:lnTo>
                <a:lnTo>
                  <a:pt x="161544" y="518162"/>
                </a:lnTo>
                <a:cubicBezTo>
                  <a:pt x="161747" y="525240"/>
                  <a:pt x="162221" y="532352"/>
                  <a:pt x="162865" y="539430"/>
                </a:cubicBezTo>
                <a:lnTo>
                  <a:pt x="43790" y="658336"/>
                </a:lnTo>
                <a:cubicBezTo>
                  <a:pt x="37717" y="639351"/>
                  <a:pt x="32820" y="620009"/>
                  <a:pt x="29125" y="600424"/>
                </a:cubicBezTo>
                <a:close/>
                <a:moveTo>
                  <a:pt x="131843" y="497842"/>
                </a:moveTo>
                <a:lnTo>
                  <a:pt x="164050" y="465567"/>
                </a:lnTo>
                <a:cubicBezTo>
                  <a:pt x="162718" y="476337"/>
                  <a:pt x="161905" y="487130"/>
                  <a:pt x="161612" y="497944"/>
                </a:cubicBezTo>
                <a:close/>
                <a:moveTo>
                  <a:pt x="51342" y="679672"/>
                </a:moveTo>
                <a:lnTo>
                  <a:pt x="166116" y="564898"/>
                </a:lnTo>
                <a:cubicBezTo>
                  <a:pt x="169381" y="584602"/>
                  <a:pt x="174333" y="603987"/>
                  <a:pt x="180916" y="622844"/>
                </a:cubicBezTo>
                <a:lnTo>
                  <a:pt x="73592" y="730167"/>
                </a:lnTo>
                <a:cubicBezTo>
                  <a:pt x="65240" y="713762"/>
                  <a:pt x="57812" y="696907"/>
                  <a:pt x="51342" y="679672"/>
                </a:cubicBezTo>
                <a:close/>
                <a:moveTo>
                  <a:pt x="255626" y="745746"/>
                </a:moveTo>
                <a:lnTo>
                  <a:pt x="155821" y="845585"/>
                </a:lnTo>
                <a:cubicBezTo>
                  <a:pt x="144667" y="833959"/>
                  <a:pt x="134214" y="821936"/>
                  <a:pt x="124460" y="809517"/>
                </a:cubicBezTo>
                <a:lnTo>
                  <a:pt x="225281" y="708696"/>
                </a:lnTo>
                <a:cubicBezTo>
                  <a:pt x="234541" y="721721"/>
                  <a:pt x="244679" y="734103"/>
                  <a:pt x="255626" y="745746"/>
                </a:cubicBezTo>
                <a:close/>
                <a:moveTo>
                  <a:pt x="188908" y="643604"/>
                </a:moveTo>
                <a:cubicBezTo>
                  <a:pt x="195922" y="660189"/>
                  <a:pt x="204222" y="676201"/>
                  <a:pt x="213733" y="691492"/>
                </a:cubicBezTo>
                <a:lnTo>
                  <a:pt x="112133" y="793092"/>
                </a:lnTo>
                <a:cubicBezTo>
                  <a:pt x="101838" y="778868"/>
                  <a:pt x="92330" y="764092"/>
                  <a:pt x="83651" y="748828"/>
                </a:cubicBezTo>
                <a:close/>
                <a:moveTo>
                  <a:pt x="170146" y="430651"/>
                </a:moveTo>
                <a:lnTo>
                  <a:pt x="102955" y="497842"/>
                </a:lnTo>
                <a:lnTo>
                  <a:pt x="34171" y="497842"/>
                </a:lnTo>
                <a:lnTo>
                  <a:pt x="238049" y="290476"/>
                </a:lnTo>
                <a:cubicBezTo>
                  <a:pt x="204996" y="331394"/>
                  <a:pt x="181766" y="379349"/>
                  <a:pt x="170146" y="430651"/>
                </a:cubicBezTo>
                <a:close/>
                <a:moveTo>
                  <a:pt x="242418" y="257016"/>
                </a:moveTo>
                <a:lnTo>
                  <a:pt x="20997" y="482230"/>
                </a:lnTo>
                <a:cubicBezTo>
                  <a:pt x="22592" y="451963"/>
                  <a:pt x="26979" y="421910"/>
                  <a:pt x="34104" y="392449"/>
                </a:cubicBezTo>
                <a:lnTo>
                  <a:pt x="205977" y="220576"/>
                </a:lnTo>
                <a:close/>
                <a:moveTo>
                  <a:pt x="191618" y="206216"/>
                </a:moveTo>
                <a:lnTo>
                  <a:pt x="45754" y="352080"/>
                </a:lnTo>
                <a:cubicBezTo>
                  <a:pt x="68559" y="284133"/>
                  <a:pt x="106151" y="222089"/>
                  <a:pt x="155821" y="170419"/>
                </a:cubicBezTo>
                <a:close/>
                <a:moveTo>
                  <a:pt x="476402" y="410364"/>
                </a:moveTo>
                <a:cubicBezTo>
                  <a:pt x="476402" y="376498"/>
                  <a:pt x="453136" y="348761"/>
                  <a:pt x="424553" y="348761"/>
                </a:cubicBezTo>
                <a:cubicBezTo>
                  <a:pt x="395969" y="348761"/>
                  <a:pt x="372703" y="376396"/>
                  <a:pt x="372703" y="410364"/>
                </a:cubicBezTo>
                <a:cubicBezTo>
                  <a:pt x="372703" y="444333"/>
                  <a:pt x="395969" y="471934"/>
                  <a:pt x="424553" y="471934"/>
                </a:cubicBezTo>
                <a:cubicBezTo>
                  <a:pt x="453136" y="471934"/>
                  <a:pt x="476402" y="444299"/>
                  <a:pt x="476402" y="410364"/>
                </a:cubicBezTo>
                <a:close/>
                <a:moveTo>
                  <a:pt x="424553" y="451614"/>
                </a:moveTo>
                <a:cubicBezTo>
                  <a:pt x="407179" y="451614"/>
                  <a:pt x="393023" y="433089"/>
                  <a:pt x="393023" y="410364"/>
                </a:cubicBezTo>
                <a:cubicBezTo>
                  <a:pt x="393023" y="387640"/>
                  <a:pt x="407179" y="369081"/>
                  <a:pt x="424553" y="369081"/>
                </a:cubicBezTo>
                <a:cubicBezTo>
                  <a:pt x="441926" y="369081"/>
                  <a:pt x="456082" y="387606"/>
                  <a:pt x="456082" y="410364"/>
                </a:cubicBezTo>
                <a:cubicBezTo>
                  <a:pt x="456082" y="433123"/>
                  <a:pt x="441960" y="451614"/>
                  <a:pt x="424553" y="451614"/>
                </a:cubicBezTo>
                <a:close/>
                <a:moveTo>
                  <a:pt x="590973" y="689324"/>
                </a:moveTo>
                <a:cubicBezTo>
                  <a:pt x="619557" y="689324"/>
                  <a:pt x="642823" y="661723"/>
                  <a:pt x="642823" y="627755"/>
                </a:cubicBezTo>
                <a:cubicBezTo>
                  <a:pt x="642823" y="593786"/>
                  <a:pt x="619523" y="566151"/>
                  <a:pt x="590973" y="566151"/>
                </a:cubicBezTo>
                <a:cubicBezTo>
                  <a:pt x="562424" y="566151"/>
                  <a:pt x="539123" y="593786"/>
                  <a:pt x="539123" y="627755"/>
                </a:cubicBezTo>
                <a:cubicBezTo>
                  <a:pt x="539123" y="661723"/>
                  <a:pt x="562390" y="689324"/>
                  <a:pt x="590973" y="689324"/>
                </a:cubicBezTo>
                <a:close/>
                <a:moveTo>
                  <a:pt x="590973" y="586471"/>
                </a:moveTo>
                <a:cubicBezTo>
                  <a:pt x="608347" y="586471"/>
                  <a:pt x="622503" y="604996"/>
                  <a:pt x="622503" y="627755"/>
                </a:cubicBezTo>
                <a:cubicBezTo>
                  <a:pt x="622503" y="650513"/>
                  <a:pt x="608347" y="669004"/>
                  <a:pt x="590973" y="669004"/>
                </a:cubicBezTo>
                <a:cubicBezTo>
                  <a:pt x="573600" y="669004"/>
                  <a:pt x="559443" y="650513"/>
                  <a:pt x="559443" y="627755"/>
                </a:cubicBezTo>
                <a:cubicBezTo>
                  <a:pt x="559443" y="604996"/>
                  <a:pt x="573566" y="586471"/>
                  <a:pt x="590973" y="586471"/>
                </a:cubicBezTo>
                <a:close/>
                <a:moveTo>
                  <a:pt x="423435" y="684278"/>
                </a:moveTo>
                <a:lnTo>
                  <a:pt x="405858" y="674118"/>
                </a:lnTo>
                <a:lnTo>
                  <a:pt x="592125" y="353841"/>
                </a:lnTo>
                <a:lnTo>
                  <a:pt x="609702" y="364001"/>
                </a:lnTo>
                <a:close/>
              </a:path>
            </a:pathLst>
          </a:custGeom>
          <a:solidFill>
            <a:srgbClr val="000000"/>
          </a:solidFill>
          <a:ln w="28575" cap="flat">
            <a:solidFill>
              <a:srgbClr val="004E66"/>
            </a:solidFill>
            <a:prstDash val="solid"/>
            <a:miter/>
          </a:ln>
        </p:spPr>
        <p:txBody>
          <a:bodyPr rtlCol="0" anchor="ctr"/>
          <a:lstStyle/>
          <a:p>
            <a:endParaRPr lang="en-US" dirty="0"/>
          </a:p>
        </p:txBody>
      </p:sp>
      <p:grpSp>
        <p:nvGrpSpPr>
          <p:cNvPr id="25" name="Group 24">
            <a:extLst>
              <a:ext uri="{FF2B5EF4-FFF2-40B4-BE49-F238E27FC236}">
                <a16:creationId xmlns:a16="http://schemas.microsoft.com/office/drawing/2014/main" id="{D6E8B115-5FD5-FB3C-04D9-9ADD8C969829}"/>
              </a:ext>
            </a:extLst>
          </p:cNvPr>
          <p:cNvGrpSpPr/>
          <p:nvPr/>
        </p:nvGrpSpPr>
        <p:grpSpPr>
          <a:xfrm>
            <a:off x="-5869" y="1"/>
            <a:ext cx="12197869" cy="692216"/>
            <a:chOff x="-5869" y="1"/>
            <a:chExt cx="12197869" cy="692216"/>
          </a:xfrm>
        </p:grpSpPr>
        <p:sp>
          <p:nvSpPr>
            <p:cNvPr id="26" name="Rectangle 25">
              <a:extLst>
                <a:ext uri="{FF2B5EF4-FFF2-40B4-BE49-F238E27FC236}">
                  <a16:creationId xmlns:a16="http://schemas.microsoft.com/office/drawing/2014/main" id="{028D13A3-CCA8-D1DB-45A2-028358BA1AB0}"/>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7" name="Rectangle: Rounded Corners 26">
              <a:extLst>
                <a:ext uri="{FF2B5EF4-FFF2-40B4-BE49-F238E27FC236}">
                  <a16:creationId xmlns:a16="http://schemas.microsoft.com/office/drawing/2014/main" id="{6304D870-AF6A-4660-9807-CD8B9C2A01B9}"/>
                </a:ext>
              </a:extLst>
            </p:cNvPr>
            <p:cNvSpPr/>
            <p:nvPr/>
          </p:nvSpPr>
          <p:spPr>
            <a:xfrm>
              <a:off x="3338423" y="70389"/>
              <a:ext cx="3649209"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C40D418F-1381-C882-BE52-0B4555915EBF}"/>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C807BD-677A-7BB7-BB24-16F2262DBDF1}"/>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C73D9228-3361-260F-CDB8-62F9D088A018}"/>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31" name="Picture 1">
              <a:extLst>
                <a:ext uri="{FF2B5EF4-FFF2-40B4-BE49-F238E27FC236}">
                  <a16:creationId xmlns:a16="http://schemas.microsoft.com/office/drawing/2014/main" id="{5BAB1252-60B9-3D32-0D05-B9D885CA5ED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Shape 31">
              <a:extLst>
                <a:ext uri="{FF2B5EF4-FFF2-40B4-BE49-F238E27FC236}">
                  <a16:creationId xmlns:a16="http://schemas.microsoft.com/office/drawing/2014/main" id="{11AA9966-351C-D8DD-72A9-32691664E519}"/>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33" name="Picture 2" descr="A group of colorful birds&#10;&#10;Description automatically generated with low confidence">
              <a:extLst>
                <a:ext uri="{FF2B5EF4-FFF2-40B4-BE49-F238E27FC236}">
                  <a16:creationId xmlns:a16="http://schemas.microsoft.com/office/drawing/2014/main" id="{59F2A5AD-4F34-E80A-F227-AF382C508B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5">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34" name="TextBox 33">
            <a:extLst>
              <a:ext uri="{FF2B5EF4-FFF2-40B4-BE49-F238E27FC236}">
                <a16:creationId xmlns:a16="http://schemas.microsoft.com/office/drawing/2014/main" id="{EE3F84B4-2767-4231-7245-ABDABA8A6A04}"/>
              </a:ext>
            </a:extLst>
          </p:cNvPr>
          <p:cNvSpPr txBox="1"/>
          <p:nvPr/>
        </p:nvSpPr>
        <p:spPr>
          <a:xfrm>
            <a:off x="3390485" y="27635"/>
            <a:ext cx="3545083" cy="400110"/>
          </a:xfrm>
          <a:prstGeom prst="rect">
            <a:avLst/>
          </a:prstGeom>
          <a:noFill/>
        </p:spPr>
        <p:txBody>
          <a:bodyPr wrap="square">
            <a:spAutoFit/>
          </a:bodyPr>
          <a:lstStyle/>
          <a:p>
            <a:r>
              <a:rPr lang="en-GB" sz="2000" dirty="0">
                <a:solidFill>
                  <a:schemeClr val="bg1"/>
                </a:solidFill>
                <a:latin typeface="Trebuchet MS" panose="020B0603020202020204" pitchFamily="34" charset="0"/>
              </a:rPr>
              <a:t>Lagos State Debt by Numbers</a:t>
            </a:r>
          </a:p>
        </p:txBody>
      </p:sp>
      <p:sp>
        <p:nvSpPr>
          <p:cNvPr id="35" name="TextBox 34">
            <a:extLst>
              <a:ext uri="{FF2B5EF4-FFF2-40B4-BE49-F238E27FC236}">
                <a16:creationId xmlns:a16="http://schemas.microsoft.com/office/drawing/2014/main" id="{2F3A7B04-6475-04CC-591A-BF4D0AD071F3}"/>
              </a:ext>
            </a:extLst>
          </p:cNvPr>
          <p:cNvSpPr txBox="1"/>
          <p:nvPr/>
        </p:nvSpPr>
        <p:spPr>
          <a:xfrm>
            <a:off x="1556239" y="1331440"/>
            <a:ext cx="183510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004E66"/>
                </a:solidFill>
                <a:effectLst/>
                <a:uLnTx/>
                <a:uFillTx/>
                <a:latin typeface="Agency FB" panose="020B0503020202020204" pitchFamily="34" charset="0"/>
                <a:ea typeface="+mn-ea"/>
                <a:cs typeface="+mn-cs"/>
              </a:rPr>
              <a:t>Total External Debt Stock as at December 2022</a:t>
            </a:r>
            <a:endParaRPr kumimoji="0" lang="en-US" b="1" i="0" u="none" strike="noStrike" kern="1200" cap="none" spc="0" normalizeH="0" baseline="0" noProof="0" dirty="0">
              <a:ln>
                <a:noFill/>
              </a:ln>
              <a:solidFill>
                <a:srgbClr val="004E66"/>
              </a:solidFill>
              <a:effectLst/>
              <a:uLnTx/>
              <a:uFillTx/>
              <a:latin typeface="Agency FB" panose="020B0503020202020204" pitchFamily="34" charset="0"/>
              <a:ea typeface="+mn-ea"/>
              <a:cs typeface="+mn-cs"/>
            </a:endParaRPr>
          </a:p>
        </p:txBody>
      </p:sp>
      <p:sp>
        <p:nvSpPr>
          <p:cNvPr id="36" name="TextBox 35">
            <a:extLst>
              <a:ext uri="{FF2B5EF4-FFF2-40B4-BE49-F238E27FC236}">
                <a16:creationId xmlns:a16="http://schemas.microsoft.com/office/drawing/2014/main" id="{A5AC7421-1200-7F72-65FD-2FE1A2A1265A}"/>
              </a:ext>
            </a:extLst>
          </p:cNvPr>
          <p:cNvSpPr txBox="1"/>
          <p:nvPr/>
        </p:nvSpPr>
        <p:spPr>
          <a:xfrm>
            <a:off x="1644680" y="783628"/>
            <a:ext cx="1911392" cy="646331"/>
          </a:xfrm>
          <a:prstGeom prst="rect">
            <a:avLst/>
          </a:prstGeom>
          <a:noFill/>
        </p:spPr>
        <p:txBody>
          <a:bodyPr wrap="square" rtlCol="0">
            <a:spAutoFit/>
          </a:bodyPr>
          <a:lstStyle/>
          <a:p>
            <a:r>
              <a:rPr lang="en-GB" sz="3600" b="1" dirty="0">
                <a:solidFill>
                  <a:srgbClr val="FF0000"/>
                </a:solidFill>
                <a:latin typeface="Agency FB" panose="020B0503020202020204" pitchFamily="34" charset="0"/>
              </a:rPr>
              <a:t>USD1.25B</a:t>
            </a:r>
          </a:p>
        </p:txBody>
      </p:sp>
      <p:sp>
        <p:nvSpPr>
          <p:cNvPr id="37" name="Rounded Rectangle 54">
            <a:extLst>
              <a:ext uri="{FF2B5EF4-FFF2-40B4-BE49-F238E27FC236}">
                <a16:creationId xmlns:a16="http://schemas.microsoft.com/office/drawing/2014/main" id="{7C476F3A-201F-F3FE-99A5-E2DB957BC4E5}"/>
              </a:ext>
            </a:extLst>
          </p:cNvPr>
          <p:cNvSpPr/>
          <p:nvPr/>
        </p:nvSpPr>
        <p:spPr>
          <a:xfrm>
            <a:off x="4302891" y="830241"/>
            <a:ext cx="2950444" cy="1440862"/>
          </a:xfrm>
          <a:prstGeom prst="roundRect">
            <a:avLst/>
          </a:prstGeom>
          <a:noFill/>
          <a:ln w="28575">
            <a:solidFill>
              <a:srgbClr val="0083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54">
            <a:extLst>
              <a:ext uri="{FF2B5EF4-FFF2-40B4-BE49-F238E27FC236}">
                <a16:creationId xmlns:a16="http://schemas.microsoft.com/office/drawing/2014/main" id="{7E16A0F4-6150-B56F-6968-0E0D04250C40}"/>
              </a:ext>
            </a:extLst>
          </p:cNvPr>
          <p:cNvSpPr/>
          <p:nvPr/>
        </p:nvSpPr>
        <p:spPr>
          <a:xfrm>
            <a:off x="8000154" y="807695"/>
            <a:ext cx="2950444" cy="1440862"/>
          </a:xfrm>
          <a:prstGeom prst="roundRect">
            <a:avLst/>
          </a:prstGeom>
          <a:noFill/>
          <a:ln w="28575">
            <a:solidFill>
              <a:srgbClr val="0083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54">
            <a:extLst>
              <a:ext uri="{FF2B5EF4-FFF2-40B4-BE49-F238E27FC236}">
                <a16:creationId xmlns:a16="http://schemas.microsoft.com/office/drawing/2014/main" id="{C83DA473-0260-5525-4C5A-0424ADA17934}"/>
              </a:ext>
            </a:extLst>
          </p:cNvPr>
          <p:cNvSpPr/>
          <p:nvPr/>
        </p:nvSpPr>
        <p:spPr>
          <a:xfrm>
            <a:off x="545103" y="2541279"/>
            <a:ext cx="2950444" cy="1440862"/>
          </a:xfrm>
          <a:prstGeom prst="roundRect">
            <a:avLst/>
          </a:prstGeom>
          <a:noFill/>
          <a:ln w="28575">
            <a:solidFill>
              <a:srgbClr val="0083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54">
            <a:extLst>
              <a:ext uri="{FF2B5EF4-FFF2-40B4-BE49-F238E27FC236}">
                <a16:creationId xmlns:a16="http://schemas.microsoft.com/office/drawing/2014/main" id="{914920F8-5138-4065-F0FE-C45700A2BB5D}"/>
              </a:ext>
            </a:extLst>
          </p:cNvPr>
          <p:cNvSpPr/>
          <p:nvPr/>
        </p:nvSpPr>
        <p:spPr>
          <a:xfrm>
            <a:off x="4302891" y="2541912"/>
            <a:ext cx="2950444" cy="1440862"/>
          </a:xfrm>
          <a:prstGeom prst="roundRect">
            <a:avLst/>
          </a:prstGeom>
          <a:noFill/>
          <a:ln w="28575">
            <a:solidFill>
              <a:srgbClr val="0083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54">
            <a:extLst>
              <a:ext uri="{FF2B5EF4-FFF2-40B4-BE49-F238E27FC236}">
                <a16:creationId xmlns:a16="http://schemas.microsoft.com/office/drawing/2014/main" id="{D95ADABF-1B5C-578C-E927-3735766609B8}"/>
              </a:ext>
            </a:extLst>
          </p:cNvPr>
          <p:cNvSpPr/>
          <p:nvPr/>
        </p:nvSpPr>
        <p:spPr>
          <a:xfrm>
            <a:off x="8000154" y="2540007"/>
            <a:ext cx="2950444" cy="1440862"/>
          </a:xfrm>
          <a:prstGeom prst="roundRect">
            <a:avLst/>
          </a:prstGeom>
          <a:noFill/>
          <a:ln w="28575">
            <a:solidFill>
              <a:srgbClr val="0083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54">
            <a:extLst>
              <a:ext uri="{FF2B5EF4-FFF2-40B4-BE49-F238E27FC236}">
                <a16:creationId xmlns:a16="http://schemas.microsoft.com/office/drawing/2014/main" id="{66C8F18A-DA90-B9F9-1E00-90AE3AF0263F}"/>
              </a:ext>
            </a:extLst>
          </p:cNvPr>
          <p:cNvSpPr/>
          <p:nvPr/>
        </p:nvSpPr>
        <p:spPr>
          <a:xfrm>
            <a:off x="545103" y="4288444"/>
            <a:ext cx="2950444" cy="1440862"/>
          </a:xfrm>
          <a:prstGeom prst="roundRect">
            <a:avLst/>
          </a:prstGeom>
          <a:noFill/>
          <a:ln w="28575">
            <a:solidFill>
              <a:srgbClr val="0083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54">
            <a:extLst>
              <a:ext uri="{FF2B5EF4-FFF2-40B4-BE49-F238E27FC236}">
                <a16:creationId xmlns:a16="http://schemas.microsoft.com/office/drawing/2014/main" id="{F968F7A1-4058-A05F-B50B-F4A15AC41837}"/>
              </a:ext>
            </a:extLst>
          </p:cNvPr>
          <p:cNvSpPr/>
          <p:nvPr/>
        </p:nvSpPr>
        <p:spPr>
          <a:xfrm>
            <a:off x="4270717" y="4301687"/>
            <a:ext cx="2950444" cy="1440862"/>
          </a:xfrm>
          <a:prstGeom prst="roundRect">
            <a:avLst/>
          </a:prstGeom>
          <a:noFill/>
          <a:ln w="28575">
            <a:solidFill>
              <a:srgbClr val="0083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E82A596-8DE8-82F2-35BF-520B42D6621E}"/>
              </a:ext>
            </a:extLst>
          </p:cNvPr>
          <p:cNvSpPr txBox="1"/>
          <p:nvPr/>
        </p:nvSpPr>
        <p:spPr>
          <a:xfrm>
            <a:off x="5394903" y="4328895"/>
            <a:ext cx="1139745" cy="646331"/>
          </a:xfrm>
          <a:prstGeom prst="rect">
            <a:avLst/>
          </a:prstGeom>
          <a:noFill/>
        </p:spPr>
        <p:txBody>
          <a:bodyPr wrap="square" rtlCol="0">
            <a:spAutoFit/>
          </a:bodyPr>
          <a:lstStyle/>
          <a:p>
            <a:r>
              <a:rPr lang="en-GB" sz="3600" b="1" dirty="0">
                <a:solidFill>
                  <a:srgbClr val="FF0000"/>
                </a:solidFill>
                <a:latin typeface="Agency FB" panose="020B0503020202020204" pitchFamily="34" charset="0"/>
              </a:rPr>
              <a:t>71.2%</a:t>
            </a:r>
            <a:endParaRPr lang="en-US" sz="3600" b="1" dirty="0">
              <a:solidFill>
                <a:srgbClr val="FF0000"/>
              </a:solidFill>
              <a:latin typeface="Agency FB" panose="020B0503020202020204" pitchFamily="34" charset="0"/>
            </a:endParaRPr>
          </a:p>
        </p:txBody>
      </p:sp>
      <p:sp>
        <p:nvSpPr>
          <p:cNvPr id="45" name="TextBox 44">
            <a:extLst>
              <a:ext uri="{FF2B5EF4-FFF2-40B4-BE49-F238E27FC236}">
                <a16:creationId xmlns:a16="http://schemas.microsoft.com/office/drawing/2014/main" id="{344C362D-8578-AB34-2769-5BEC7969A9B4}"/>
              </a:ext>
            </a:extLst>
          </p:cNvPr>
          <p:cNvSpPr txBox="1"/>
          <p:nvPr/>
        </p:nvSpPr>
        <p:spPr>
          <a:xfrm>
            <a:off x="4680111" y="5040720"/>
            <a:ext cx="2511049" cy="646331"/>
          </a:xfrm>
          <a:prstGeom prst="rect">
            <a:avLst/>
          </a:prstGeom>
          <a:noFill/>
        </p:spPr>
        <p:txBody>
          <a:bodyPr wrap="square" rtlCol="0">
            <a:spAutoFit/>
          </a:bodyPr>
          <a:lstStyle/>
          <a:p>
            <a:pPr algn="ctr"/>
            <a:r>
              <a:rPr lang="en-GB" b="1" dirty="0">
                <a:solidFill>
                  <a:srgbClr val="004E66"/>
                </a:solidFill>
                <a:latin typeface="Agency FB" panose="020B0503020202020204" pitchFamily="34" charset="0"/>
              </a:rPr>
              <a:t>Total Revenue to Total Debt Stock as at December 2022</a:t>
            </a:r>
            <a:endParaRPr lang="en-US" b="1" dirty="0">
              <a:solidFill>
                <a:srgbClr val="004E66"/>
              </a:solidFill>
              <a:latin typeface="Agency FB" panose="020B0503020202020204" pitchFamily="34" charset="0"/>
            </a:endParaRPr>
          </a:p>
        </p:txBody>
      </p:sp>
      <p:sp>
        <p:nvSpPr>
          <p:cNvPr id="46" name="Rounded Rectangle 54">
            <a:extLst>
              <a:ext uri="{FF2B5EF4-FFF2-40B4-BE49-F238E27FC236}">
                <a16:creationId xmlns:a16="http://schemas.microsoft.com/office/drawing/2014/main" id="{EC820D9D-1A92-705D-19A2-FD88C15F559A}"/>
              </a:ext>
            </a:extLst>
          </p:cNvPr>
          <p:cNvSpPr/>
          <p:nvPr/>
        </p:nvSpPr>
        <p:spPr>
          <a:xfrm>
            <a:off x="7898423" y="4352612"/>
            <a:ext cx="2950444" cy="1440862"/>
          </a:xfrm>
          <a:prstGeom prst="roundRect">
            <a:avLst/>
          </a:prstGeom>
          <a:noFill/>
          <a:ln w="28575">
            <a:solidFill>
              <a:srgbClr val="0083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BC4FCCB-B866-BC75-8517-F109ECB32C57}"/>
              </a:ext>
            </a:extLst>
          </p:cNvPr>
          <p:cNvSpPr txBox="1"/>
          <p:nvPr/>
        </p:nvSpPr>
        <p:spPr>
          <a:xfrm>
            <a:off x="8937726" y="4480087"/>
            <a:ext cx="1254682" cy="646331"/>
          </a:xfrm>
          <a:prstGeom prst="rect">
            <a:avLst/>
          </a:prstGeom>
          <a:noFill/>
        </p:spPr>
        <p:txBody>
          <a:bodyPr wrap="square" rtlCol="0">
            <a:spAutoFit/>
          </a:bodyPr>
          <a:lstStyle/>
          <a:p>
            <a:r>
              <a:rPr lang="en-GB" sz="3600" b="1" dirty="0">
                <a:solidFill>
                  <a:srgbClr val="FF0000"/>
                </a:solidFill>
                <a:latin typeface="Agency FB" panose="020B0503020202020204" pitchFamily="34" charset="0"/>
              </a:rPr>
              <a:t>63.4%</a:t>
            </a:r>
            <a:endParaRPr lang="en-US" sz="3600" b="1" dirty="0">
              <a:solidFill>
                <a:srgbClr val="FF0000"/>
              </a:solidFill>
              <a:latin typeface="Agency FB" panose="020B0503020202020204" pitchFamily="34" charset="0"/>
            </a:endParaRPr>
          </a:p>
        </p:txBody>
      </p:sp>
      <p:sp>
        <p:nvSpPr>
          <p:cNvPr id="48" name="TextBox 47">
            <a:extLst>
              <a:ext uri="{FF2B5EF4-FFF2-40B4-BE49-F238E27FC236}">
                <a16:creationId xmlns:a16="http://schemas.microsoft.com/office/drawing/2014/main" id="{C6286BC5-C18F-4F7E-2641-8D6E1ABEF742}"/>
              </a:ext>
            </a:extLst>
          </p:cNvPr>
          <p:cNvSpPr txBox="1"/>
          <p:nvPr/>
        </p:nvSpPr>
        <p:spPr>
          <a:xfrm>
            <a:off x="8296662" y="5113732"/>
            <a:ext cx="2523201" cy="646331"/>
          </a:xfrm>
          <a:prstGeom prst="rect">
            <a:avLst/>
          </a:prstGeom>
          <a:noFill/>
        </p:spPr>
        <p:txBody>
          <a:bodyPr wrap="square" rtlCol="0">
            <a:spAutoFit/>
          </a:bodyPr>
          <a:lstStyle/>
          <a:p>
            <a:pPr algn="ctr"/>
            <a:r>
              <a:rPr lang="en-GB" b="1" dirty="0">
                <a:solidFill>
                  <a:srgbClr val="004E66"/>
                </a:solidFill>
                <a:latin typeface="Agency FB" panose="020B0503020202020204" pitchFamily="34" charset="0"/>
              </a:rPr>
              <a:t>Total IGR to Domestic Debt as at December 2022</a:t>
            </a:r>
            <a:endParaRPr lang="en-US" b="1" dirty="0">
              <a:solidFill>
                <a:srgbClr val="004E66"/>
              </a:solidFill>
              <a:latin typeface="Agency FB" panose="020B0503020202020204" pitchFamily="34" charset="0"/>
            </a:endParaRPr>
          </a:p>
        </p:txBody>
      </p:sp>
    </p:spTree>
    <p:extLst>
      <p:ext uri="{BB962C8B-B14F-4D97-AF65-F5344CB8AC3E}">
        <p14:creationId xmlns:p14="http://schemas.microsoft.com/office/powerpoint/2010/main" val="344414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9">
            <a:extLst>
              <a:ext uri="{FF2B5EF4-FFF2-40B4-BE49-F238E27FC236}">
                <a16:creationId xmlns:a16="http://schemas.microsoft.com/office/drawing/2014/main" id="{62B2D201-6178-73FA-C3A6-87B9E3CD4E17}"/>
              </a:ext>
            </a:extLst>
          </p:cNvPr>
          <p:cNvSpPr/>
          <p:nvPr/>
        </p:nvSpPr>
        <p:spPr>
          <a:xfrm>
            <a:off x="71686" y="1250097"/>
            <a:ext cx="4897129" cy="4854880"/>
          </a:xfrm>
          <a:custGeom>
            <a:avLst/>
            <a:gdLst/>
            <a:ahLst/>
            <a:cxnLst/>
            <a:rect l="l" t="t" r="r" b="b"/>
            <a:pathLst>
              <a:path w="2157730" h="2157729">
                <a:moveTo>
                  <a:pt x="1052541" y="116"/>
                </a:moveTo>
                <a:lnTo>
                  <a:pt x="1100615" y="0"/>
                </a:lnTo>
                <a:lnTo>
                  <a:pt x="1148200" y="1969"/>
                </a:lnTo>
                <a:lnTo>
                  <a:pt x="1195254" y="5980"/>
                </a:lnTo>
                <a:lnTo>
                  <a:pt x="1241729" y="11993"/>
                </a:lnTo>
                <a:lnTo>
                  <a:pt x="1287582" y="19962"/>
                </a:lnTo>
                <a:lnTo>
                  <a:pt x="1332768" y="29847"/>
                </a:lnTo>
                <a:lnTo>
                  <a:pt x="1377242" y="41603"/>
                </a:lnTo>
                <a:lnTo>
                  <a:pt x="1420958" y="55188"/>
                </a:lnTo>
                <a:lnTo>
                  <a:pt x="1463872" y="70560"/>
                </a:lnTo>
                <a:lnTo>
                  <a:pt x="1505939" y="87675"/>
                </a:lnTo>
                <a:lnTo>
                  <a:pt x="1547114" y="106491"/>
                </a:lnTo>
                <a:lnTo>
                  <a:pt x="1587352" y="126965"/>
                </a:lnTo>
                <a:lnTo>
                  <a:pt x="1626608" y="149054"/>
                </a:lnTo>
                <a:lnTo>
                  <a:pt x="1664838" y="172716"/>
                </a:lnTo>
                <a:lnTo>
                  <a:pt x="1701996" y="197907"/>
                </a:lnTo>
                <a:lnTo>
                  <a:pt x="1738037" y="224586"/>
                </a:lnTo>
                <a:lnTo>
                  <a:pt x="1772917" y="252708"/>
                </a:lnTo>
                <a:lnTo>
                  <a:pt x="1806591" y="282232"/>
                </a:lnTo>
                <a:lnTo>
                  <a:pt x="1839013" y="313114"/>
                </a:lnTo>
                <a:lnTo>
                  <a:pt x="1870139" y="345312"/>
                </a:lnTo>
                <a:lnTo>
                  <a:pt x="1899924" y="378784"/>
                </a:lnTo>
                <a:lnTo>
                  <a:pt x="1928323" y="413485"/>
                </a:lnTo>
                <a:lnTo>
                  <a:pt x="1955291" y="449374"/>
                </a:lnTo>
                <a:lnTo>
                  <a:pt x="1980783" y="486408"/>
                </a:lnTo>
                <a:lnTo>
                  <a:pt x="2004754" y="524543"/>
                </a:lnTo>
                <a:lnTo>
                  <a:pt x="2027160" y="563738"/>
                </a:lnTo>
                <a:lnTo>
                  <a:pt x="2047955" y="603949"/>
                </a:lnTo>
                <a:lnTo>
                  <a:pt x="2067094" y="645134"/>
                </a:lnTo>
                <a:lnTo>
                  <a:pt x="2084533" y="687250"/>
                </a:lnTo>
                <a:lnTo>
                  <a:pt x="2100227" y="730254"/>
                </a:lnTo>
                <a:lnTo>
                  <a:pt x="2114131" y="774103"/>
                </a:lnTo>
                <a:lnTo>
                  <a:pt x="2126199" y="818754"/>
                </a:lnTo>
                <a:lnTo>
                  <a:pt x="2136387" y="864166"/>
                </a:lnTo>
                <a:lnTo>
                  <a:pt x="2144650" y="910294"/>
                </a:lnTo>
                <a:lnTo>
                  <a:pt x="2150944" y="957096"/>
                </a:lnTo>
                <a:lnTo>
                  <a:pt x="2155222" y="1004530"/>
                </a:lnTo>
                <a:lnTo>
                  <a:pt x="2157441" y="1052553"/>
                </a:lnTo>
                <a:lnTo>
                  <a:pt x="2157559" y="1100625"/>
                </a:lnTo>
                <a:lnTo>
                  <a:pt x="2155591" y="1148210"/>
                </a:lnTo>
                <a:lnTo>
                  <a:pt x="2151579" y="1195262"/>
                </a:lnTo>
                <a:lnTo>
                  <a:pt x="2145568" y="1241737"/>
                </a:lnTo>
                <a:lnTo>
                  <a:pt x="2137599" y="1287589"/>
                </a:lnTo>
                <a:lnTo>
                  <a:pt x="2127716" y="1332774"/>
                </a:lnTo>
                <a:lnTo>
                  <a:pt x="2115960" y="1377246"/>
                </a:lnTo>
                <a:lnTo>
                  <a:pt x="2102375" y="1420962"/>
                </a:lnTo>
                <a:lnTo>
                  <a:pt x="2087004" y="1463875"/>
                </a:lnTo>
                <a:lnTo>
                  <a:pt x="2069890" y="1505941"/>
                </a:lnTo>
                <a:lnTo>
                  <a:pt x="2051074" y="1547115"/>
                </a:lnTo>
                <a:lnTo>
                  <a:pt x="2030601" y="1587352"/>
                </a:lnTo>
                <a:lnTo>
                  <a:pt x="2008512" y="1626608"/>
                </a:lnTo>
                <a:lnTo>
                  <a:pt x="1984850" y="1664836"/>
                </a:lnTo>
                <a:lnTo>
                  <a:pt x="1959659" y="1701994"/>
                </a:lnTo>
                <a:lnTo>
                  <a:pt x="1932981" y="1738034"/>
                </a:lnTo>
                <a:lnTo>
                  <a:pt x="1904859" y="1772914"/>
                </a:lnTo>
                <a:lnTo>
                  <a:pt x="1875335" y="1806587"/>
                </a:lnTo>
                <a:lnTo>
                  <a:pt x="1844452" y="1839008"/>
                </a:lnTo>
                <a:lnTo>
                  <a:pt x="1812254" y="1870134"/>
                </a:lnTo>
                <a:lnTo>
                  <a:pt x="1778783" y="1899919"/>
                </a:lnTo>
                <a:lnTo>
                  <a:pt x="1744081" y="1928317"/>
                </a:lnTo>
                <a:lnTo>
                  <a:pt x="1708192" y="1955285"/>
                </a:lnTo>
                <a:lnTo>
                  <a:pt x="1671158" y="1980777"/>
                </a:lnTo>
                <a:lnTo>
                  <a:pt x="1633022" y="2004748"/>
                </a:lnTo>
                <a:lnTo>
                  <a:pt x="1593827" y="2027153"/>
                </a:lnTo>
                <a:lnTo>
                  <a:pt x="1553615" y="2047949"/>
                </a:lnTo>
                <a:lnTo>
                  <a:pt x="1512430" y="2067088"/>
                </a:lnTo>
                <a:lnTo>
                  <a:pt x="1470314" y="2084527"/>
                </a:lnTo>
                <a:lnTo>
                  <a:pt x="1427309" y="2100221"/>
                </a:lnTo>
                <a:lnTo>
                  <a:pt x="1383460" y="2114125"/>
                </a:lnTo>
                <a:lnTo>
                  <a:pt x="1338807" y="2126194"/>
                </a:lnTo>
                <a:lnTo>
                  <a:pt x="1293395" y="2136383"/>
                </a:lnTo>
                <a:lnTo>
                  <a:pt x="1247266" y="2144647"/>
                </a:lnTo>
                <a:lnTo>
                  <a:pt x="1200463" y="2150941"/>
                </a:lnTo>
                <a:lnTo>
                  <a:pt x="1153028" y="2155220"/>
                </a:lnTo>
                <a:lnTo>
                  <a:pt x="1105005" y="2157440"/>
                </a:lnTo>
                <a:lnTo>
                  <a:pt x="1056933" y="2157559"/>
                </a:lnTo>
                <a:lnTo>
                  <a:pt x="1009349" y="2155591"/>
                </a:lnTo>
                <a:lnTo>
                  <a:pt x="962297" y="2151581"/>
                </a:lnTo>
                <a:lnTo>
                  <a:pt x="915823" y="2145571"/>
                </a:lnTo>
                <a:lnTo>
                  <a:pt x="869972" y="2137603"/>
                </a:lnTo>
                <a:lnTo>
                  <a:pt x="824788" y="2127720"/>
                </a:lnTo>
                <a:lnTo>
                  <a:pt x="780316" y="2115965"/>
                </a:lnTo>
                <a:lnTo>
                  <a:pt x="736601" y="2102381"/>
                </a:lnTo>
                <a:lnTo>
                  <a:pt x="693688" y="2087011"/>
                </a:lnTo>
                <a:lnTo>
                  <a:pt x="651622" y="2069896"/>
                </a:lnTo>
                <a:lnTo>
                  <a:pt x="610448" y="2051081"/>
                </a:lnTo>
                <a:lnTo>
                  <a:pt x="570211" y="2030608"/>
                </a:lnTo>
                <a:lnTo>
                  <a:pt x="530955" y="2008520"/>
                </a:lnTo>
                <a:lnTo>
                  <a:pt x="492726" y="1984859"/>
                </a:lnTo>
                <a:lnTo>
                  <a:pt x="455569" y="1959668"/>
                </a:lnTo>
                <a:lnTo>
                  <a:pt x="419528" y="1932990"/>
                </a:lnTo>
                <a:lnTo>
                  <a:pt x="384649" y="1904868"/>
                </a:lnTo>
                <a:lnTo>
                  <a:pt x="350975" y="1875345"/>
                </a:lnTo>
                <a:lnTo>
                  <a:pt x="318553" y="1844463"/>
                </a:lnTo>
                <a:lnTo>
                  <a:pt x="287427" y="1812265"/>
                </a:lnTo>
                <a:lnTo>
                  <a:pt x="257643" y="1778794"/>
                </a:lnTo>
                <a:lnTo>
                  <a:pt x="229244" y="1744092"/>
                </a:lnTo>
                <a:lnTo>
                  <a:pt x="202276" y="1708203"/>
                </a:lnTo>
                <a:lnTo>
                  <a:pt x="176783" y="1671169"/>
                </a:lnTo>
                <a:lnTo>
                  <a:pt x="152812" y="1633033"/>
                </a:lnTo>
                <a:lnTo>
                  <a:pt x="130406" y="1593838"/>
                </a:lnTo>
                <a:lnTo>
                  <a:pt x="109611" y="1553627"/>
                </a:lnTo>
                <a:lnTo>
                  <a:pt x="90471" y="1512441"/>
                </a:lnTo>
                <a:lnTo>
                  <a:pt x="73031" y="1470325"/>
                </a:lnTo>
                <a:lnTo>
                  <a:pt x="57337" y="1427321"/>
                </a:lnTo>
                <a:lnTo>
                  <a:pt x="43433" y="1383471"/>
                </a:lnTo>
                <a:lnTo>
                  <a:pt x="31364" y="1338819"/>
                </a:lnTo>
                <a:lnTo>
                  <a:pt x="21175" y="1293407"/>
                </a:lnTo>
                <a:lnTo>
                  <a:pt x="12911" y="1247278"/>
                </a:lnTo>
                <a:lnTo>
                  <a:pt x="6616" y="1200475"/>
                </a:lnTo>
                <a:lnTo>
                  <a:pt x="2337" y="1153040"/>
                </a:lnTo>
                <a:lnTo>
                  <a:pt x="117" y="1105016"/>
                </a:lnTo>
                <a:lnTo>
                  <a:pt x="0" y="1056943"/>
                </a:lnTo>
                <a:lnTo>
                  <a:pt x="1968" y="1009357"/>
                </a:lnTo>
                <a:lnTo>
                  <a:pt x="5979" y="962304"/>
                </a:lnTo>
                <a:lnTo>
                  <a:pt x="11990" y="915828"/>
                </a:lnTo>
                <a:lnTo>
                  <a:pt x="19959" y="869975"/>
                </a:lnTo>
                <a:lnTo>
                  <a:pt x="29842" y="824790"/>
                </a:lnTo>
                <a:lnTo>
                  <a:pt x="41598" y="780317"/>
                </a:lnTo>
                <a:lnTo>
                  <a:pt x="55183" y="736601"/>
                </a:lnTo>
                <a:lnTo>
                  <a:pt x="70554" y="693687"/>
                </a:lnTo>
                <a:lnTo>
                  <a:pt x="87668" y="651620"/>
                </a:lnTo>
                <a:lnTo>
                  <a:pt x="106484" y="610446"/>
                </a:lnTo>
                <a:lnTo>
                  <a:pt x="126957" y="570208"/>
                </a:lnTo>
                <a:lnTo>
                  <a:pt x="149046" y="530952"/>
                </a:lnTo>
                <a:lnTo>
                  <a:pt x="172707" y="492723"/>
                </a:lnTo>
                <a:lnTo>
                  <a:pt x="197898" y="455565"/>
                </a:lnTo>
                <a:lnTo>
                  <a:pt x="224576" y="419524"/>
                </a:lnTo>
                <a:lnTo>
                  <a:pt x="252698" y="384644"/>
                </a:lnTo>
                <a:lnTo>
                  <a:pt x="282222" y="350971"/>
                </a:lnTo>
                <a:lnTo>
                  <a:pt x="313104" y="318549"/>
                </a:lnTo>
                <a:lnTo>
                  <a:pt x="345302" y="287423"/>
                </a:lnTo>
                <a:lnTo>
                  <a:pt x="378773" y="257639"/>
                </a:lnTo>
                <a:lnTo>
                  <a:pt x="413474" y="229240"/>
                </a:lnTo>
                <a:lnTo>
                  <a:pt x="449363" y="202272"/>
                </a:lnTo>
                <a:lnTo>
                  <a:pt x="486397" y="176780"/>
                </a:lnTo>
                <a:lnTo>
                  <a:pt x="524532" y="152809"/>
                </a:lnTo>
                <a:lnTo>
                  <a:pt x="563727" y="130403"/>
                </a:lnTo>
                <a:lnTo>
                  <a:pt x="603938" y="109608"/>
                </a:lnTo>
                <a:lnTo>
                  <a:pt x="645123" y="90468"/>
                </a:lnTo>
                <a:lnTo>
                  <a:pt x="687238" y="73029"/>
                </a:lnTo>
                <a:lnTo>
                  <a:pt x="730242" y="57335"/>
                </a:lnTo>
                <a:lnTo>
                  <a:pt x="774091" y="43431"/>
                </a:lnTo>
                <a:lnTo>
                  <a:pt x="818743" y="31362"/>
                </a:lnTo>
                <a:lnTo>
                  <a:pt x="864154" y="21173"/>
                </a:lnTo>
                <a:lnTo>
                  <a:pt x="910282" y="12909"/>
                </a:lnTo>
                <a:lnTo>
                  <a:pt x="957085" y="6615"/>
                </a:lnTo>
                <a:lnTo>
                  <a:pt x="1004518" y="2336"/>
                </a:lnTo>
                <a:lnTo>
                  <a:pt x="1052541" y="116"/>
                </a:lnTo>
                <a:close/>
              </a:path>
            </a:pathLst>
          </a:custGeom>
          <a:ln w="28575">
            <a:solidFill>
              <a:schemeClr val="bg1">
                <a:lumMod val="75000"/>
              </a:schemeClr>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72958B8-6478-A1B5-53A7-75DB5312193D}"/>
              </a:ext>
            </a:extLst>
          </p:cNvPr>
          <p:cNvSpPr/>
          <p:nvPr/>
        </p:nvSpPr>
        <p:spPr>
          <a:xfrm>
            <a:off x="3589263" y="5210612"/>
            <a:ext cx="8530301" cy="1307486"/>
          </a:xfrm>
          <a:prstGeom prst="rect">
            <a:avLst/>
          </a:prstGeom>
          <a:solidFill>
            <a:srgbClr val="C0E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011B0F-E6BE-82C8-EC77-FA779E03C2E7}"/>
              </a:ext>
            </a:extLst>
          </p:cNvPr>
          <p:cNvSpPr/>
          <p:nvPr/>
        </p:nvSpPr>
        <p:spPr>
          <a:xfrm>
            <a:off x="4032165" y="3003763"/>
            <a:ext cx="8087399" cy="1883516"/>
          </a:xfrm>
          <a:prstGeom prst="rect">
            <a:avLst/>
          </a:prstGeom>
          <a:solidFill>
            <a:srgbClr val="C0E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3D9AB24-473B-A99D-E7B4-BACDD3BF30C6}"/>
              </a:ext>
            </a:extLst>
          </p:cNvPr>
          <p:cNvSpPr/>
          <p:nvPr/>
        </p:nvSpPr>
        <p:spPr>
          <a:xfrm>
            <a:off x="3536081" y="1078302"/>
            <a:ext cx="8583483" cy="1767210"/>
          </a:xfrm>
          <a:prstGeom prst="rect">
            <a:avLst/>
          </a:prstGeom>
          <a:solidFill>
            <a:srgbClr val="C0E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14E6016-F497-4549-8E01-42BD3703997D}"/>
              </a:ext>
            </a:extLst>
          </p:cNvPr>
          <p:cNvSpPr>
            <a:spLocks noGrp="1"/>
          </p:cNvSpPr>
          <p:nvPr>
            <p:ph type="sldNum" sz="quarter" idx="12"/>
          </p:nvPr>
        </p:nvSpPr>
        <p:spPr/>
        <p:txBody>
          <a:bodyPr/>
          <a:lstStyle/>
          <a:p>
            <a:fld id="{B55E7332-B74C-4FC6-99A2-D8C412507BB4}" type="slidenum">
              <a:rPr lang="x-none" smtClean="0"/>
              <a:t>14</a:t>
            </a:fld>
            <a:endParaRPr lang="x-none"/>
          </a:p>
        </p:txBody>
      </p:sp>
      <p:pic>
        <p:nvPicPr>
          <p:cNvPr id="1026" name="Picture 2" descr="Ease of doing business: CSOs charged to hold govt responsible – Nigeria News">
            <a:extLst>
              <a:ext uri="{FF2B5EF4-FFF2-40B4-BE49-F238E27FC236}">
                <a16:creationId xmlns:a16="http://schemas.microsoft.com/office/drawing/2014/main" id="{CD024423-49ED-A34A-CBED-9D06CD56BE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34" r="50000" b="4538"/>
          <a:stretch/>
        </p:blipFill>
        <p:spPr bwMode="auto">
          <a:xfrm>
            <a:off x="183479" y="1355242"/>
            <a:ext cx="4768078" cy="4697083"/>
          </a:xfrm>
          <a:prstGeom prst="flowChartConnector">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8E0F055-0253-1F39-0C86-3DD46FCEC936}"/>
              </a:ext>
            </a:extLst>
          </p:cNvPr>
          <p:cNvSpPr txBox="1"/>
          <p:nvPr/>
        </p:nvSpPr>
        <p:spPr>
          <a:xfrm>
            <a:off x="4807853" y="1269409"/>
            <a:ext cx="7250714" cy="138499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The recent Presidential Business Environment Council (PEBEC) report on </a:t>
            </a:r>
            <a:r>
              <a:rPr kumimoji="0" lang="en-US" sz="14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EoDB</a:t>
            </a:r>
            <a:r>
              <a:rPr kumimoji="0" lang="en-US"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downgraded Lagos State’s rating from 20</a:t>
            </a:r>
            <a:r>
              <a:rPr kumimoji="0" lang="en-US" sz="1400" b="0" i="0" u="none" strike="noStrike" kern="1200" cap="none" spc="0" normalizeH="0" baseline="30000" noProof="0" dirty="0">
                <a:ln>
                  <a:noFill/>
                </a:ln>
                <a:solidFill>
                  <a:prstClr val="black"/>
                </a:solidFill>
                <a:effectLst/>
                <a:uLnTx/>
                <a:uFillTx/>
                <a:latin typeface="Trebuchet MS" panose="020B0603020202020204" pitchFamily="34" charset="0"/>
                <a:ea typeface="+mn-ea"/>
                <a:cs typeface="+mn-cs"/>
              </a:rPr>
              <a:t>th</a:t>
            </a:r>
            <a:r>
              <a:rPr kumimoji="0" lang="en-US"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in 2021 to 29</a:t>
            </a:r>
            <a:r>
              <a:rPr kumimoji="0" lang="en-US" sz="1400" b="0" i="0" u="none" strike="noStrike" kern="1200" cap="none" spc="0" normalizeH="0" baseline="30000" noProof="0" dirty="0">
                <a:ln>
                  <a:noFill/>
                </a:ln>
                <a:solidFill>
                  <a:prstClr val="black"/>
                </a:solidFill>
                <a:effectLst/>
                <a:uLnTx/>
                <a:uFillTx/>
                <a:latin typeface="Trebuchet MS" panose="020B0603020202020204" pitchFamily="34" charset="0"/>
                <a:ea typeface="+mn-ea"/>
                <a:cs typeface="+mn-cs"/>
              </a:rPr>
              <a:t>th </a:t>
            </a:r>
            <a:r>
              <a:rPr kumimoji="0" lang="en-US"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in 2023.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algn="just">
              <a:defRPr/>
            </a:pPr>
            <a:r>
              <a:rPr lang="en-GB" sz="1400" dirty="0">
                <a:solidFill>
                  <a:prstClr val="black"/>
                </a:solidFill>
                <a:latin typeface="Trebuchet MS" panose="020B0603020202020204" pitchFamily="34" charset="0"/>
              </a:rPr>
              <a:t>Lagos </a:t>
            </a:r>
            <a:r>
              <a:rPr lang="en-GB" sz="1400" dirty="0" err="1">
                <a:solidFill>
                  <a:prstClr val="black"/>
                </a:solidFill>
                <a:latin typeface="Trebuchet MS" panose="020B0603020202020204" pitchFamily="34" charset="0"/>
              </a:rPr>
              <a:t>EoDB</a:t>
            </a:r>
            <a:r>
              <a:rPr lang="en-GB" sz="1400" dirty="0">
                <a:solidFill>
                  <a:prstClr val="black"/>
                </a:solidFill>
                <a:latin typeface="Trebuchet MS" panose="020B0603020202020204" pitchFamily="34" charset="0"/>
              </a:rPr>
              <a:t> ranked lowest on the average; "Number of days taken to resolve security incidents" at 3.53days, National average at 9.23days, and 43.36days in Niger State. The state seems to perform poorly across other measured indicators. </a:t>
            </a:r>
            <a:endParaRPr lang="en-US" sz="1400" dirty="0">
              <a:solidFill>
                <a:prstClr val="black"/>
              </a:solidFill>
              <a:latin typeface="Trebuchet MS" panose="020B0603020202020204" pitchFamily="34" charset="0"/>
            </a:endParaRPr>
          </a:p>
        </p:txBody>
      </p:sp>
      <p:sp>
        <p:nvSpPr>
          <p:cNvPr id="24" name="TextBox 23">
            <a:extLst>
              <a:ext uri="{FF2B5EF4-FFF2-40B4-BE49-F238E27FC236}">
                <a16:creationId xmlns:a16="http://schemas.microsoft.com/office/drawing/2014/main" id="{BAC49DA6-C921-A664-2455-82762B78DB99}"/>
              </a:ext>
            </a:extLst>
          </p:cNvPr>
          <p:cNvSpPr txBox="1"/>
          <p:nvPr/>
        </p:nvSpPr>
        <p:spPr>
          <a:xfrm>
            <a:off x="5038776" y="3015955"/>
            <a:ext cx="7153223"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According to the report, simply implementing reforms is insufficient to improve </a:t>
            </a:r>
            <a:r>
              <a:rPr kumimoji="0" lang="en-GB" sz="14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EoDB</a:t>
            </a: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satisfaction; reforms must also be properly communicated and designed to address the specific pain points of MSME.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It is important to note that a city or country can have a high internal revenue from taxes, charges, and fees while ranking low on ease of doing business. Moscow, Mumbai, and Rio de Janeiro are among the world's wealthiest cities, generating significant revenue through taxes but ranking low in terms of ease of doing business.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25F8E06E-1238-108D-7284-12DF9FE930CA}"/>
              </a:ext>
            </a:extLst>
          </p:cNvPr>
          <p:cNvSpPr txBox="1"/>
          <p:nvPr/>
        </p:nvSpPr>
        <p:spPr>
          <a:xfrm>
            <a:off x="5080607" y="5495023"/>
            <a:ext cx="692791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The report identified poor infrastructure, bureaucratic processes, corruption, inefficient judicial system, and lack of skilled labor as the major challenges of </a:t>
            </a:r>
            <a:r>
              <a:rPr kumimoji="0" lang="en-US" sz="14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EoDB</a:t>
            </a:r>
            <a:endParaRPr kumimoji="0" lang="en-US"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grpSp>
        <p:nvGrpSpPr>
          <p:cNvPr id="3" name="Group 2">
            <a:extLst>
              <a:ext uri="{FF2B5EF4-FFF2-40B4-BE49-F238E27FC236}">
                <a16:creationId xmlns:a16="http://schemas.microsoft.com/office/drawing/2014/main" id="{C36E6C62-E331-F802-696F-0CEB100CC355}"/>
              </a:ext>
            </a:extLst>
          </p:cNvPr>
          <p:cNvGrpSpPr/>
          <p:nvPr/>
        </p:nvGrpSpPr>
        <p:grpSpPr>
          <a:xfrm>
            <a:off x="-5869" y="1"/>
            <a:ext cx="12197869" cy="692216"/>
            <a:chOff x="-5869" y="1"/>
            <a:chExt cx="12197869" cy="692216"/>
          </a:xfrm>
        </p:grpSpPr>
        <p:sp>
          <p:nvSpPr>
            <p:cNvPr id="4" name="Rectangle 3">
              <a:extLst>
                <a:ext uri="{FF2B5EF4-FFF2-40B4-BE49-F238E27FC236}">
                  <a16:creationId xmlns:a16="http://schemas.microsoft.com/office/drawing/2014/main" id="{2E41111D-9A3C-5606-B3C7-114688C8ABE0}"/>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Rectangle: Rounded Corners 4">
              <a:extLst>
                <a:ext uri="{FF2B5EF4-FFF2-40B4-BE49-F238E27FC236}">
                  <a16:creationId xmlns:a16="http://schemas.microsoft.com/office/drawing/2014/main" id="{0BC19B04-852C-8B03-B659-6FF05520A924}"/>
                </a:ext>
              </a:extLst>
            </p:cNvPr>
            <p:cNvSpPr/>
            <p:nvPr/>
          </p:nvSpPr>
          <p:spPr>
            <a:xfrm>
              <a:off x="1316421" y="70389"/>
              <a:ext cx="9114970"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11586B46-ED22-70D3-6AAD-B21BE1904EF9}"/>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9A1CEBD-22AF-305E-34F8-95772F98E143}"/>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56202D49-3B7D-33C0-EE45-0B82BDA26525}"/>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9" name="Picture 1">
              <a:extLst>
                <a:ext uri="{FF2B5EF4-FFF2-40B4-BE49-F238E27FC236}">
                  <a16:creationId xmlns:a16="http://schemas.microsoft.com/office/drawing/2014/main" id="{B1144E74-B30F-02CC-DC24-A45F42C6DA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Shape 9">
              <a:extLst>
                <a:ext uri="{FF2B5EF4-FFF2-40B4-BE49-F238E27FC236}">
                  <a16:creationId xmlns:a16="http://schemas.microsoft.com/office/drawing/2014/main" id="{25664104-6398-1201-0D96-1872C5FA9225}"/>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1" name="Picture 2" descr="A group of colorful birds&#10;&#10;Description automatically generated with low confidence">
              <a:extLst>
                <a:ext uri="{FF2B5EF4-FFF2-40B4-BE49-F238E27FC236}">
                  <a16:creationId xmlns:a16="http://schemas.microsoft.com/office/drawing/2014/main" id="{FA9B6ADB-DC75-C712-D618-B02D6E8C2B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5">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2" name="TextBox 11">
            <a:extLst>
              <a:ext uri="{FF2B5EF4-FFF2-40B4-BE49-F238E27FC236}">
                <a16:creationId xmlns:a16="http://schemas.microsoft.com/office/drawing/2014/main" id="{FB136585-DD64-091F-BAFC-71834E0B97EA}"/>
              </a:ext>
            </a:extLst>
          </p:cNvPr>
          <p:cNvSpPr txBox="1"/>
          <p:nvPr/>
        </p:nvSpPr>
        <p:spPr>
          <a:xfrm>
            <a:off x="1597053" y="90219"/>
            <a:ext cx="7984027" cy="338554"/>
          </a:xfrm>
          <a:prstGeom prst="rect">
            <a:avLst/>
          </a:prstGeom>
          <a:noFill/>
        </p:spPr>
        <p:txBody>
          <a:bodyPr wrap="square">
            <a:spAutoFit/>
          </a:bodyPr>
          <a:lstStyle/>
          <a:p>
            <a:r>
              <a:rPr lang="en-GB" sz="1600" dirty="0">
                <a:solidFill>
                  <a:schemeClr val="bg1"/>
                </a:solidFill>
                <a:latin typeface="Trebuchet MS" panose="020B0603020202020204" pitchFamily="34" charset="0"/>
              </a:rPr>
              <a:t>Lagos State was ranked 29th on the 2023 Subnational Ease of Doing Business (</a:t>
            </a:r>
            <a:r>
              <a:rPr lang="en-GB" sz="1600" dirty="0" err="1">
                <a:solidFill>
                  <a:schemeClr val="bg1"/>
                </a:solidFill>
                <a:latin typeface="Trebuchet MS" panose="020B0603020202020204" pitchFamily="34" charset="0"/>
              </a:rPr>
              <a:t>EoDB</a:t>
            </a:r>
            <a:r>
              <a:rPr lang="en-GB" sz="1600" dirty="0">
                <a:solidFill>
                  <a:schemeClr val="bg1"/>
                </a:solidFill>
                <a:latin typeface="Trebuchet MS" panose="020B0603020202020204" pitchFamily="34" charset="0"/>
              </a:rPr>
              <a:t>)</a:t>
            </a:r>
          </a:p>
        </p:txBody>
      </p:sp>
    </p:spTree>
    <p:extLst>
      <p:ext uri="{BB962C8B-B14F-4D97-AF65-F5344CB8AC3E}">
        <p14:creationId xmlns:p14="http://schemas.microsoft.com/office/powerpoint/2010/main" val="3252612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4E6016-F497-4549-8E01-42BD3703997D}"/>
              </a:ext>
            </a:extLst>
          </p:cNvPr>
          <p:cNvSpPr>
            <a:spLocks noGrp="1"/>
          </p:cNvSpPr>
          <p:nvPr>
            <p:ph type="sldNum" sz="quarter" idx="12"/>
          </p:nvPr>
        </p:nvSpPr>
        <p:spPr/>
        <p:txBody>
          <a:bodyPr/>
          <a:lstStyle/>
          <a:p>
            <a:fld id="{B55E7332-B74C-4FC6-99A2-D8C412507BB4}" type="slidenum">
              <a:rPr lang="x-none" smtClean="0"/>
              <a:t>15</a:t>
            </a:fld>
            <a:endParaRPr lang="x-none"/>
          </a:p>
        </p:txBody>
      </p:sp>
      <p:grpSp>
        <p:nvGrpSpPr>
          <p:cNvPr id="9" name="Group 8">
            <a:extLst>
              <a:ext uri="{FF2B5EF4-FFF2-40B4-BE49-F238E27FC236}">
                <a16:creationId xmlns:a16="http://schemas.microsoft.com/office/drawing/2014/main" id="{D738B5C2-C953-D279-81E6-8688E280F8A7}"/>
              </a:ext>
            </a:extLst>
          </p:cNvPr>
          <p:cNvGrpSpPr/>
          <p:nvPr/>
        </p:nvGrpSpPr>
        <p:grpSpPr>
          <a:xfrm>
            <a:off x="-5869" y="1"/>
            <a:ext cx="12197869" cy="692216"/>
            <a:chOff x="-5869" y="1"/>
            <a:chExt cx="12197869" cy="692216"/>
          </a:xfrm>
        </p:grpSpPr>
        <p:sp>
          <p:nvSpPr>
            <p:cNvPr id="10" name="Rectangle 9">
              <a:extLst>
                <a:ext uri="{FF2B5EF4-FFF2-40B4-BE49-F238E27FC236}">
                  <a16:creationId xmlns:a16="http://schemas.microsoft.com/office/drawing/2014/main" id="{560754B3-5603-CB63-7F0B-3AFF9828C34A}"/>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Rectangle: Rounded Corners 10">
              <a:extLst>
                <a:ext uri="{FF2B5EF4-FFF2-40B4-BE49-F238E27FC236}">
                  <a16:creationId xmlns:a16="http://schemas.microsoft.com/office/drawing/2014/main" id="{0756A01F-C14D-3D1D-0B7E-558676C52817}"/>
                </a:ext>
              </a:extLst>
            </p:cNvPr>
            <p:cNvSpPr/>
            <p:nvPr/>
          </p:nvSpPr>
          <p:spPr>
            <a:xfrm>
              <a:off x="1316421" y="70389"/>
              <a:ext cx="9114970"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CC3E9F5A-6457-24CD-8907-B2C0E7AFF591}"/>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CCAFCD-37C9-F366-3EC9-6D86C348F36C}"/>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4EF67D7A-88BD-DB7C-8705-D3F9D5A3FC86}"/>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6" name="Picture 1">
              <a:extLst>
                <a:ext uri="{FF2B5EF4-FFF2-40B4-BE49-F238E27FC236}">
                  <a16:creationId xmlns:a16="http://schemas.microsoft.com/office/drawing/2014/main" id="{29249B04-3E58-A248-4E3F-DC64C073DC5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Shape 16">
              <a:extLst>
                <a:ext uri="{FF2B5EF4-FFF2-40B4-BE49-F238E27FC236}">
                  <a16:creationId xmlns:a16="http://schemas.microsoft.com/office/drawing/2014/main" id="{405FB997-EAA6-8FA1-015A-9E56C867B0CB}"/>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8" name="Picture 2" descr="A group of colorful birds&#10;&#10;Description automatically generated with low confidence">
              <a:extLst>
                <a:ext uri="{FF2B5EF4-FFF2-40B4-BE49-F238E27FC236}">
                  <a16:creationId xmlns:a16="http://schemas.microsoft.com/office/drawing/2014/main" id="{BCAC788C-1E96-0482-C703-24D1BDE9CE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9" name="TextBox 18">
            <a:extLst>
              <a:ext uri="{FF2B5EF4-FFF2-40B4-BE49-F238E27FC236}">
                <a16:creationId xmlns:a16="http://schemas.microsoft.com/office/drawing/2014/main" id="{9F90E860-3DCE-0E6B-E0D9-0BE41862583E}"/>
              </a:ext>
            </a:extLst>
          </p:cNvPr>
          <p:cNvSpPr txBox="1"/>
          <p:nvPr/>
        </p:nvSpPr>
        <p:spPr>
          <a:xfrm>
            <a:off x="1597053" y="90219"/>
            <a:ext cx="7984027" cy="338554"/>
          </a:xfrm>
          <a:prstGeom prst="rect">
            <a:avLst/>
          </a:prstGeom>
          <a:noFill/>
        </p:spPr>
        <p:txBody>
          <a:bodyPr wrap="square">
            <a:spAutoFit/>
          </a:bodyPr>
          <a:lstStyle/>
          <a:p>
            <a:r>
              <a:rPr lang="en-GB" sz="1600" dirty="0">
                <a:solidFill>
                  <a:schemeClr val="bg1"/>
                </a:solidFill>
                <a:latin typeface="Trebuchet MS" panose="020B0603020202020204" pitchFamily="34" charset="0"/>
              </a:rPr>
              <a:t>Lagos State was ranked 29th on the 2023 Subnational Ease of Doing Business (</a:t>
            </a:r>
            <a:r>
              <a:rPr lang="en-GB" sz="1600" dirty="0" err="1">
                <a:solidFill>
                  <a:schemeClr val="bg1"/>
                </a:solidFill>
                <a:latin typeface="Trebuchet MS" panose="020B0603020202020204" pitchFamily="34" charset="0"/>
              </a:rPr>
              <a:t>EoDB</a:t>
            </a:r>
            <a:r>
              <a:rPr lang="en-GB" sz="1600" dirty="0">
                <a:solidFill>
                  <a:schemeClr val="bg1"/>
                </a:solidFill>
                <a:latin typeface="Trebuchet MS" panose="020B0603020202020204" pitchFamily="34" charset="0"/>
              </a:rPr>
              <a:t>)</a:t>
            </a:r>
          </a:p>
        </p:txBody>
      </p:sp>
      <p:grpSp>
        <p:nvGrpSpPr>
          <p:cNvPr id="3" name="Group 2">
            <a:extLst>
              <a:ext uri="{FF2B5EF4-FFF2-40B4-BE49-F238E27FC236}">
                <a16:creationId xmlns:a16="http://schemas.microsoft.com/office/drawing/2014/main" id="{8FB451B7-1796-CC51-5488-48E1CBDFBC6D}"/>
              </a:ext>
            </a:extLst>
          </p:cNvPr>
          <p:cNvGrpSpPr/>
          <p:nvPr/>
        </p:nvGrpSpPr>
        <p:grpSpPr>
          <a:xfrm>
            <a:off x="34020" y="862434"/>
            <a:ext cx="12176516" cy="5995567"/>
            <a:chOff x="34020" y="862434"/>
            <a:chExt cx="12176516" cy="5995567"/>
          </a:xfrm>
        </p:grpSpPr>
        <p:sp>
          <p:nvSpPr>
            <p:cNvPr id="109" name="Rectangle 108">
              <a:extLst>
                <a:ext uri="{FF2B5EF4-FFF2-40B4-BE49-F238E27FC236}">
                  <a16:creationId xmlns:a16="http://schemas.microsoft.com/office/drawing/2014/main" id="{123F827E-39D2-562C-72CB-FC23019D15FE}"/>
                </a:ext>
              </a:extLst>
            </p:cNvPr>
            <p:cNvSpPr/>
            <p:nvPr/>
          </p:nvSpPr>
          <p:spPr>
            <a:xfrm>
              <a:off x="4848992" y="2320621"/>
              <a:ext cx="7361544" cy="4537380"/>
            </a:xfrm>
            <a:prstGeom prst="rect">
              <a:avLst/>
            </a:prstGeom>
            <a:solidFill>
              <a:srgbClr val="C0E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Delay 109">
              <a:extLst>
                <a:ext uri="{FF2B5EF4-FFF2-40B4-BE49-F238E27FC236}">
                  <a16:creationId xmlns:a16="http://schemas.microsoft.com/office/drawing/2014/main" id="{F461077B-2A19-8B6B-174E-C6B37734449D}"/>
                </a:ext>
              </a:extLst>
            </p:cNvPr>
            <p:cNvSpPr/>
            <p:nvPr/>
          </p:nvSpPr>
          <p:spPr>
            <a:xfrm>
              <a:off x="34020" y="1113501"/>
              <a:ext cx="5581827" cy="5680853"/>
            </a:xfrm>
            <a:prstGeom prst="flowChartDelay">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4F20464B-EE48-726C-F3EF-1A5527CA8218}"/>
                </a:ext>
              </a:extLst>
            </p:cNvPr>
            <p:cNvSpPr/>
            <p:nvPr/>
          </p:nvSpPr>
          <p:spPr>
            <a:xfrm>
              <a:off x="5709836" y="4648224"/>
              <a:ext cx="2592376" cy="359606"/>
            </a:xfrm>
            <a:prstGeom prst="roundRect">
              <a:avLst>
                <a:gd name="adj" fmla="val 50000"/>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extLst>
                <a:ext uri="{FF2B5EF4-FFF2-40B4-BE49-F238E27FC236}">
                  <a16:creationId xmlns:a16="http://schemas.microsoft.com/office/drawing/2014/main" id="{0E02A8DF-EDB7-C603-6363-1868FD4814AE}"/>
                </a:ext>
              </a:extLst>
            </p:cNvPr>
            <p:cNvSpPr/>
            <p:nvPr/>
          </p:nvSpPr>
          <p:spPr>
            <a:xfrm>
              <a:off x="5709836" y="5482879"/>
              <a:ext cx="2592376" cy="359606"/>
            </a:xfrm>
            <a:prstGeom prst="roundRect">
              <a:avLst>
                <a:gd name="adj" fmla="val 50000"/>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5ABFF5D2-67B7-2EA5-4495-55290A54E8EC}"/>
                </a:ext>
              </a:extLst>
            </p:cNvPr>
            <p:cNvSpPr/>
            <p:nvPr/>
          </p:nvSpPr>
          <p:spPr>
            <a:xfrm>
              <a:off x="5709836" y="6317534"/>
              <a:ext cx="2592376" cy="359606"/>
            </a:xfrm>
            <a:prstGeom prst="roundRect">
              <a:avLst>
                <a:gd name="adj" fmla="val 50000"/>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5B99365C-818B-5DF3-BB4B-6F2E9C4BE4C7}"/>
                </a:ext>
              </a:extLst>
            </p:cNvPr>
            <p:cNvSpPr/>
            <p:nvPr/>
          </p:nvSpPr>
          <p:spPr>
            <a:xfrm>
              <a:off x="5709836" y="3815316"/>
              <a:ext cx="2592376" cy="359606"/>
            </a:xfrm>
            <a:prstGeom prst="roundRect">
              <a:avLst>
                <a:gd name="adj" fmla="val 50000"/>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38153AA-E204-55BF-0999-D9917BFD8104}"/>
                </a:ext>
              </a:extLst>
            </p:cNvPr>
            <p:cNvSpPr txBox="1"/>
            <p:nvPr/>
          </p:nvSpPr>
          <p:spPr>
            <a:xfrm>
              <a:off x="5709836" y="3845048"/>
              <a:ext cx="2592376" cy="323165"/>
            </a:xfrm>
            <a:prstGeom prst="rect">
              <a:avLst/>
            </a:prstGeom>
            <a:noFill/>
          </p:spPr>
          <p:txBody>
            <a:bodyPr wrap="none" rtlCol="0">
              <a:noAutofit/>
            </a:bodyPr>
            <a:lstStyle/>
            <a:p>
              <a:r>
                <a:rPr lang="en-US" sz="1500" b="1" dirty="0">
                  <a:solidFill>
                    <a:schemeClr val="bg1"/>
                  </a:solidFill>
                  <a:latin typeface="Trebuchet MS" panose="020B0603020202020204" pitchFamily="34" charset="0"/>
                </a:rPr>
                <a:t>Sub-nationals Represented</a:t>
              </a:r>
            </a:p>
          </p:txBody>
        </p:sp>
        <p:sp>
          <p:nvSpPr>
            <p:cNvPr id="27" name="TextBox 26">
              <a:extLst>
                <a:ext uri="{FF2B5EF4-FFF2-40B4-BE49-F238E27FC236}">
                  <a16:creationId xmlns:a16="http://schemas.microsoft.com/office/drawing/2014/main" id="{5869BE79-9DAE-022E-5D43-F3BBD23DF12D}"/>
                </a:ext>
              </a:extLst>
            </p:cNvPr>
            <p:cNvSpPr txBox="1"/>
            <p:nvPr/>
          </p:nvSpPr>
          <p:spPr>
            <a:xfrm>
              <a:off x="5754916" y="4655806"/>
              <a:ext cx="1822165" cy="323165"/>
            </a:xfrm>
            <a:prstGeom prst="rect">
              <a:avLst/>
            </a:prstGeom>
            <a:noFill/>
          </p:spPr>
          <p:txBody>
            <a:bodyPr wrap="none" rtlCol="0">
              <a:noAutofit/>
            </a:bodyPr>
            <a:lstStyle/>
            <a:p>
              <a:r>
                <a:rPr lang="en-US" sz="1500" b="1" dirty="0">
                  <a:solidFill>
                    <a:schemeClr val="bg1"/>
                  </a:solidFill>
                  <a:latin typeface="Trebuchet MS" panose="020B0603020202020204" pitchFamily="34" charset="0"/>
                </a:rPr>
                <a:t>Total Respondents</a:t>
              </a:r>
            </a:p>
          </p:txBody>
        </p:sp>
        <p:sp>
          <p:nvSpPr>
            <p:cNvPr id="28" name="TextBox 27">
              <a:extLst>
                <a:ext uri="{FF2B5EF4-FFF2-40B4-BE49-F238E27FC236}">
                  <a16:creationId xmlns:a16="http://schemas.microsoft.com/office/drawing/2014/main" id="{ED052316-0A3C-1CB8-147F-74AFB925CF23}"/>
                </a:ext>
              </a:extLst>
            </p:cNvPr>
            <p:cNvSpPr txBox="1"/>
            <p:nvPr/>
          </p:nvSpPr>
          <p:spPr>
            <a:xfrm>
              <a:off x="5805836" y="5531597"/>
              <a:ext cx="2268570" cy="323165"/>
            </a:xfrm>
            <a:prstGeom prst="rect">
              <a:avLst/>
            </a:prstGeom>
            <a:noFill/>
          </p:spPr>
          <p:txBody>
            <a:bodyPr wrap="none" rtlCol="0">
              <a:noAutofit/>
            </a:bodyPr>
            <a:lstStyle/>
            <a:p>
              <a:r>
                <a:rPr lang="en-US" sz="1500" b="1" dirty="0">
                  <a:solidFill>
                    <a:schemeClr val="bg1"/>
                  </a:solidFill>
                  <a:latin typeface="Trebuchet MS" panose="020B0603020202020204" pitchFamily="34" charset="0"/>
                </a:rPr>
                <a:t>Industries Represented</a:t>
              </a:r>
            </a:p>
          </p:txBody>
        </p:sp>
        <p:sp>
          <p:nvSpPr>
            <p:cNvPr id="29" name="TextBox 28">
              <a:extLst>
                <a:ext uri="{FF2B5EF4-FFF2-40B4-BE49-F238E27FC236}">
                  <a16:creationId xmlns:a16="http://schemas.microsoft.com/office/drawing/2014/main" id="{2CAFD63A-A7B6-411D-7E1A-47A281C096F5}"/>
                </a:ext>
              </a:extLst>
            </p:cNvPr>
            <p:cNvSpPr txBox="1"/>
            <p:nvPr/>
          </p:nvSpPr>
          <p:spPr>
            <a:xfrm>
              <a:off x="6163355" y="6356020"/>
              <a:ext cx="957698" cy="323165"/>
            </a:xfrm>
            <a:prstGeom prst="rect">
              <a:avLst/>
            </a:prstGeom>
            <a:noFill/>
          </p:spPr>
          <p:txBody>
            <a:bodyPr wrap="none" rtlCol="0">
              <a:noAutofit/>
            </a:bodyPr>
            <a:lstStyle/>
            <a:p>
              <a:r>
                <a:rPr lang="en-US" sz="1500" b="1" dirty="0">
                  <a:solidFill>
                    <a:schemeClr val="bg1"/>
                  </a:solidFill>
                  <a:latin typeface="Trebuchet MS" panose="020B0603020202020204" pitchFamily="34" charset="0"/>
                </a:rPr>
                <a:t>Duration</a:t>
              </a:r>
            </a:p>
          </p:txBody>
        </p:sp>
        <p:sp>
          <p:nvSpPr>
            <p:cNvPr id="30" name="TextBox 29">
              <a:extLst>
                <a:ext uri="{FF2B5EF4-FFF2-40B4-BE49-F238E27FC236}">
                  <a16:creationId xmlns:a16="http://schemas.microsoft.com/office/drawing/2014/main" id="{53861CA5-FE7B-2D6A-935F-3C4109D28EF1}"/>
                </a:ext>
              </a:extLst>
            </p:cNvPr>
            <p:cNvSpPr txBox="1"/>
            <p:nvPr/>
          </p:nvSpPr>
          <p:spPr>
            <a:xfrm>
              <a:off x="8583624" y="3743547"/>
              <a:ext cx="1127232" cy="477054"/>
            </a:xfrm>
            <a:prstGeom prst="rect">
              <a:avLst/>
            </a:prstGeom>
            <a:noFill/>
          </p:spPr>
          <p:txBody>
            <a:bodyPr wrap="none" rtlCol="0">
              <a:noAutofit/>
            </a:bodyPr>
            <a:lstStyle/>
            <a:p>
              <a:r>
                <a:rPr lang="en-US" sz="2500" b="1" dirty="0">
                  <a:solidFill>
                    <a:srgbClr val="004E66"/>
                  </a:solidFill>
                  <a:latin typeface="Trebuchet MS" panose="020B0603020202020204" pitchFamily="34" charset="0"/>
                </a:rPr>
                <a:t>36 + 1</a:t>
              </a:r>
            </a:p>
          </p:txBody>
        </p:sp>
        <p:sp>
          <p:nvSpPr>
            <p:cNvPr id="32" name="TextBox 31">
              <a:extLst>
                <a:ext uri="{FF2B5EF4-FFF2-40B4-BE49-F238E27FC236}">
                  <a16:creationId xmlns:a16="http://schemas.microsoft.com/office/drawing/2014/main" id="{778296ED-BFAF-ECE4-F953-08C736922130}"/>
                </a:ext>
              </a:extLst>
            </p:cNvPr>
            <p:cNvSpPr txBox="1"/>
            <p:nvPr/>
          </p:nvSpPr>
          <p:spPr>
            <a:xfrm>
              <a:off x="8583624" y="5457659"/>
              <a:ext cx="559769" cy="477054"/>
            </a:xfrm>
            <a:prstGeom prst="rect">
              <a:avLst/>
            </a:prstGeom>
            <a:noFill/>
          </p:spPr>
          <p:txBody>
            <a:bodyPr wrap="none" rtlCol="0">
              <a:noAutofit/>
            </a:bodyPr>
            <a:lstStyle/>
            <a:p>
              <a:r>
                <a:rPr lang="en-US" sz="2500" b="1" dirty="0">
                  <a:solidFill>
                    <a:srgbClr val="004E66"/>
                  </a:solidFill>
                  <a:latin typeface="Trebuchet MS" panose="020B0603020202020204" pitchFamily="34" charset="0"/>
                </a:rPr>
                <a:t>10</a:t>
              </a:r>
            </a:p>
          </p:txBody>
        </p:sp>
        <p:sp>
          <p:nvSpPr>
            <p:cNvPr id="33" name="TextBox 32">
              <a:extLst>
                <a:ext uri="{FF2B5EF4-FFF2-40B4-BE49-F238E27FC236}">
                  <a16:creationId xmlns:a16="http://schemas.microsoft.com/office/drawing/2014/main" id="{35973A28-440E-ACA1-559E-E0F121F66387}"/>
                </a:ext>
              </a:extLst>
            </p:cNvPr>
            <p:cNvSpPr txBox="1"/>
            <p:nvPr/>
          </p:nvSpPr>
          <p:spPr>
            <a:xfrm>
              <a:off x="8598454" y="6258810"/>
              <a:ext cx="2193191" cy="477054"/>
            </a:xfrm>
            <a:prstGeom prst="rect">
              <a:avLst/>
            </a:prstGeom>
            <a:noFill/>
          </p:spPr>
          <p:txBody>
            <a:bodyPr wrap="none" rtlCol="0">
              <a:noAutofit/>
            </a:bodyPr>
            <a:lstStyle/>
            <a:p>
              <a:r>
                <a:rPr lang="en-US" sz="2500" b="1" dirty="0">
                  <a:solidFill>
                    <a:srgbClr val="004E66"/>
                  </a:solidFill>
                  <a:latin typeface="Trebuchet MS" panose="020B0603020202020204" pitchFamily="34" charset="0"/>
                </a:rPr>
                <a:t>17      </a:t>
              </a:r>
              <a:r>
                <a:rPr lang="en-US" sz="1400" b="1" dirty="0">
                  <a:solidFill>
                    <a:srgbClr val="004E66"/>
                  </a:solidFill>
                  <a:latin typeface="Trebuchet MS" panose="020B0603020202020204" pitchFamily="34" charset="0"/>
                </a:rPr>
                <a:t>Weeks</a:t>
              </a:r>
              <a:endParaRPr lang="en-US" sz="2500" b="1" dirty="0">
                <a:solidFill>
                  <a:srgbClr val="004E66"/>
                </a:solidFill>
                <a:latin typeface="Trebuchet MS" panose="020B0603020202020204" pitchFamily="34" charset="0"/>
              </a:endParaRPr>
            </a:p>
          </p:txBody>
        </p:sp>
        <p:sp>
          <p:nvSpPr>
            <p:cNvPr id="34" name="TextBox 33">
              <a:extLst>
                <a:ext uri="{FF2B5EF4-FFF2-40B4-BE49-F238E27FC236}">
                  <a16:creationId xmlns:a16="http://schemas.microsoft.com/office/drawing/2014/main" id="{EAA54BA9-B820-BD64-E502-28885DE5E643}"/>
                </a:ext>
              </a:extLst>
            </p:cNvPr>
            <p:cNvSpPr txBox="1"/>
            <p:nvPr/>
          </p:nvSpPr>
          <p:spPr>
            <a:xfrm>
              <a:off x="9506005" y="5339214"/>
              <a:ext cx="2651975" cy="713944"/>
            </a:xfrm>
            <a:prstGeom prst="rect">
              <a:avLst/>
            </a:prstGeom>
            <a:noFill/>
          </p:spPr>
          <p:txBody>
            <a:bodyPr wrap="none" rtlCol="0">
              <a:noAutofit/>
            </a:bodyPr>
            <a:lstStyle/>
            <a:p>
              <a:r>
                <a:rPr lang="en-US" sz="1000" b="1" dirty="0">
                  <a:solidFill>
                    <a:srgbClr val="004E66"/>
                  </a:solidFill>
                  <a:latin typeface="Trebuchet MS" panose="020B0603020202020204" pitchFamily="34" charset="0"/>
                </a:rPr>
                <a:t>Agriculture, Transportation, Construction, </a:t>
              </a:r>
            </a:p>
            <a:p>
              <a:r>
                <a:rPr lang="en-US" sz="1000" b="1" dirty="0">
                  <a:solidFill>
                    <a:srgbClr val="004E66"/>
                  </a:solidFill>
                  <a:latin typeface="Trebuchet MS" panose="020B0603020202020204" pitchFamily="34" charset="0"/>
                </a:rPr>
                <a:t>Trade, IT &amp;Comms, Manufacturing,</a:t>
              </a:r>
            </a:p>
            <a:p>
              <a:r>
                <a:rPr lang="en-US" sz="1000" b="1" dirty="0">
                  <a:solidFill>
                    <a:srgbClr val="004E66"/>
                  </a:solidFill>
                  <a:latin typeface="Trebuchet MS" panose="020B0603020202020204" pitchFamily="34" charset="0"/>
                </a:rPr>
                <a:t>Health, Entertainment, Tourism, </a:t>
              </a:r>
            </a:p>
            <a:p>
              <a:r>
                <a:rPr lang="en-US" sz="1000" b="1" dirty="0">
                  <a:solidFill>
                    <a:srgbClr val="004E66"/>
                  </a:solidFill>
                  <a:latin typeface="Trebuchet MS" panose="020B0603020202020204" pitchFamily="34" charset="0"/>
                </a:rPr>
                <a:t>Professional Services</a:t>
              </a:r>
            </a:p>
          </p:txBody>
        </p:sp>
        <p:grpSp>
          <p:nvGrpSpPr>
            <p:cNvPr id="50" name="Group 49">
              <a:extLst>
                <a:ext uri="{FF2B5EF4-FFF2-40B4-BE49-F238E27FC236}">
                  <a16:creationId xmlns:a16="http://schemas.microsoft.com/office/drawing/2014/main" id="{8502FB90-3B62-6954-F1E3-17DA09715F1E}"/>
                </a:ext>
              </a:extLst>
            </p:cNvPr>
            <p:cNvGrpSpPr/>
            <p:nvPr/>
          </p:nvGrpSpPr>
          <p:grpSpPr>
            <a:xfrm>
              <a:off x="8598454" y="4540389"/>
              <a:ext cx="3499212" cy="553998"/>
              <a:chOff x="8646209" y="4696295"/>
              <a:chExt cx="3499212" cy="553998"/>
            </a:xfrm>
          </p:grpSpPr>
          <p:sp>
            <p:nvSpPr>
              <p:cNvPr id="31" name="TextBox 30">
                <a:extLst>
                  <a:ext uri="{FF2B5EF4-FFF2-40B4-BE49-F238E27FC236}">
                    <a16:creationId xmlns:a16="http://schemas.microsoft.com/office/drawing/2014/main" id="{A0B1C46B-DE51-E3C7-DB0D-343661FBECCD}"/>
                  </a:ext>
                </a:extLst>
              </p:cNvPr>
              <p:cNvSpPr txBox="1"/>
              <p:nvPr/>
            </p:nvSpPr>
            <p:spPr>
              <a:xfrm>
                <a:off x="8646209" y="4768962"/>
                <a:ext cx="934871" cy="477054"/>
              </a:xfrm>
              <a:prstGeom prst="rect">
                <a:avLst/>
              </a:prstGeom>
              <a:noFill/>
            </p:spPr>
            <p:txBody>
              <a:bodyPr wrap="none" rtlCol="0">
                <a:noAutofit/>
              </a:bodyPr>
              <a:lstStyle/>
              <a:p>
                <a:r>
                  <a:rPr lang="en-US" sz="2500" b="1" dirty="0">
                    <a:solidFill>
                      <a:srgbClr val="004E66"/>
                    </a:solidFill>
                    <a:latin typeface="Trebuchet MS" panose="020B0603020202020204" pitchFamily="34" charset="0"/>
                  </a:rPr>
                  <a:t>2852</a:t>
                </a:r>
              </a:p>
            </p:txBody>
          </p:sp>
          <p:sp>
            <p:nvSpPr>
              <p:cNvPr id="35" name="TextBox 34">
                <a:extLst>
                  <a:ext uri="{FF2B5EF4-FFF2-40B4-BE49-F238E27FC236}">
                    <a16:creationId xmlns:a16="http://schemas.microsoft.com/office/drawing/2014/main" id="{38B86E67-4D4B-2706-CB06-5599EBF903A8}"/>
                  </a:ext>
                </a:extLst>
              </p:cNvPr>
              <p:cNvSpPr txBox="1"/>
              <p:nvPr/>
            </p:nvSpPr>
            <p:spPr>
              <a:xfrm>
                <a:off x="9538800" y="4696295"/>
                <a:ext cx="1002692" cy="553998"/>
              </a:xfrm>
              <a:prstGeom prst="rect">
                <a:avLst/>
              </a:prstGeom>
              <a:noFill/>
            </p:spPr>
            <p:txBody>
              <a:bodyPr wrap="square" rtlCol="0">
                <a:noAutofit/>
              </a:bodyPr>
              <a:lstStyle/>
              <a:p>
                <a:r>
                  <a:rPr lang="en-US" sz="1000" b="1" dirty="0">
                    <a:solidFill>
                      <a:srgbClr val="004E66"/>
                    </a:solidFill>
                    <a:latin typeface="Trebuchet MS" panose="020B0603020202020204" pitchFamily="34" charset="0"/>
                  </a:rPr>
                  <a:t>60% </a:t>
                </a:r>
              </a:p>
              <a:p>
                <a:r>
                  <a:rPr lang="en-US" sz="1000" b="1" dirty="0">
                    <a:solidFill>
                      <a:srgbClr val="004E66"/>
                    </a:solidFill>
                    <a:latin typeface="Trebuchet MS" panose="020B0603020202020204" pitchFamily="34" charset="0"/>
                  </a:rPr>
                  <a:t>Small &amp; Micro Enterprises</a:t>
                </a:r>
              </a:p>
            </p:txBody>
          </p:sp>
          <p:sp>
            <p:nvSpPr>
              <p:cNvPr id="36" name="TextBox 35">
                <a:extLst>
                  <a:ext uri="{FF2B5EF4-FFF2-40B4-BE49-F238E27FC236}">
                    <a16:creationId xmlns:a16="http://schemas.microsoft.com/office/drawing/2014/main" id="{10B231EE-1B8A-353F-11C4-7769A4FB2E2E}"/>
                  </a:ext>
                </a:extLst>
              </p:cNvPr>
              <p:cNvSpPr txBox="1"/>
              <p:nvPr/>
            </p:nvSpPr>
            <p:spPr>
              <a:xfrm>
                <a:off x="10431391" y="4696295"/>
                <a:ext cx="863719" cy="553998"/>
              </a:xfrm>
              <a:prstGeom prst="rect">
                <a:avLst/>
              </a:prstGeom>
              <a:noFill/>
            </p:spPr>
            <p:txBody>
              <a:bodyPr wrap="square" rtlCol="0">
                <a:noAutofit/>
              </a:bodyPr>
              <a:lstStyle/>
              <a:p>
                <a:r>
                  <a:rPr lang="en-US" sz="1000" b="1" dirty="0">
                    <a:solidFill>
                      <a:srgbClr val="004E66"/>
                    </a:solidFill>
                    <a:latin typeface="Trebuchet MS" panose="020B0603020202020204" pitchFamily="34" charset="0"/>
                  </a:rPr>
                  <a:t>35% Mid Size Companies</a:t>
                </a:r>
              </a:p>
            </p:txBody>
          </p:sp>
          <p:sp>
            <p:nvSpPr>
              <p:cNvPr id="37" name="TextBox 36">
                <a:extLst>
                  <a:ext uri="{FF2B5EF4-FFF2-40B4-BE49-F238E27FC236}">
                    <a16:creationId xmlns:a16="http://schemas.microsoft.com/office/drawing/2014/main" id="{D6A37C9C-9C61-BF3A-C511-08DE763E819F}"/>
                  </a:ext>
                </a:extLst>
              </p:cNvPr>
              <p:cNvSpPr txBox="1"/>
              <p:nvPr/>
            </p:nvSpPr>
            <p:spPr>
              <a:xfrm>
                <a:off x="11281702" y="4768962"/>
                <a:ext cx="863719" cy="400110"/>
              </a:xfrm>
              <a:prstGeom prst="rect">
                <a:avLst/>
              </a:prstGeom>
              <a:noFill/>
            </p:spPr>
            <p:txBody>
              <a:bodyPr wrap="square" rtlCol="0">
                <a:noAutofit/>
              </a:bodyPr>
              <a:lstStyle/>
              <a:p>
                <a:r>
                  <a:rPr lang="en-US" sz="1000" b="1" dirty="0">
                    <a:solidFill>
                      <a:srgbClr val="004E66"/>
                    </a:solidFill>
                    <a:latin typeface="Trebuchet MS" panose="020B0603020202020204" pitchFamily="34" charset="0"/>
                  </a:rPr>
                  <a:t>5% Large Companies</a:t>
                </a:r>
              </a:p>
            </p:txBody>
          </p:sp>
        </p:grpSp>
        <p:cxnSp>
          <p:nvCxnSpPr>
            <p:cNvPr id="42" name="Straight Connector 41">
              <a:extLst>
                <a:ext uri="{FF2B5EF4-FFF2-40B4-BE49-F238E27FC236}">
                  <a16:creationId xmlns:a16="http://schemas.microsoft.com/office/drawing/2014/main" id="{03D723D9-5E44-640B-1816-3A5CF87EB748}"/>
                </a:ext>
              </a:extLst>
            </p:cNvPr>
            <p:cNvCxnSpPr/>
            <p:nvPr/>
          </p:nvCxnSpPr>
          <p:spPr>
            <a:xfrm>
              <a:off x="5754916" y="3584653"/>
              <a:ext cx="2104857" cy="0"/>
            </a:xfrm>
            <a:prstGeom prst="line">
              <a:avLst/>
            </a:prstGeom>
            <a:ln w="19050">
              <a:solidFill>
                <a:srgbClr val="004E66"/>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23CA8C1-DB9B-46D5-F556-14C3525864C4}"/>
                </a:ext>
              </a:extLst>
            </p:cNvPr>
            <p:cNvSpPr txBox="1"/>
            <p:nvPr/>
          </p:nvSpPr>
          <p:spPr>
            <a:xfrm>
              <a:off x="5637309" y="2955494"/>
              <a:ext cx="5916126" cy="523220"/>
            </a:xfrm>
            <a:prstGeom prst="rect">
              <a:avLst/>
            </a:prstGeom>
            <a:noFill/>
          </p:spPr>
          <p:txBody>
            <a:bodyPr wrap="square">
              <a:spAutoFit/>
            </a:bodyPr>
            <a:lstStyle/>
            <a:p>
              <a:r>
                <a:rPr lang="en-GB" sz="1400" i="1" dirty="0">
                  <a:latin typeface="Trebuchet MS" panose="020B0603020202020204" pitchFamily="34" charset="0"/>
                </a:rPr>
                <a:t>The Survey was conducted to gain understanding on the strengths and weaknesses of each subnational</a:t>
              </a:r>
            </a:p>
          </p:txBody>
        </p:sp>
        <p:sp>
          <p:nvSpPr>
            <p:cNvPr id="49" name="TextBox 48">
              <a:extLst>
                <a:ext uri="{FF2B5EF4-FFF2-40B4-BE49-F238E27FC236}">
                  <a16:creationId xmlns:a16="http://schemas.microsoft.com/office/drawing/2014/main" id="{06B39C04-92F1-027E-3203-BE0D0356BB42}"/>
                </a:ext>
              </a:extLst>
            </p:cNvPr>
            <p:cNvSpPr txBox="1"/>
            <p:nvPr/>
          </p:nvSpPr>
          <p:spPr>
            <a:xfrm>
              <a:off x="328407" y="862434"/>
              <a:ext cx="8998412" cy="307777"/>
            </a:xfrm>
            <a:prstGeom prst="rect">
              <a:avLst/>
            </a:prstGeom>
            <a:noFill/>
          </p:spPr>
          <p:txBody>
            <a:bodyPr wrap="square">
              <a:spAutoFit/>
            </a:bodyPr>
            <a:lstStyle/>
            <a:p>
              <a:pPr algn="l"/>
              <a:r>
                <a:rPr lang="en-US" sz="1400" b="1" i="1" u="none" strike="noStrike" baseline="0" dirty="0">
                  <a:latin typeface="Trebuchet MS" panose="020B0603020202020204" pitchFamily="34" charset="0"/>
                </a:rPr>
                <a:t>The report addresses the ease of doing business across 6 indicators and 16 sub-indicators</a:t>
              </a:r>
            </a:p>
          </p:txBody>
        </p:sp>
        <p:grpSp>
          <p:nvGrpSpPr>
            <p:cNvPr id="111" name="Group 110">
              <a:extLst>
                <a:ext uri="{FF2B5EF4-FFF2-40B4-BE49-F238E27FC236}">
                  <a16:creationId xmlns:a16="http://schemas.microsoft.com/office/drawing/2014/main" id="{6F2A074F-5B17-5EC6-09C6-41BD958CD2FE}"/>
                </a:ext>
              </a:extLst>
            </p:cNvPr>
            <p:cNvGrpSpPr/>
            <p:nvPr/>
          </p:nvGrpSpPr>
          <p:grpSpPr>
            <a:xfrm>
              <a:off x="400102" y="1278867"/>
              <a:ext cx="4514147" cy="5314590"/>
              <a:chOff x="400102" y="1278867"/>
              <a:chExt cx="4514147" cy="5314590"/>
            </a:xfrm>
          </p:grpSpPr>
          <p:grpSp>
            <p:nvGrpSpPr>
              <p:cNvPr id="43" name="Group 42">
                <a:extLst>
                  <a:ext uri="{FF2B5EF4-FFF2-40B4-BE49-F238E27FC236}">
                    <a16:creationId xmlns:a16="http://schemas.microsoft.com/office/drawing/2014/main" id="{6246AEF7-CF3D-A530-B20D-994BBEC0D4A2}"/>
                  </a:ext>
                </a:extLst>
              </p:cNvPr>
              <p:cNvGrpSpPr/>
              <p:nvPr/>
            </p:nvGrpSpPr>
            <p:grpSpPr>
              <a:xfrm>
                <a:off x="400102" y="1278867"/>
                <a:ext cx="4514147" cy="5314590"/>
                <a:chOff x="272947" y="748221"/>
                <a:chExt cx="4514147" cy="5314590"/>
              </a:xfrm>
            </p:grpSpPr>
            <p:sp>
              <p:nvSpPr>
                <p:cNvPr id="4" name="Flowchart: Connector 3">
                  <a:extLst>
                    <a:ext uri="{FF2B5EF4-FFF2-40B4-BE49-F238E27FC236}">
                      <a16:creationId xmlns:a16="http://schemas.microsoft.com/office/drawing/2014/main" id="{32AA1020-7A9F-08CE-FC13-15C5AEFA8019}"/>
                    </a:ext>
                  </a:extLst>
                </p:cNvPr>
                <p:cNvSpPr/>
                <p:nvPr/>
              </p:nvSpPr>
              <p:spPr>
                <a:xfrm>
                  <a:off x="282744" y="748221"/>
                  <a:ext cx="583325" cy="583325"/>
                </a:xfrm>
                <a:prstGeom prst="flowChartConnector">
                  <a:avLst/>
                </a:prstGeom>
                <a:solidFill>
                  <a:srgbClr val="533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 name="Flowchart: Connector 4">
                  <a:extLst>
                    <a:ext uri="{FF2B5EF4-FFF2-40B4-BE49-F238E27FC236}">
                      <a16:creationId xmlns:a16="http://schemas.microsoft.com/office/drawing/2014/main" id="{8DEB898B-4B72-C3D6-7E01-9B6E6BBECAC3}"/>
                    </a:ext>
                  </a:extLst>
                </p:cNvPr>
                <p:cNvSpPr/>
                <p:nvPr/>
              </p:nvSpPr>
              <p:spPr>
                <a:xfrm>
                  <a:off x="279184" y="1922013"/>
                  <a:ext cx="583325" cy="583325"/>
                </a:xfrm>
                <a:prstGeom prst="flowChartConnector">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6" name="Flowchart: Connector 5">
                  <a:extLst>
                    <a:ext uri="{FF2B5EF4-FFF2-40B4-BE49-F238E27FC236}">
                      <a16:creationId xmlns:a16="http://schemas.microsoft.com/office/drawing/2014/main" id="{4A6A4B0C-0CF5-B7E7-35CF-BCD65AE4144E}"/>
                    </a:ext>
                  </a:extLst>
                </p:cNvPr>
                <p:cNvSpPr/>
                <p:nvPr/>
              </p:nvSpPr>
              <p:spPr>
                <a:xfrm>
                  <a:off x="279183" y="2955229"/>
                  <a:ext cx="583325" cy="583325"/>
                </a:xfrm>
                <a:prstGeom prst="flowChartConnector">
                  <a:avLst/>
                </a:prstGeom>
                <a:solidFill>
                  <a:srgbClr val="190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7" name="Flowchart: Connector 6">
                  <a:extLst>
                    <a:ext uri="{FF2B5EF4-FFF2-40B4-BE49-F238E27FC236}">
                      <a16:creationId xmlns:a16="http://schemas.microsoft.com/office/drawing/2014/main" id="{C0C75A04-3DDB-3DFE-B069-2853576D0603}"/>
                    </a:ext>
                  </a:extLst>
                </p:cNvPr>
                <p:cNvSpPr/>
                <p:nvPr/>
              </p:nvSpPr>
              <p:spPr>
                <a:xfrm>
                  <a:off x="272947" y="5473311"/>
                  <a:ext cx="583325" cy="583325"/>
                </a:xfrm>
                <a:prstGeom prst="flowChartConnector">
                  <a:avLst/>
                </a:prstGeom>
                <a:solidFill>
                  <a:srgbClr val="26B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8" name="Flowchart: Connector 7">
                  <a:extLst>
                    <a:ext uri="{FF2B5EF4-FFF2-40B4-BE49-F238E27FC236}">
                      <a16:creationId xmlns:a16="http://schemas.microsoft.com/office/drawing/2014/main" id="{4E5F2B4F-A677-799F-B0B3-12B8FF046F6A}"/>
                    </a:ext>
                  </a:extLst>
                </p:cNvPr>
                <p:cNvSpPr/>
                <p:nvPr/>
              </p:nvSpPr>
              <p:spPr>
                <a:xfrm>
                  <a:off x="272947" y="4640879"/>
                  <a:ext cx="583325" cy="583325"/>
                </a:xfrm>
                <a:prstGeom prst="flowChartConnector">
                  <a:avLst/>
                </a:prstGeom>
                <a:solidFill>
                  <a:srgbClr val="D45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9" name="TextBox 58">
                  <a:extLst>
                    <a:ext uri="{FF2B5EF4-FFF2-40B4-BE49-F238E27FC236}">
                      <a16:creationId xmlns:a16="http://schemas.microsoft.com/office/drawing/2014/main" id="{9C95B915-DEB6-A7BA-1225-87E76DCED149}"/>
                    </a:ext>
                  </a:extLst>
                </p:cNvPr>
                <p:cNvSpPr txBox="1"/>
                <p:nvPr/>
              </p:nvSpPr>
              <p:spPr>
                <a:xfrm>
                  <a:off x="922949" y="783069"/>
                  <a:ext cx="3302878"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439"/>
                      </a:solidFill>
                      <a:effectLst/>
                      <a:uLnTx/>
                      <a:uFillTx/>
                      <a:latin typeface="Trebuchet MS" panose="020B0603020202020204" pitchFamily="34" charset="0"/>
                      <a:ea typeface="+mn-ea"/>
                      <a:cs typeface="+mn-cs"/>
                    </a:rPr>
                    <a:t>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Electricity: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Availability, cost and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Transportation: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Availability and quality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Logistics: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Availability, cost and quality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Telecom and internet: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Cost and quality</a:t>
                  </a:r>
                </a:p>
              </p:txBody>
            </p:sp>
            <p:sp>
              <p:nvSpPr>
                <p:cNvPr id="15" name="TextBox 14">
                  <a:extLst>
                    <a:ext uri="{FF2B5EF4-FFF2-40B4-BE49-F238E27FC236}">
                      <a16:creationId xmlns:a16="http://schemas.microsoft.com/office/drawing/2014/main" id="{F381A24D-E04D-445C-7F89-27945965E8F8}"/>
                    </a:ext>
                  </a:extLst>
                </p:cNvPr>
                <p:cNvSpPr txBox="1"/>
                <p:nvPr/>
              </p:nvSpPr>
              <p:spPr>
                <a:xfrm>
                  <a:off x="907145" y="1960630"/>
                  <a:ext cx="3302877" cy="8925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ECONOMIC OPPORTUNITY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Funding: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Availability, cost and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Forex: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Availability and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New/range of customers</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 Accessibility</a:t>
                  </a:r>
                </a:p>
              </p:txBody>
            </p:sp>
            <p:sp>
              <p:nvSpPr>
                <p:cNvPr id="21" name="TextBox 20">
                  <a:extLst>
                    <a:ext uri="{FF2B5EF4-FFF2-40B4-BE49-F238E27FC236}">
                      <a16:creationId xmlns:a16="http://schemas.microsoft.com/office/drawing/2014/main" id="{2EA1FA82-811A-FE79-12B5-AEB869BF461E}"/>
                    </a:ext>
                  </a:extLst>
                </p:cNvPr>
                <p:cNvSpPr txBox="1"/>
                <p:nvPr/>
              </p:nvSpPr>
              <p:spPr>
                <a:xfrm>
                  <a:off x="866069" y="4720257"/>
                  <a:ext cx="282730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45838"/>
                      </a:solidFill>
                      <a:effectLst/>
                      <a:uLnTx/>
                      <a:uFillTx/>
                      <a:latin typeface="Trebuchet MS" panose="020B0603020202020204" pitchFamily="34" charset="0"/>
                      <a:ea typeface="+mn-ea"/>
                      <a:cs typeface="+mn-cs"/>
                    </a:rPr>
                    <a:t>SKILLS AND LABOUR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Skills and </a:t>
                  </a:r>
                  <a:r>
                    <a:rPr kumimoji="0" lang="en-US" sz="1200" b="1" i="0" u="none" strike="noStrike" kern="1200" cap="none" spc="0" normalizeH="0" baseline="0" noProof="0" dirty="0" err="1">
                      <a:ln>
                        <a:noFill/>
                      </a:ln>
                      <a:solidFill>
                        <a:schemeClr val="tx1">
                          <a:lumMod val="85000"/>
                          <a:lumOff val="15000"/>
                        </a:schemeClr>
                      </a:solidFill>
                      <a:effectLst/>
                      <a:uLnTx/>
                      <a:uFillTx/>
                      <a:latin typeface="Trebuchet MS" panose="020B0603020202020204" pitchFamily="34" charset="0"/>
                      <a:ea typeface="+mn-ea"/>
                      <a:cs typeface="+mn-cs"/>
                    </a:rPr>
                    <a:t>labour</a:t>
                  </a: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Availability</a:t>
                  </a:r>
                </a:p>
              </p:txBody>
            </p:sp>
            <p:sp>
              <p:nvSpPr>
                <p:cNvPr id="23" name="TextBox 22">
                  <a:extLst>
                    <a:ext uri="{FF2B5EF4-FFF2-40B4-BE49-F238E27FC236}">
                      <a16:creationId xmlns:a16="http://schemas.microsoft.com/office/drawing/2014/main" id="{E85ACF15-0B7D-061C-72BE-E612EA59C111}"/>
                    </a:ext>
                  </a:extLst>
                </p:cNvPr>
                <p:cNvSpPr txBox="1"/>
                <p:nvPr/>
              </p:nvSpPr>
              <p:spPr>
                <a:xfrm>
                  <a:off x="899275" y="3001674"/>
                  <a:ext cx="3887819" cy="163121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90FC2"/>
                      </a:solidFill>
                      <a:effectLst/>
                      <a:uLnTx/>
                      <a:uFillTx/>
                      <a:latin typeface="Trebuchet MS" panose="020B0603020202020204" pitchFamily="34" charset="0"/>
                      <a:ea typeface="+mn-ea"/>
                      <a:cs typeface="+mn-cs"/>
                    </a:rPr>
                    <a:t>REGULATORY ENVIRONMENT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Business registration: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Availability, cost and experience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License renewal: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Availability, cost and experience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Contract enforcement: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Availability and accessibility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Land and property acquisition</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 Availability, cost and experience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Paying taxes: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Availability, cost and experience</a:t>
                  </a:r>
                </a:p>
              </p:txBody>
            </p:sp>
            <p:sp>
              <p:nvSpPr>
                <p:cNvPr id="25" name="TextBox 24">
                  <a:extLst>
                    <a:ext uri="{FF2B5EF4-FFF2-40B4-BE49-F238E27FC236}">
                      <a16:creationId xmlns:a16="http://schemas.microsoft.com/office/drawing/2014/main" id="{2474A625-B52F-989A-E723-AC72567F4989}"/>
                    </a:ext>
                  </a:extLst>
                </p:cNvPr>
                <p:cNvSpPr txBox="1"/>
                <p:nvPr/>
              </p:nvSpPr>
              <p:spPr>
                <a:xfrm>
                  <a:off x="878242" y="5539591"/>
                  <a:ext cx="376817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6BA42"/>
                      </a:solidFill>
                      <a:effectLst/>
                      <a:uLnTx/>
                      <a:uFillTx/>
                      <a:latin typeface="Trebuchet MS" panose="020B0603020202020204" pitchFamily="34" charset="0"/>
                      <a:ea typeface="+mn-ea"/>
                      <a:cs typeface="+mn-cs"/>
                    </a:rPr>
                    <a:t>SECURE AND STABLE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Security and Safety: </a:t>
                  </a:r>
                  <a:r>
                    <a:rPr kumimoji="0" lang="en-US" sz="1200" b="0" i="0" u="none" strike="noStrike" kern="1200" cap="none" spc="0" normalizeH="0" baseline="0" noProof="0" dirty="0">
                      <a:ln>
                        <a:noFill/>
                      </a:ln>
                      <a:solidFill>
                        <a:schemeClr val="tx1">
                          <a:lumMod val="85000"/>
                          <a:lumOff val="15000"/>
                        </a:schemeClr>
                      </a:solidFill>
                      <a:effectLst/>
                      <a:uLnTx/>
                      <a:uFillTx/>
                      <a:latin typeface="Trebuchet MS" panose="020B0603020202020204" pitchFamily="34" charset="0"/>
                      <a:ea typeface="+mn-ea"/>
                      <a:cs typeface="+mn-cs"/>
                    </a:rPr>
                    <a:t>Availability and experience</a:t>
                  </a:r>
                </a:p>
              </p:txBody>
            </p:sp>
          </p:grpSp>
          <p:cxnSp>
            <p:nvCxnSpPr>
              <p:cNvPr id="56" name="Straight Connector 55">
                <a:extLst>
                  <a:ext uri="{FF2B5EF4-FFF2-40B4-BE49-F238E27FC236}">
                    <a16:creationId xmlns:a16="http://schemas.microsoft.com/office/drawing/2014/main" id="{F01621AD-D5E8-3F4A-2F4B-06F4984E1EBC}"/>
                  </a:ext>
                </a:extLst>
              </p:cNvPr>
              <p:cNvCxnSpPr/>
              <p:nvPr/>
            </p:nvCxnSpPr>
            <p:spPr>
              <a:xfrm>
                <a:off x="1068969" y="1581102"/>
                <a:ext cx="1924688" cy="0"/>
              </a:xfrm>
              <a:prstGeom prst="line">
                <a:avLst/>
              </a:prstGeom>
              <a:ln w="12700">
                <a:solidFill>
                  <a:srgbClr val="533439"/>
                </a:solidFill>
                <a:head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A38E54A-C859-6013-601A-9BABD198C39A}"/>
                  </a:ext>
                </a:extLst>
              </p:cNvPr>
              <p:cNvCxnSpPr/>
              <p:nvPr/>
            </p:nvCxnSpPr>
            <p:spPr>
              <a:xfrm>
                <a:off x="1077595" y="2747889"/>
                <a:ext cx="1924688" cy="0"/>
              </a:xfrm>
              <a:prstGeom prst="line">
                <a:avLst/>
              </a:prstGeom>
              <a:ln w="12700">
                <a:solidFill>
                  <a:srgbClr val="004E66"/>
                </a:solidFill>
                <a:head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2F01E9-56E6-C094-6A93-FF0DDD04D8EE}"/>
                  </a:ext>
                </a:extLst>
              </p:cNvPr>
              <p:cNvCxnSpPr/>
              <p:nvPr/>
            </p:nvCxnSpPr>
            <p:spPr>
              <a:xfrm>
                <a:off x="1094104" y="3793638"/>
                <a:ext cx="1924688" cy="0"/>
              </a:xfrm>
              <a:prstGeom prst="line">
                <a:avLst/>
              </a:prstGeom>
              <a:ln w="12700">
                <a:solidFill>
                  <a:srgbClr val="190FC2"/>
                </a:solidFill>
                <a:head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95D90FA-E091-37E6-9495-201F105FAD96}"/>
                  </a:ext>
                </a:extLst>
              </p:cNvPr>
              <p:cNvCxnSpPr/>
              <p:nvPr/>
            </p:nvCxnSpPr>
            <p:spPr>
              <a:xfrm>
                <a:off x="1076852" y="5510698"/>
                <a:ext cx="1924688" cy="0"/>
              </a:xfrm>
              <a:prstGeom prst="line">
                <a:avLst/>
              </a:prstGeom>
              <a:ln w="12700">
                <a:solidFill>
                  <a:srgbClr val="D45838"/>
                </a:solidFill>
                <a:head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8BCBE0-D212-3D73-4DAB-55353BE5F7DD}"/>
                  </a:ext>
                </a:extLst>
              </p:cNvPr>
              <p:cNvCxnSpPr/>
              <p:nvPr/>
            </p:nvCxnSpPr>
            <p:spPr>
              <a:xfrm>
                <a:off x="1069712" y="6328308"/>
                <a:ext cx="1924688" cy="0"/>
              </a:xfrm>
              <a:prstGeom prst="line">
                <a:avLst/>
              </a:prstGeom>
              <a:ln w="12700">
                <a:solidFill>
                  <a:srgbClr val="26BA42"/>
                </a:solidFill>
                <a:headEnd type="oval"/>
              </a:ln>
            </p:spPr>
            <p:style>
              <a:lnRef idx="1">
                <a:schemeClr val="accent1"/>
              </a:lnRef>
              <a:fillRef idx="0">
                <a:schemeClr val="accent1"/>
              </a:fillRef>
              <a:effectRef idx="0">
                <a:schemeClr val="accent1"/>
              </a:effectRef>
              <a:fontRef idx="minor">
                <a:schemeClr val="tx1"/>
              </a:fontRef>
            </p:style>
          </p:cxnSp>
          <p:sp>
            <p:nvSpPr>
              <p:cNvPr id="62" name="Arrow: Chevron 61">
                <a:extLst>
                  <a:ext uri="{FF2B5EF4-FFF2-40B4-BE49-F238E27FC236}">
                    <a16:creationId xmlns:a16="http://schemas.microsoft.com/office/drawing/2014/main" id="{F39F6C83-C91A-F626-5436-8ACB4740719B}"/>
                  </a:ext>
                </a:extLst>
              </p:cNvPr>
              <p:cNvSpPr/>
              <p:nvPr/>
            </p:nvSpPr>
            <p:spPr>
              <a:xfrm rot="5400000">
                <a:off x="612708" y="2083899"/>
                <a:ext cx="110359" cy="194082"/>
              </a:xfrm>
              <a:prstGeom prst="chevron">
                <a:avLst>
                  <a:gd name="adj" fmla="val 100000"/>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Arrow: Chevron 62">
                <a:extLst>
                  <a:ext uri="{FF2B5EF4-FFF2-40B4-BE49-F238E27FC236}">
                    <a16:creationId xmlns:a16="http://schemas.microsoft.com/office/drawing/2014/main" id="{67FAF9DE-885A-08D3-FF44-ED5E74C26F69}"/>
                  </a:ext>
                </a:extLst>
              </p:cNvPr>
              <p:cNvSpPr/>
              <p:nvPr/>
            </p:nvSpPr>
            <p:spPr>
              <a:xfrm rot="5400000">
                <a:off x="612707" y="3208711"/>
                <a:ext cx="110359" cy="194082"/>
              </a:xfrm>
              <a:prstGeom prst="chevron">
                <a:avLst>
                  <a:gd name="adj" fmla="val 100000"/>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Arrow: Chevron 63">
                <a:extLst>
                  <a:ext uri="{FF2B5EF4-FFF2-40B4-BE49-F238E27FC236}">
                    <a16:creationId xmlns:a16="http://schemas.microsoft.com/office/drawing/2014/main" id="{4D3B5851-607A-C547-B6E0-0F4465A21D2A}"/>
                  </a:ext>
                </a:extLst>
              </p:cNvPr>
              <p:cNvSpPr/>
              <p:nvPr/>
            </p:nvSpPr>
            <p:spPr>
              <a:xfrm rot="5400000">
                <a:off x="612706" y="4542612"/>
                <a:ext cx="110359" cy="194082"/>
              </a:xfrm>
              <a:prstGeom prst="chevron">
                <a:avLst>
                  <a:gd name="adj" fmla="val 100000"/>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Arrow: Chevron 64">
                <a:extLst>
                  <a:ext uri="{FF2B5EF4-FFF2-40B4-BE49-F238E27FC236}">
                    <a16:creationId xmlns:a16="http://schemas.microsoft.com/office/drawing/2014/main" id="{CCCEBCF5-AB4A-E418-050B-C15F2BEEC704}"/>
                  </a:ext>
                </a:extLst>
              </p:cNvPr>
              <p:cNvSpPr/>
              <p:nvPr/>
            </p:nvSpPr>
            <p:spPr>
              <a:xfrm rot="5400000">
                <a:off x="612705" y="5815052"/>
                <a:ext cx="110359" cy="194082"/>
              </a:xfrm>
              <a:prstGeom prst="chevron">
                <a:avLst>
                  <a:gd name="adj" fmla="val 100000"/>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Freeform: Shape 93">
                <a:extLst>
                  <a:ext uri="{FF2B5EF4-FFF2-40B4-BE49-F238E27FC236}">
                    <a16:creationId xmlns:a16="http://schemas.microsoft.com/office/drawing/2014/main" id="{07D214F2-4D33-6A2A-C05B-FCF812969A5E}"/>
                  </a:ext>
                </a:extLst>
              </p:cNvPr>
              <p:cNvSpPr>
                <a:spLocks noChangeAspect="1"/>
              </p:cNvSpPr>
              <p:nvPr/>
            </p:nvSpPr>
            <p:spPr>
              <a:xfrm>
                <a:off x="454881" y="1365195"/>
                <a:ext cx="443257" cy="381999"/>
              </a:xfrm>
              <a:custGeom>
                <a:avLst/>
                <a:gdLst>
                  <a:gd name="connsiteX0" fmla="*/ 791430 w 1016000"/>
                  <a:gd name="connsiteY0" fmla="*/ 815713 h 875588"/>
                  <a:gd name="connsiteX1" fmla="*/ 824382 w 1016000"/>
                  <a:gd name="connsiteY1" fmla="*/ 815713 h 875588"/>
                  <a:gd name="connsiteX2" fmla="*/ 824382 w 1016000"/>
                  <a:gd name="connsiteY2" fmla="*/ 795393 h 875588"/>
                  <a:gd name="connsiteX3" fmla="*/ 791430 w 1016000"/>
                  <a:gd name="connsiteY3" fmla="*/ 795393 h 875588"/>
                  <a:gd name="connsiteX4" fmla="*/ 791430 w 1016000"/>
                  <a:gd name="connsiteY4" fmla="*/ 780898 h 875588"/>
                  <a:gd name="connsiteX5" fmla="*/ 867542 w 1016000"/>
                  <a:gd name="connsiteY5" fmla="*/ 684466 h 875588"/>
                  <a:gd name="connsiteX6" fmla="*/ 771110 w 1016000"/>
                  <a:gd name="connsiteY6" fmla="*/ 608354 h 875588"/>
                  <a:gd name="connsiteX7" fmla="*/ 694998 w 1016000"/>
                  <a:gd name="connsiteY7" fmla="*/ 704786 h 875588"/>
                  <a:gd name="connsiteX8" fmla="*/ 771110 w 1016000"/>
                  <a:gd name="connsiteY8" fmla="*/ 780898 h 875588"/>
                  <a:gd name="connsiteX9" fmla="*/ 771110 w 1016000"/>
                  <a:gd name="connsiteY9" fmla="*/ 855404 h 875588"/>
                  <a:gd name="connsiteX10" fmla="*/ 637777 w 1016000"/>
                  <a:gd name="connsiteY10" fmla="*/ 855404 h 875588"/>
                  <a:gd name="connsiteX11" fmla="*/ 637777 w 1016000"/>
                  <a:gd name="connsiteY11" fmla="*/ 576749 h 875588"/>
                  <a:gd name="connsiteX12" fmla="*/ 627617 w 1016000"/>
                  <a:gd name="connsiteY12" fmla="*/ 566589 h 875588"/>
                  <a:gd name="connsiteX13" fmla="*/ 522969 w 1016000"/>
                  <a:gd name="connsiteY13" fmla="*/ 566589 h 875588"/>
                  <a:gd name="connsiteX14" fmla="*/ 522969 w 1016000"/>
                  <a:gd name="connsiteY14" fmla="*/ 113250 h 875588"/>
                  <a:gd name="connsiteX15" fmla="*/ 797492 w 1016000"/>
                  <a:gd name="connsiteY15" fmla="*/ 113250 h 875588"/>
                  <a:gd name="connsiteX16" fmla="*/ 797492 w 1016000"/>
                  <a:gd name="connsiteY16" fmla="*/ 576749 h 875588"/>
                  <a:gd name="connsiteX17" fmla="*/ 817812 w 1016000"/>
                  <a:gd name="connsiteY17" fmla="*/ 576749 h 875588"/>
                  <a:gd name="connsiteX18" fmla="*/ 817812 w 1016000"/>
                  <a:gd name="connsiteY18" fmla="*/ 507831 h 875588"/>
                  <a:gd name="connsiteX19" fmla="*/ 934720 w 1016000"/>
                  <a:gd name="connsiteY19" fmla="*/ 622368 h 875588"/>
                  <a:gd name="connsiteX20" fmla="*/ 934720 w 1016000"/>
                  <a:gd name="connsiteY20" fmla="*/ 805688 h 875588"/>
                  <a:gd name="connsiteX21" fmla="*/ 955040 w 1016000"/>
                  <a:gd name="connsiteY21" fmla="*/ 805688 h 875588"/>
                  <a:gd name="connsiteX22" fmla="*/ 955040 w 1016000"/>
                  <a:gd name="connsiteY22" fmla="*/ 617965 h 875588"/>
                  <a:gd name="connsiteX23" fmla="*/ 951992 w 1016000"/>
                  <a:gd name="connsiteY23" fmla="*/ 610718 h 875588"/>
                  <a:gd name="connsiteX24" fmla="*/ 817846 w 1016000"/>
                  <a:gd name="connsiteY24" fmla="*/ 479417 h 875588"/>
                  <a:gd name="connsiteX25" fmla="*/ 817846 w 1016000"/>
                  <a:gd name="connsiteY25" fmla="*/ 103090 h 875588"/>
                  <a:gd name="connsiteX26" fmla="*/ 807686 w 1016000"/>
                  <a:gd name="connsiteY26" fmla="*/ 92930 h 875588"/>
                  <a:gd name="connsiteX27" fmla="*/ 773278 w 1016000"/>
                  <a:gd name="connsiteY27" fmla="*/ 92930 h 875588"/>
                  <a:gd name="connsiteX28" fmla="*/ 773278 w 1016000"/>
                  <a:gd name="connsiteY28" fmla="*/ 49716 h 875588"/>
                  <a:gd name="connsiteX29" fmla="*/ 763118 w 1016000"/>
                  <a:gd name="connsiteY29" fmla="*/ 39556 h 875588"/>
                  <a:gd name="connsiteX30" fmla="*/ 676622 w 1016000"/>
                  <a:gd name="connsiteY30" fmla="*/ 39556 h 875588"/>
                  <a:gd name="connsiteX31" fmla="*/ 676622 w 1016000"/>
                  <a:gd name="connsiteY31" fmla="*/ 0 h 875588"/>
                  <a:gd name="connsiteX32" fmla="*/ 656302 w 1016000"/>
                  <a:gd name="connsiteY32" fmla="*/ 0 h 875588"/>
                  <a:gd name="connsiteX33" fmla="*/ 656302 w 1016000"/>
                  <a:gd name="connsiteY33" fmla="*/ 39556 h 875588"/>
                  <a:gd name="connsiteX34" fmla="*/ 564490 w 1016000"/>
                  <a:gd name="connsiteY34" fmla="*/ 39556 h 875588"/>
                  <a:gd name="connsiteX35" fmla="*/ 554330 w 1016000"/>
                  <a:gd name="connsiteY35" fmla="*/ 49716 h 875588"/>
                  <a:gd name="connsiteX36" fmla="*/ 554330 w 1016000"/>
                  <a:gd name="connsiteY36" fmla="*/ 92930 h 875588"/>
                  <a:gd name="connsiteX37" fmla="*/ 512809 w 1016000"/>
                  <a:gd name="connsiteY37" fmla="*/ 92930 h 875588"/>
                  <a:gd name="connsiteX38" fmla="*/ 502649 w 1016000"/>
                  <a:gd name="connsiteY38" fmla="*/ 103090 h 875588"/>
                  <a:gd name="connsiteX39" fmla="*/ 502649 w 1016000"/>
                  <a:gd name="connsiteY39" fmla="*/ 183286 h 875588"/>
                  <a:gd name="connsiteX40" fmla="*/ 350622 w 1016000"/>
                  <a:gd name="connsiteY40" fmla="*/ 183286 h 875588"/>
                  <a:gd name="connsiteX41" fmla="*/ 343035 w 1016000"/>
                  <a:gd name="connsiteY41" fmla="*/ 186673 h 875588"/>
                  <a:gd name="connsiteX42" fmla="*/ 210955 w 1016000"/>
                  <a:gd name="connsiteY42" fmla="*/ 336025 h 875588"/>
                  <a:gd name="connsiteX43" fmla="*/ 208382 w 1016000"/>
                  <a:gd name="connsiteY43" fmla="*/ 342798 h 875588"/>
                  <a:gd name="connsiteX44" fmla="*/ 208382 w 1016000"/>
                  <a:gd name="connsiteY44" fmla="*/ 540681 h 875588"/>
                  <a:gd name="connsiteX45" fmla="*/ 111489 w 1016000"/>
                  <a:gd name="connsiteY45" fmla="*/ 540681 h 875588"/>
                  <a:gd name="connsiteX46" fmla="*/ 111489 w 1016000"/>
                  <a:gd name="connsiteY46" fmla="*/ 516026 h 875588"/>
                  <a:gd name="connsiteX47" fmla="*/ 158598 w 1016000"/>
                  <a:gd name="connsiteY47" fmla="*/ 516026 h 875588"/>
                  <a:gd name="connsiteX48" fmla="*/ 168758 w 1016000"/>
                  <a:gd name="connsiteY48" fmla="*/ 505866 h 875588"/>
                  <a:gd name="connsiteX49" fmla="*/ 168758 w 1016000"/>
                  <a:gd name="connsiteY49" fmla="*/ 449038 h 875588"/>
                  <a:gd name="connsiteX50" fmla="*/ 148438 w 1016000"/>
                  <a:gd name="connsiteY50" fmla="*/ 449038 h 875588"/>
                  <a:gd name="connsiteX51" fmla="*/ 148438 w 1016000"/>
                  <a:gd name="connsiteY51" fmla="*/ 495706 h 875588"/>
                  <a:gd name="connsiteX52" fmla="*/ 101329 w 1016000"/>
                  <a:gd name="connsiteY52" fmla="*/ 495706 h 875588"/>
                  <a:gd name="connsiteX53" fmla="*/ 91169 w 1016000"/>
                  <a:gd name="connsiteY53" fmla="*/ 505866 h 875588"/>
                  <a:gd name="connsiteX54" fmla="*/ 91169 w 1016000"/>
                  <a:gd name="connsiteY54" fmla="*/ 540681 h 875588"/>
                  <a:gd name="connsiteX55" fmla="*/ 66480 w 1016000"/>
                  <a:gd name="connsiteY55" fmla="*/ 540681 h 875588"/>
                  <a:gd name="connsiteX56" fmla="*/ 56320 w 1016000"/>
                  <a:gd name="connsiteY56" fmla="*/ 550841 h 875588"/>
                  <a:gd name="connsiteX57" fmla="*/ 56320 w 1016000"/>
                  <a:gd name="connsiteY57" fmla="*/ 855269 h 875588"/>
                  <a:gd name="connsiteX58" fmla="*/ 0 w 1016000"/>
                  <a:gd name="connsiteY58" fmla="*/ 855269 h 875588"/>
                  <a:gd name="connsiteX59" fmla="*/ 0 w 1016000"/>
                  <a:gd name="connsiteY59" fmla="*/ 875589 h 875588"/>
                  <a:gd name="connsiteX60" fmla="*/ 1016000 w 1016000"/>
                  <a:gd name="connsiteY60" fmla="*/ 875589 h 875588"/>
                  <a:gd name="connsiteX61" fmla="*/ 1016000 w 1016000"/>
                  <a:gd name="connsiteY61" fmla="*/ 855269 h 875588"/>
                  <a:gd name="connsiteX62" fmla="*/ 791430 w 1016000"/>
                  <a:gd name="connsiteY62" fmla="*/ 855269 h 875588"/>
                  <a:gd name="connsiteX63" fmla="*/ 574684 w 1016000"/>
                  <a:gd name="connsiteY63" fmla="*/ 59876 h 875588"/>
                  <a:gd name="connsiteX64" fmla="*/ 752991 w 1016000"/>
                  <a:gd name="connsiteY64" fmla="*/ 59876 h 875588"/>
                  <a:gd name="connsiteX65" fmla="*/ 752991 w 1016000"/>
                  <a:gd name="connsiteY65" fmla="*/ 92930 h 875588"/>
                  <a:gd name="connsiteX66" fmla="*/ 574650 w 1016000"/>
                  <a:gd name="connsiteY66" fmla="*/ 92930 h 875588"/>
                  <a:gd name="connsiteX67" fmla="*/ 225146 w 1016000"/>
                  <a:gd name="connsiteY67" fmla="*/ 760341 h 875588"/>
                  <a:gd name="connsiteX68" fmla="*/ 169572 w 1016000"/>
                  <a:gd name="connsiteY68" fmla="*/ 684445 h 875588"/>
                  <a:gd name="connsiteX69" fmla="*/ 245466 w 1016000"/>
                  <a:gd name="connsiteY69" fmla="*/ 628874 h 875588"/>
                  <a:gd name="connsiteX70" fmla="*/ 301039 w 1016000"/>
                  <a:gd name="connsiteY70" fmla="*/ 704765 h 875588"/>
                  <a:gd name="connsiteX71" fmla="*/ 245466 w 1016000"/>
                  <a:gd name="connsiteY71" fmla="*/ 760341 h 875588"/>
                  <a:gd name="connsiteX72" fmla="*/ 245466 w 1016000"/>
                  <a:gd name="connsiteY72" fmla="*/ 677300 h 875588"/>
                  <a:gd name="connsiteX73" fmla="*/ 225146 w 1016000"/>
                  <a:gd name="connsiteY73" fmla="*/ 677300 h 875588"/>
                  <a:gd name="connsiteX74" fmla="*/ 387706 w 1016000"/>
                  <a:gd name="connsiteY74" fmla="*/ 576749 h 875588"/>
                  <a:gd name="connsiteX75" fmla="*/ 387706 w 1016000"/>
                  <a:gd name="connsiteY75" fmla="*/ 855269 h 875588"/>
                  <a:gd name="connsiteX76" fmla="*/ 245466 w 1016000"/>
                  <a:gd name="connsiteY76" fmla="*/ 855269 h 875588"/>
                  <a:gd name="connsiteX77" fmla="*/ 245466 w 1016000"/>
                  <a:gd name="connsiteY77" fmla="*/ 815713 h 875588"/>
                  <a:gd name="connsiteX78" fmla="*/ 278452 w 1016000"/>
                  <a:gd name="connsiteY78" fmla="*/ 815713 h 875588"/>
                  <a:gd name="connsiteX79" fmla="*/ 278452 w 1016000"/>
                  <a:gd name="connsiteY79" fmla="*/ 795393 h 875588"/>
                  <a:gd name="connsiteX80" fmla="*/ 245466 w 1016000"/>
                  <a:gd name="connsiteY80" fmla="*/ 795393 h 875588"/>
                  <a:gd name="connsiteX81" fmla="*/ 245466 w 1016000"/>
                  <a:gd name="connsiteY81" fmla="*/ 780898 h 875588"/>
                  <a:gd name="connsiteX82" fmla="*/ 321578 w 1016000"/>
                  <a:gd name="connsiteY82" fmla="*/ 684466 h 875588"/>
                  <a:gd name="connsiteX83" fmla="*/ 225146 w 1016000"/>
                  <a:gd name="connsiteY83" fmla="*/ 608354 h 875588"/>
                  <a:gd name="connsiteX84" fmla="*/ 149034 w 1016000"/>
                  <a:gd name="connsiteY84" fmla="*/ 704786 h 875588"/>
                  <a:gd name="connsiteX85" fmla="*/ 225146 w 1016000"/>
                  <a:gd name="connsiteY85" fmla="*/ 780898 h 875588"/>
                  <a:gd name="connsiteX86" fmla="*/ 225146 w 1016000"/>
                  <a:gd name="connsiteY86" fmla="*/ 855404 h 875588"/>
                  <a:gd name="connsiteX87" fmla="*/ 76640 w 1016000"/>
                  <a:gd name="connsiteY87" fmla="*/ 855404 h 875588"/>
                  <a:gd name="connsiteX88" fmla="*/ 76640 w 1016000"/>
                  <a:gd name="connsiteY88" fmla="*/ 561001 h 875588"/>
                  <a:gd name="connsiteX89" fmla="*/ 218474 w 1016000"/>
                  <a:gd name="connsiteY89" fmla="*/ 561001 h 875588"/>
                  <a:gd name="connsiteX90" fmla="*/ 228634 w 1016000"/>
                  <a:gd name="connsiteY90" fmla="*/ 550841 h 875588"/>
                  <a:gd name="connsiteX91" fmla="*/ 228634 w 1016000"/>
                  <a:gd name="connsiteY91" fmla="*/ 346659 h 875588"/>
                  <a:gd name="connsiteX92" fmla="*/ 355194 w 1016000"/>
                  <a:gd name="connsiteY92" fmla="*/ 203606 h 875588"/>
                  <a:gd name="connsiteX93" fmla="*/ 502649 w 1016000"/>
                  <a:gd name="connsiteY93" fmla="*/ 203606 h 875588"/>
                  <a:gd name="connsiteX94" fmla="*/ 502649 w 1016000"/>
                  <a:gd name="connsiteY94" fmla="*/ 566589 h 875588"/>
                  <a:gd name="connsiteX95" fmla="*/ 398001 w 1016000"/>
                  <a:gd name="connsiteY95" fmla="*/ 566589 h 875588"/>
                  <a:gd name="connsiteX96" fmla="*/ 387841 w 1016000"/>
                  <a:gd name="connsiteY96" fmla="*/ 576749 h 875588"/>
                  <a:gd name="connsiteX97" fmla="*/ 617322 w 1016000"/>
                  <a:gd name="connsiteY97" fmla="*/ 855269 h 875588"/>
                  <a:gd name="connsiteX98" fmla="*/ 408026 w 1016000"/>
                  <a:gd name="connsiteY98" fmla="*/ 855269 h 875588"/>
                  <a:gd name="connsiteX99" fmla="*/ 408026 w 1016000"/>
                  <a:gd name="connsiteY99" fmla="*/ 586909 h 875588"/>
                  <a:gd name="connsiteX100" fmla="*/ 617322 w 1016000"/>
                  <a:gd name="connsiteY100" fmla="*/ 586909 h 875588"/>
                  <a:gd name="connsiteX101" fmla="*/ 770975 w 1016000"/>
                  <a:gd name="connsiteY101" fmla="*/ 760442 h 875588"/>
                  <a:gd name="connsiteX102" fmla="*/ 715400 w 1016000"/>
                  <a:gd name="connsiteY102" fmla="*/ 684547 h 875588"/>
                  <a:gd name="connsiteX103" fmla="*/ 791295 w 1016000"/>
                  <a:gd name="connsiteY103" fmla="*/ 628975 h 875588"/>
                  <a:gd name="connsiteX104" fmla="*/ 846870 w 1016000"/>
                  <a:gd name="connsiteY104" fmla="*/ 704867 h 875588"/>
                  <a:gd name="connsiteX105" fmla="*/ 791295 w 1016000"/>
                  <a:gd name="connsiteY105" fmla="*/ 760442 h 875588"/>
                  <a:gd name="connsiteX106" fmla="*/ 791295 w 1016000"/>
                  <a:gd name="connsiteY106" fmla="*/ 677300 h 875588"/>
                  <a:gd name="connsiteX107" fmla="*/ 770975 w 1016000"/>
                  <a:gd name="connsiteY107" fmla="*/ 677300 h 87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016000" h="875588">
                    <a:moveTo>
                      <a:pt x="791430" y="815713"/>
                    </a:moveTo>
                    <a:lnTo>
                      <a:pt x="824382" y="815713"/>
                    </a:lnTo>
                    <a:lnTo>
                      <a:pt x="824382" y="795393"/>
                    </a:lnTo>
                    <a:lnTo>
                      <a:pt x="791430" y="795393"/>
                    </a:lnTo>
                    <a:lnTo>
                      <a:pt x="791430" y="780898"/>
                    </a:lnTo>
                    <a:cubicBezTo>
                      <a:pt x="839077" y="775286"/>
                      <a:pt x="873154" y="732113"/>
                      <a:pt x="867542" y="684466"/>
                    </a:cubicBezTo>
                    <a:cubicBezTo>
                      <a:pt x="861930" y="636819"/>
                      <a:pt x="818757" y="602742"/>
                      <a:pt x="771110" y="608354"/>
                    </a:cubicBezTo>
                    <a:cubicBezTo>
                      <a:pt x="723463" y="613965"/>
                      <a:pt x="689387" y="657139"/>
                      <a:pt x="694998" y="704786"/>
                    </a:cubicBezTo>
                    <a:cubicBezTo>
                      <a:pt x="699699" y="744711"/>
                      <a:pt x="731185" y="776197"/>
                      <a:pt x="771110" y="780898"/>
                    </a:cubicBezTo>
                    <a:lnTo>
                      <a:pt x="771110" y="855404"/>
                    </a:lnTo>
                    <a:lnTo>
                      <a:pt x="637777" y="855404"/>
                    </a:lnTo>
                    <a:lnTo>
                      <a:pt x="637777" y="576749"/>
                    </a:lnTo>
                    <a:cubicBezTo>
                      <a:pt x="637777" y="571138"/>
                      <a:pt x="633229" y="566589"/>
                      <a:pt x="627617" y="566589"/>
                    </a:cubicBezTo>
                    <a:lnTo>
                      <a:pt x="522969" y="566589"/>
                    </a:lnTo>
                    <a:lnTo>
                      <a:pt x="522969" y="113250"/>
                    </a:lnTo>
                    <a:lnTo>
                      <a:pt x="797492" y="113250"/>
                    </a:lnTo>
                    <a:lnTo>
                      <a:pt x="797492" y="576749"/>
                    </a:lnTo>
                    <a:lnTo>
                      <a:pt x="817812" y="576749"/>
                    </a:lnTo>
                    <a:lnTo>
                      <a:pt x="817812" y="507831"/>
                    </a:lnTo>
                    <a:lnTo>
                      <a:pt x="934720" y="622368"/>
                    </a:lnTo>
                    <a:lnTo>
                      <a:pt x="934720" y="805688"/>
                    </a:lnTo>
                    <a:lnTo>
                      <a:pt x="955040" y="805688"/>
                    </a:lnTo>
                    <a:lnTo>
                      <a:pt x="955040" y="617965"/>
                    </a:lnTo>
                    <a:cubicBezTo>
                      <a:pt x="955037" y="615239"/>
                      <a:pt x="953939" y="612628"/>
                      <a:pt x="951992" y="610718"/>
                    </a:cubicBezTo>
                    <a:lnTo>
                      <a:pt x="817846" y="479417"/>
                    </a:lnTo>
                    <a:lnTo>
                      <a:pt x="817846" y="103090"/>
                    </a:lnTo>
                    <a:cubicBezTo>
                      <a:pt x="817846" y="97479"/>
                      <a:pt x="813298" y="92930"/>
                      <a:pt x="807686" y="92930"/>
                    </a:cubicBezTo>
                    <a:lnTo>
                      <a:pt x="773278" y="92930"/>
                    </a:lnTo>
                    <a:lnTo>
                      <a:pt x="773278" y="49716"/>
                    </a:lnTo>
                    <a:cubicBezTo>
                      <a:pt x="773278" y="44105"/>
                      <a:pt x="768729" y="39556"/>
                      <a:pt x="763118" y="39556"/>
                    </a:cubicBezTo>
                    <a:lnTo>
                      <a:pt x="676622" y="39556"/>
                    </a:lnTo>
                    <a:lnTo>
                      <a:pt x="676622" y="0"/>
                    </a:lnTo>
                    <a:lnTo>
                      <a:pt x="656302" y="0"/>
                    </a:lnTo>
                    <a:lnTo>
                      <a:pt x="656302" y="39556"/>
                    </a:lnTo>
                    <a:lnTo>
                      <a:pt x="564490" y="39556"/>
                    </a:lnTo>
                    <a:cubicBezTo>
                      <a:pt x="558878" y="39556"/>
                      <a:pt x="554330" y="44105"/>
                      <a:pt x="554330" y="49716"/>
                    </a:cubicBezTo>
                    <a:lnTo>
                      <a:pt x="554330" y="92930"/>
                    </a:lnTo>
                    <a:lnTo>
                      <a:pt x="512809" y="92930"/>
                    </a:lnTo>
                    <a:cubicBezTo>
                      <a:pt x="507197" y="92930"/>
                      <a:pt x="502649" y="97479"/>
                      <a:pt x="502649" y="103090"/>
                    </a:cubicBezTo>
                    <a:lnTo>
                      <a:pt x="502649" y="183286"/>
                    </a:lnTo>
                    <a:lnTo>
                      <a:pt x="350622" y="183286"/>
                    </a:lnTo>
                    <a:cubicBezTo>
                      <a:pt x="347726" y="183283"/>
                      <a:pt x="344966" y="184515"/>
                      <a:pt x="343035" y="186673"/>
                    </a:cubicBezTo>
                    <a:lnTo>
                      <a:pt x="210955" y="336025"/>
                    </a:lnTo>
                    <a:cubicBezTo>
                      <a:pt x="209294" y="337891"/>
                      <a:pt x="208378" y="340302"/>
                      <a:pt x="208382" y="342798"/>
                    </a:cubicBezTo>
                    <a:lnTo>
                      <a:pt x="208382" y="540681"/>
                    </a:lnTo>
                    <a:lnTo>
                      <a:pt x="111489" y="540681"/>
                    </a:lnTo>
                    <a:lnTo>
                      <a:pt x="111489" y="516026"/>
                    </a:lnTo>
                    <a:lnTo>
                      <a:pt x="158598" y="516026"/>
                    </a:lnTo>
                    <a:cubicBezTo>
                      <a:pt x="164209" y="516026"/>
                      <a:pt x="168758" y="511478"/>
                      <a:pt x="168758" y="505866"/>
                    </a:cubicBezTo>
                    <a:lnTo>
                      <a:pt x="168758" y="449038"/>
                    </a:lnTo>
                    <a:lnTo>
                      <a:pt x="148438" y="449038"/>
                    </a:lnTo>
                    <a:lnTo>
                      <a:pt x="148438" y="495706"/>
                    </a:lnTo>
                    <a:lnTo>
                      <a:pt x="101329" y="495706"/>
                    </a:lnTo>
                    <a:cubicBezTo>
                      <a:pt x="95718" y="495706"/>
                      <a:pt x="91169" y="500255"/>
                      <a:pt x="91169" y="505866"/>
                    </a:cubicBezTo>
                    <a:lnTo>
                      <a:pt x="91169" y="540681"/>
                    </a:lnTo>
                    <a:lnTo>
                      <a:pt x="66480" y="540681"/>
                    </a:lnTo>
                    <a:cubicBezTo>
                      <a:pt x="60869" y="540681"/>
                      <a:pt x="56320" y="545230"/>
                      <a:pt x="56320" y="550841"/>
                    </a:cubicBezTo>
                    <a:lnTo>
                      <a:pt x="56320" y="855269"/>
                    </a:lnTo>
                    <a:lnTo>
                      <a:pt x="0" y="855269"/>
                    </a:lnTo>
                    <a:lnTo>
                      <a:pt x="0" y="875589"/>
                    </a:lnTo>
                    <a:lnTo>
                      <a:pt x="1016000" y="875589"/>
                    </a:lnTo>
                    <a:lnTo>
                      <a:pt x="1016000" y="855269"/>
                    </a:lnTo>
                    <a:lnTo>
                      <a:pt x="791430" y="855269"/>
                    </a:lnTo>
                    <a:close/>
                    <a:moveTo>
                      <a:pt x="574684" y="59876"/>
                    </a:moveTo>
                    <a:lnTo>
                      <a:pt x="752991" y="59876"/>
                    </a:lnTo>
                    <a:lnTo>
                      <a:pt x="752991" y="92930"/>
                    </a:lnTo>
                    <a:lnTo>
                      <a:pt x="574650" y="92930"/>
                    </a:lnTo>
                    <a:close/>
                    <a:moveTo>
                      <a:pt x="225146" y="760341"/>
                    </a:moveTo>
                    <a:cubicBezTo>
                      <a:pt x="188842" y="754729"/>
                      <a:pt x="163961" y="720750"/>
                      <a:pt x="169572" y="684445"/>
                    </a:cubicBezTo>
                    <a:cubicBezTo>
                      <a:pt x="175183" y="648144"/>
                      <a:pt x="209162" y="623262"/>
                      <a:pt x="245466" y="628874"/>
                    </a:cubicBezTo>
                    <a:cubicBezTo>
                      <a:pt x="281769" y="634485"/>
                      <a:pt x="306650" y="668464"/>
                      <a:pt x="301039" y="704765"/>
                    </a:cubicBezTo>
                    <a:cubicBezTo>
                      <a:pt x="296610" y="733427"/>
                      <a:pt x="274124" y="755911"/>
                      <a:pt x="245466" y="760341"/>
                    </a:cubicBezTo>
                    <a:lnTo>
                      <a:pt x="245466" y="677300"/>
                    </a:lnTo>
                    <a:lnTo>
                      <a:pt x="225146" y="677300"/>
                    </a:lnTo>
                    <a:close/>
                    <a:moveTo>
                      <a:pt x="387706" y="576749"/>
                    </a:moveTo>
                    <a:lnTo>
                      <a:pt x="387706" y="855269"/>
                    </a:lnTo>
                    <a:lnTo>
                      <a:pt x="245466" y="855269"/>
                    </a:lnTo>
                    <a:lnTo>
                      <a:pt x="245466" y="815713"/>
                    </a:lnTo>
                    <a:lnTo>
                      <a:pt x="278452" y="815713"/>
                    </a:lnTo>
                    <a:lnTo>
                      <a:pt x="278452" y="795393"/>
                    </a:lnTo>
                    <a:lnTo>
                      <a:pt x="245466" y="795393"/>
                    </a:lnTo>
                    <a:lnTo>
                      <a:pt x="245466" y="780898"/>
                    </a:lnTo>
                    <a:cubicBezTo>
                      <a:pt x="293112" y="775286"/>
                      <a:pt x="327189" y="732113"/>
                      <a:pt x="321578" y="684466"/>
                    </a:cubicBezTo>
                    <a:cubicBezTo>
                      <a:pt x="315966" y="636819"/>
                      <a:pt x="272792" y="602742"/>
                      <a:pt x="225146" y="608354"/>
                    </a:cubicBezTo>
                    <a:cubicBezTo>
                      <a:pt x="177499" y="613965"/>
                      <a:pt x="143423" y="657139"/>
                      <a:pt x="149034" y="704786"/>
                    </a:cubicBezTo>
                    <a:cubicBezTo>
                      <a:pt x="153736" y="744711"/>
                      <a:pt x="185220" y="776197"/>
                      <a:pt x="225146" y="780898"/>
                    </a:cubicBezTo>
                    <a:lnTo>
                      <a:pt x="225146" y="855404"/>
                    </a:lnTo>
                    <a:lnTo>
                      <a:pt x="76640" y="855404"/>
                    </a:lnTo>
                    <a:lnTo>
                      <a:pt x="76640" y="561001"/>
                    </a:lnTo>
                    <a:lnTo>
                      <a:pt x="218474" y="561001"/>
                    </a:lnTo>
                    <a:cubicBezTo>
                      <a:pt x="224085" y="561001"/>
                      <a:pt x="228634" y="556453"/>
                      <a:pt x="228634" y="550841"/>
                    </a:cubicBezTo>
                    <a:lnTo>
                      <a:pt x="228634" y="346659"/>
                    </a:lnTo>
                    <a:lnTo>
                      <a:pt x="355194" y="203606"/>
                    </a:lnTo>
                    <a:lnTo>
                      <a:pt x="502649" y="203606"/>
                    </a:lnTo>
                    <a:lnTo>
                      <a:pt x="502649" y="566589"/>
                    </a:lnTo>
                    <a:lnTo>
                      <a:pt x="398001" y="566589"/>
                    </a:lnTo>
                    <a:cubicBezTo>
                      <a:pt x="392389" y="566589"/>
                      <a:pt x="387841" y="571138"/>
                      <a:pt x="387841" y="576749"/>
                    </a:cubicBezTo>
                    <a:close/>
                    <a:moveTo>
                      <a:pt x="617322" y="855269"/>
                    </a:moveTo>
                    <a:lnTo>
                      <a:pt x="408026" y="855269"/>
                    </a:lnTo>
                    <a:lnTo>
                      <a:pt x="408026" y="586909"/>
                    </a:lnTo>
                    <a:lnTo>
                      <a:pt x="617322" y="586909"/>
                    </a:lnTo>
                    <a:close/>
                    <a:moveTo>
                      <a:pt x="770975" y="760442"/>
                    </a:moveTo>
                    <a:cubicBezTo>
                      <a:pt x="734670" y="754830"/>
                      <a:pt x="709791" y="720852"/>
                      <a:pt x="715400" y="684547"/>
                    </a:cubicBezTo>
                    <a:cubicBezTo>
                      <a:pt x="721011" y="648245"/>
                      <a:pt x="754990" y="623363"/>
                      <a:pt x="791295" y="628975"/>
                    </a:cubicBezTo>
                    <a:cubicBezTo>
                      <a:pt x="827600" y="634587"/>
                      <a:pt x="852478" y="668565"/>
                      <a:pt x="846870" y="704867"/>
                    </a:cubicBezTo>
                    <a:cubicBezTo>
                      <a:pt x="842440" y="733528"/>
                      <a:pt x="819953" y="756012"/>
                      <a:pt x="791295" y="760442"/>
                    </a:cubicBezTo>
                    <a:lnTo>
                      <a:pt x="791295" y="677300"/>
                    </a:lnTo>
                    <a:lnTo>
                      <a:pt x="770975" y="677300"/>
                    </a:lnTo>
                    <a:close/>
                  </a:path>
                </a:pathLst>
              </a:custGeom>
              <a:solidFill>
                <a:schemeClr val="bg1"/>
              </a:solidFill>
              <a:ln w="12700" cap="flat">
                <a:solidFill>
                  <a:schemeClr val="bg1"/>
                </a:solidFill>
                <a:prstDash val="solid"/>
                <a:miter/>
              </a:ln>
            </p:spPr>
            <p:txBody>
              <a:bodyPr rtlCol="0" anchor="ctr"/>
              <a:lstStyle/>
              <a:p>
                <a:endParaRPr lang="en-US" dirty="0"/>
              </a:p>
            </p:txBody>
          </p:sp>
          <p:sp>
            <p:nvSpPr>
              <p:cNvPr id="96" name="Graphic 1">
                <a:extLst>
                  <a:ext uri="{FF2B5EF4-FFF2-40B4-BE49-F238E27FC236}">
                    <a16:creationId xmlns:a16="http://schemas.microsoft.com/office/drawing/2014/main" id="{4127AB0E-0B9D-DF00-2DC4-D460431F0C74}"/>
                  </a:ext>
                </a:extLst>
              </p:cNvPr>
              <p:cNvSpPr>
                <a:spLocks noChangeAspect="1"/>
              </p:cNvSpPr>
              <p:nvPr/>
            </p:nvSpPr>
            <p:spPr>
              <a:xfrm>
                <a:off x="493885" y="2617884"/>
                <a:ext cx="365247" cy="318252"/>
              </a:xfrm>
              <a:custGeom>
                <a:avLst/>
                <a:gdLst>
                  <a:gd name="connsiteX0" fmla="*/ 995680 w 1016000"/>
                  <a:gd name="connsiteY0" fmla="*/ 864955 h 885274"/>
                  <a:gd name="connsiteX1" fmla="*/ 910133 w 1016000"/>
                  <a:gd name="connsiteY1" fmla="*/ 864955 h 885274"/>
                  <a:gd name="connsiteX2" fmla="*/ 910133 w 1016000"/>
                  <a:gd name="connsiteY2" fmla="*/ 423029 h 885274"/>
                  <a:gd name="connsiteX3" fmla="*/ 899973 w 1016000"/>
                  <a:gd name="connsiteY3" fmla="*/ 412869 h 885274"/>
                  <a:gd name="connsiteX4" fmla="*/ 743102 w 1016000"/>
                  <a:gd name="connsiteY4" fmla="*/ 412869 h 885274"/>
                  <a:gd name="connsiteX5" fmla="*/ 732942 w 1016000"/>
                  <a:gd name="connsiteY5" fmla="*/ 423029 h 885274"/>
                  <a:gd name="connsiteX6" fmla="*/ 732942 w 1016000"/>
                  <a:gd name="connsiteY6" fmla="*/ 864955 h 885274"/>
                  <a:gd name="connsiteX7" fmla="*/ 701040 w 1016000"/>
                  <a:gd name="connsiteY7" fmla="*/ 864955 h 885274"/>
                  <a:gd name="connsiteX8" fmla="*/ 701040 w 1016000"/>
                  <a:gd name="connsiteY8" fmla="*/ 472101 h 885274"/>
                  <a:gd name="connsiteX9" fmla="*/ 690880 w 1016000"/>
                  <a:gd name="connsiteY9" fmla="*/ 461941 h 885274"/>
                  <a:gd name="connsiteX10" fmla="*/ 534077 w 1016000"/>
                  <a:gd name="connsiteY10" fmla="*/ 461941 h 885274"/>
                  <a:gd name="connsiteX11" fmla="*/ 523917 w 1016000"/>
                  <a:gd name="connsiteY11" fmla="*/ 472101 h 885274"/>
                  <a:gd name="connsiteX12" fmla="*/ 523917 w 1016000"/>
                  <a:gd name="connsiteY12" fmla="*/ 864955 h 885274"/>
                  <a:gd name="connsiteX13" fmla="*/ 492083 w 1016000"/>
                  <a:gd name="connsiteY13" fmla="*/ 864955 h 885274"/>
                  <a:gd name="connsiteX14" fmla="*/ 492083 w 1016000"/>
                  <a:gd name="connsiteY14" fmla="*/ 368774 h 885274"/>
                  <a:gd name="connsiteX15" fmla="*/ 481923 w 1016000"/>
                  <a:gd name="connsiteY15" fmla="*/ 358614 h 885274"/>
                  <a:gd name="connsiteX16" fmla="*/ 325120 w 1016000"/>
                  <a:gd name="connsiteY16" fmla="*/ 358614 h 885274"/>
                  <a:gd name="connsiteX17" fmla="*/ 314960 w 1016000"/>
                  <a:gd name="connsiteY17" fmla="*/ 368774 h 885274"/>
                  <a:gd name="connsiteX18" fmla="*/ 314960 w 1016000"/>
                  <a:gd name="connsiteY18" fmla="*/ 875115 h 885274"/>
                  <a:gd name="connsiteX19" fmla="*/ 325120 w 1016000"/>
                  <a:gd name="connsiteY19" fmla="*/ 885275 h 885274"/>
                  <a:gd name="connsiteX20" fmla="*/ 1005840 w 1016000"/>
                  <a:gd name="connsiteY20" fmla="*/ 885275 h 885274"/>
                  <a:gd name="connsiteX21" fmla="*/ 1016000 w 1016000"/>
                  <a:gd name="connsiteY21" fmla="*/ 875115 h 885274"/>
                  <a:gd name="connsiteX22" fmla="*/ 1016000 w 1016000"/>
                  <a:gd name="connsiteY22" fmla="*/ 442637 h 885274"/>
                  <a:gd name="connsiteX23" fmla="*/ 995680 w 1016000"/>
                  <a:gd name="connsiteY23" fmla="*/ 442637 h 885274"/>
                  <a:gd name="connsiteX24" fmla="*/ 471763 w 1016000"/>
                  <a:gd name="connsiteY24" fmla="*/ 864955 h 885274"/>
                  <a:gd name="connsiteX25" fmla="*/ 335280 w 1016000"/>
                  <a:gd name="connsiteY25" fmla="*/ 864955 h 885274"/>
                  <a:gd name="connsiteX26" fmla="*/ 335280 w 1016000"/>
                  <a:gd name="connsiteY26" fmla="*/ 378934 h 885274"/>
                  <a:gd name="connsiteX27" fmla="*/ 471763 w 1016000"/>
                  <a:gd name="connsiteY27" fmla="*/ 378934 h 885274"/>
                  <a:gd name="connsiteX28" fmla="*/ 680788 w 1016000"/>
                  <a:gd name="connsiteY28" fmla="*/ 864955 h 885274"/>
                  <a:gd name="connsiteX29" fmla="*/ 544237 w 1016000"/>
                  <a:gd name="connsiteY29" fmla="*/ 864955 h 885274"/>
                  <a:gd name="connsiteX30" fmla="*/ 544237 w 1016000"/>
                  <a:gd name="connsiteY30" fmla="*/ 482261 h 885274"/>
                  <a:gd name="connsiteX31" fmla="*/ 680720 w 1016000"/>
                  <a:gd name="connsiteY31" fmla="*/ 482261 h 885274"/>
                  <a:gd name="connsiteX32" fmla="*/ 889813 w 1016000"/>
                  <a:gd name="connsiteY32" fmla="*/ 864955 h 885274"/>
                  <a:gd name="connsiteX33" fmla="*/ 753262 w 1016000"/>
                  <a:gd name="connsiteY33" fmla="*/ 864955 h 885274"/>
                  <a:gd name="connsiteX34" fmla="*/ 753262 w 1016000"/>
                  <a:gd name="connsiteY34" fmla="*/ 433189 h 885274"/>
                  <a:gd name="connsiteX35" fmla="*/ 889813 w 1016000"/>
                  <a:gd name="connsiteY35" fmla="*/ 433189 h 885274"/>
                  <a:gd name="connsiteX36" fmla="*/ 1005840 w 1016000"/>
                  <a:gd name="connsiteY36" fmla="*/ 0 h 885274"/>
                  <a:gd name="connsiteX37" fmla="*/ 10160 w 1016000"/>
                  <a:gd name="connsiteY37" fmla="*/ 0 h 885274"/>
                  <a:gd name="connsiteX38" fmla="*/ 0 w 1016000"/>
                  <a:gd name="connsiteY38" fmla="*/ 10160 h 885274"/>
                  <a:gd name="connsiteX39" fmla="*/ 0 w 1016000"/>
                  <a:gd name="connsiteY39" fmla="*/ 875115 h 885274"/>
                  <a:gd name="connsiteX40" fmla="*/ 10160 w 1016000"/>
                  <a:gd name="connsiteY40" fmla="*/ 885275 h 885274"/>
                  <a:gd name="connsiteX41" fmla="*/ 272898 w 1016000"/>
                  <a:gd name="connsiteY41" fmla="*/ 885275 h 885274"/>
                  <a:gd name="connsiteX42" fmla="*/ 283058 w 1016000"/>
                  <a:gd name="connsiteY42" fmla="*/ 875115 h 885274"/>
                  <a:gd name="connsiteX43" fmla="*/ 283058 w 1016000"/>
                  <a:gd name="connsiteY43" fmla="*/ 443349 h 885274"/>
                  <a:gd name="connsiteX44" fmla="*/ 272898 w 1016000"/>
                  <a:gd name="connsiteY44" fmla="*/ 433189 h 885274"/>
                  <a:gd name="connsiteX45" fmla="*/ 116027 w 1016000"/>
                  <a:gd name="connsiteY45" fmla="*/ 433189 h 885274"/>
                  <a:gd name="connsiteX46" fmla="*/ 105867 w 1016000"/>
                  <a:gd name="connsiteY46" fmla="*/ 443349 h 885274"/>
                  <a:gd name="connsiteX47" fmla="*/ 105867 w 1016000"/>
                  <a:gd name="connsiteY47" fmla="*/ 864955 h 885274"/>
                  <a:gd name="connsiteX48" fmla="*/ 20320 w 1016000"/>
                  <a:gd name="connsiteY48" fmla="*/ 864955 h 885274"/>
                  <a:gd name="connsiteX49" fmla="*/ 20320 w 1016000"/>
                  <a:gd name="connsiteY49" fmla="*/ 20320 h 885274"/>
                  <a:gd name="connsiteX50" fmla="*/ 995680 w 1016000"/>
                  <a:gd name="connsiteY50" fmla="*/ 20320 h 885274"/>
                  <a:gd name="connsiteX51" fmla="*/ 995680 w 1016000"/>
                  <a:gd name="connsiteY51" fmla="*/ 212886 h 885274"/>
                  <a:gd name="connsiteX52" fmla="*/ 1016000 w 1016000"/>
                  <a:gd name="connsiteY52" fmla="*/ 212886 h 885274"/>
                  <a:gd name="connsiteX53" fmla="*/ 1016000 w 1016000"/>
                  <a:gd name="connsiteY53" fmla="*/ 10160 h 885274"/>
                  <a:gd name="connsiteX54" fmla="*/ 1005840 w 1016000"/>
                  <a:gd name="connsiteY54" fmla="*/ 0 h 885274"/>
                  <a:gd name="connsiteX55" fmla="*/ 126187 w 1016000"/>
                  <a:gd name="connsiteY55" fmla="*/ 453509 h 885274"/>
                  <a:gd name="connsiteX56" fmla="*/ 262738 w 1016000"/>
                  <a:gd name="connsiteY56" fmla="*/ 453509 h 885274"/>
                  <a:gd name="connsiteX57" fmla="*/ 262738 w 1016000"/>
                  <a:gd name="connsiteY57" fmla="*/ 864955 h 885274"/>
                  <a:gd name="connsiteX58" fmla="*/ 126187 w 1016000"/>
                  <a:gd name="connsiteY58" fmla="*/ 864955 h 885274"/>
                  <a:gd name="connsiteX59" fmla="*/ 614274 w 1016000"/>
                  <a:gd name="connsiteY59" fmla="*/ 355668 h 885274"/>
                  <a:gd name="connsiteX60" fmla="*/ 842907 w 1016000"/>
                  <a:gd name="connsiteY60" fmla="*/ 211938 h 885274"/>
                  <a:gd name="connsiteX61" fmla="*/ 743102 w 1016000"/>
                  <a:gd name="connsiteY61" fmla="*/ 211938 h 885274"/>
                  <a:gd name="connsiteX62" fmla="*/ 743102 w 1016000"/>
                  <a:gd name="connsiteY62" fmla="*/ 191618 h 885274"/>
                  <a:gd name="connsiteX63" fmla="*/ 859536 w 1016000"/>
                  <a:gd name="connsiteY63" fmla="*/ 191618 h 885274"/>
                  <a:gd name="connsiteX64" fmla="*/ 869696 w 1016000"/>
                  <a:gd name="connsiteY64" fmla="*/ 201778 h 885274"/>
                  <a:gd name="connsiteX65" fmla="*/ 869696 w 1016000"/>
                  <a:gd name="connsiteY65" fmla="*/ 318211 h 885274"/>
                  <a:gd name="connsiteX66" fmla="*/ 849376 w 1016000"/>
                  <a:gd name="connsiteY66" fmla="*/ 318211 h 885274"/>
                  <a:gd name="connsiteX67" fmla="*/ 849376 w 1016000"/>
                  <a:gd name="connsiteY67" fmla="*/ 231885 h 885274"/>
                  <a:gd name="connsiteX68" fmla="*/ 617931 w 1016000"/>
                  <a:gd name="connsiteY68" fmla="*/ 377512 h 885274"/>
                  <a:gd name="connsiteX69" fmla="*/ 612513 w 1016000"/>
                  <a:gd name="connsiteY69" fmla="*/ 379070 h 885274"/>
                  <a:gd name="connsiteX70" fmla="*/ 605028 w 1016000"/>
                  <a:gd name="connsiteY70" fmla="*/ 375683 h 885274"/>
                  <a:gd name="connsiteX71" fmla="*/ 404368 w 1016000"/>
                  <a:gd name="connsiteY71" fmla="*/ 157107 h 885274"/>
                  <a:gd name="connsiteX72" fmla="*/ 201913 w 1016000"/>
                  <a:gd name="connsiteY72" fmla="*/ 375683 h 885274"/>
                  <a:gd name="connsiteX73" fmla="*/ 187012 w 1016000"/>
                  <a:gd name="connsiteY73" fmla="*/ 361865 h 885274"/>
                  <a:gd name="connsiteX74" fmla="*/ 396985 w 1016000"/>
                  <a:gd name="connsiteY74" fmla="*/ 135196 h 885274"/>
                  <a:gd name="connsiteX75" fmla="*/ 404470 w 1016000"/>
                  <a:gd name="connsiteY75" fmla="*/ 131809 h 885274"/>
                  <a:gd name="connsiteX76" fmla="*/ 411920 w 1016000"/>
                  <a:gd name="connsiteY76" fmla="*/ 135196 h 8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16000" h="885274">
                    <a:moveTo>
                      <a:pt x="995680" y="864955"/>
                    </a:moveTo>
                    <a:lnTo>
                      <a:pt x="910133" y="864955"/>
                    </a:lnTo>
                    <a:lnTo>
                      <a:pt x="910133" y="423029"/>
                    </a:lnTo>
                    <a:cubicBezTo>
                      <a:pt x="910133" y="417417"/>
                      <a:pt x="905585" y="412869"/>
                      <a:pt x="899973" y="412869"/>
                    </a:cubicBezTo>
                    <a:lnTo>
                      <a:pt x="743102" y="412869"/>
                    </a:lnTo>
                    <a:cubicBezTo>
                      <a:pt x="737491" y="412869"/>
                      <a:pt x="732942" y="417417"/>
                      <a:pt x="732942" y="423029"/>
                    </a:cubicBezTo>
                    <a:lnTo>
                      <a:pt x="732942" y="864955"/>
                    </a:lnTo>
                    <a:lnTo>
                      <a:pt x="701040" y="864955"/>
                    </a:lnTo>
                    <a:lnTo>
                      <a:pt x="701040" y="472101"/>
                    </a:lnTo>
                    <a:cubicBezTo>
                      <a:pt x="701040" y="466490"/>
                      <a:pt x="696492" y="461941"/>
                      <a:pt x="690880" y="461941"/>
                    </a:cubicBezTo>
                    <a:lnTo>
                      <a:pt x="534077" y="461941"/>
                    </a:lnTo>
                    <a:cubicBezTo>
                      <a:pt x="528466" y="461941"/>
                      <a:pt x="523917" y="466490"/>
                      <a:pt x="523917" y="472101"/>
                    </a:cubicBezTo>
                    <a:lnTo>
                      <a:pt x="523917" y="864955"/>
                    </a:lnTo>
                    <a:lnTo>
                      <a:pt x="492083" y="864955"/>
                    </a:lnTo>
                    <a:lnTo>
                      <a:pt x="492083" y="368774"/>
                    </a:lnTo>
                    <a:cubicBezTo>
                      <a:pt x="492083" y="363162"/>
                      <a:pt x="487534" y="358614"/>
                      <a:pt x="481923" y="358614"/>
                    </a:cubicBezTo>
                    <a:lnTo>
                      <a:pt x="325120" y="358614"/>
                    </a:lnTo>
                    <a:cubicBezTo>
                      <a:pt x="319509" y="358614"/>
                      <a:pt x="314960" y="363162"/>
                      <a:pt x="314960" y="368774"/>
                    </a:cubicBezTo>
                    <a:lnTo>
                      <a:pt x="314960" y="875115"/>
                    </a:lnTo>
                    <a:cubicBezTo>
                      <a:pt x="314960" y="880726"/>
                      <a:pt x="319509" y="885275"/>
                      <a:pt x="325120" y="885275"/>
                    </a:cubicBezTo>
                    <a:lnTo>
                      <a:pt x="1005840" y="885275"/>
                    </a:lnTo>
                    <a:cubicBezTo>
                      <a:pt x="1011452" y="885275"/>
                      <a:pt x="1016000" y="880726"/>
                      <a:pt x="1016000" y="875115"/>
                    </a:cubicBezTo>
                    <a:lnTo>
                      <a:pt x="1016000" y="442637"/>
                    </a:lnTo>
                    <a:lnTo>
                      <a:pt x="995680" y="442637"/>
                    </a:lnTo>
                    <a:close/>
                    <a:moveTo>
                      <a:pt x="471763" y="864955"/>
                    </a:moveTo>
                    <a:lnTo>
                      <a:pt x="335280" y="864955"/>
                    </a:lnTo>
                    <a:lnTo>
                      <a:pt x="335280" y="378934"/>
                    </a:lnTo>
                    <a:lnTo>
                      <a:pt x="471763" y="378934"/>
                    </a:lnTo>
                    <a:close/>
                    <a:moveTo>
                      <a:pt x="680788" y="864955"/>
                    </a:moveTo>
                    <a:lnTo>
                      <a:pt x="544237" y="864955"/>
                    </a:lnTo>
                    <a:lnTo>
                      <a:pt x="544237" y="482261"/>
                    </a:lnTo>
                    <a:lnTo>
                      <a:pt x="680720" y="482261"/>
                    </a:lnTo>
                    <a:close/>
                    <a:moveTo>
                      <a:pt x="889813" y="864955"/>
                    </a:moveTo>
                    <a:lnTo>
                      <a:pt x="753262" y="864955"/>
                    </a:lnTo>
                    <a:lnTo>
                      <a:pt x="753262" y="433189"/>
                    </a:lnTo>
                    <a:lnTo>
                      <a:pt x="889813" y="433189"/>
                    </a:lnTo>
                    <a:close/>
                    <a:moveTo>
                      <a:pt x="1005840" y="0"/>
                    </a:moveTo>
                    <a:lnTo>
                      <a:pt x="10160" y="0"/>
                    </a:lnTo>
                    <a:cubicBezTo>
                      <a:pt x="4549" y="0"/>
                      <a:pt x="0" y="4549"/>
                      <a:pt x="0" y="10160"/>
                    </a:cubicBezTo>
                    <a:lnTo>
                      <a:pt x="0" y="875115"/>
                    </a:lnTo>
                    <a:cubicBezTo>
                      <a:pt x="0" y="880726"/>
                      <a:pt x="4549" y="885275"/>
                      <a:pt x="10160" y="885275"/>
                    </a:cubicBezTo>
                    <a:lnTo>
                      <a:pt x="272898" y="885275"/>
                    </a:lnTo>
                    <a:cubicBezTo>
                      <a:pt x="278509" y="885275"/>
                      <a:pt x="283058" y="880726"/>
                      <a:pt x="283058" y="875115"/>
                    </a:cubicBezTo>
                    <a:lnTo>
                      <a:pt x="283058" y="443349"/>
                    </a:lnTo>
                    <a:cubicBezTo>
                      <a:pt x="283058" y="437737"/>
                      <a:pt x="278509" y="433189"/>
                      <a:pt x="272898" y="433189"/>
                    </a:cubicBezTo>
                    <a:lnTo>
                      <a:pt x="116027" y="433189"/>
                    </a:lnTo>
                    <a:cubicBezTo>
                      <a:pt x="110416" y="433189"/>
                      <a:pt x="105867" y="437737"/>
                      <a:pt x="105867" y="443349"/>
                    </a:cubicBezTo>
                    <a:lnTo>
                      <a:pt x="105867" y="864955"/>
                    </a:lnTo>
                    <a:lnTo>
                      <a:pt x="20320" y="864955"/>
                    </a:lnTo>
                    <a:lnTo>
                      <a:pt x="20320" y="20320"/>
                    </a:lnTo>
                    <a:lnTo>
                      <a:pt x="995680" y="20320"/>
                    </a:lnTo>
                    <a:lnTo>
                      <a:pt x="995680" y="212886"/>
                    </a:lnTo>
                    <a:lnTo>
                      <a:pt x="1016000" y="212886"/>
                    </a:lnTo>
                    <a:lnTo>
                      <a:pt x="1016000" y="10160"/>
                    </a:lnTo>
                    <a:cubicBezTo>
                      <a:pt x="1016000" y="4549"/>
                      <a:pt x="1011452" y="0"/>
                      <a:pt x="1005840" y="0"/>
                    </a:cubicBezTo>
                    <a:close/>
                    <a:moveTo>
                      <a:pt x="126187" y="453509"/>
                    </a:moveTo>
                    <a:lnTo>
                      <a:pt x="262738" y="453509"/>
                    </a:lnTo>
                    <a:lnTo>
                      <a:pt x="262738" y="864955"/>
                    </a:lnTo>
                    <a:lnTo>
                      <a:pt x="126187" y="864955"/>
                    </a:lnTo>
                    <a:close/>
                    <a:moveTo>
                      <a:pt x="614274" y="355668"/>
                    </a:moveTo>
                    <a:lnTo>
                      <a:pt x="842907" y="211938"/>
                    </a:lnTo>
                    <a:lnTo>
                      <a:pt x="743102" y="211938"/>
                    </a:lnTo>
                    <a:lnTo>
                      <a:pt x="743102" y="191618"/>
                    </a:lnTo>
                    <a:lnTo>
                      <a:pt x="859536" y="191618"/>
                    </a:lnTo>
                    <a:cubicBezTo>
                      <a:pt x="865148" y="191618"/>
                      <a:pt x="869696" y="196166"/>
                      <a:pt x="869696" y="201778"/>
                    </a:cubicBezTo>
                    <a:lnTo>
                      <a:pt x="869696" y="318211"/>
                    </a:lnTo>
                    <a:lnTo>
                      <a:pt x="849376" y="318211"/>
                    </a:lnTo>
                    <a:lnTo>
                      <a:pt x="849376" y="231885"/>
                    </a:lnTo>
                    <a:lnTo>
                      <a:pt x="617931" y="377512"/>
                    </a:lnTo>
                    <a:cubicBezTo>
                      <a:pt x="616309" y="378531"/>
                      <a:pt x="614429" y="379073"/>
                      <a:pt x="612513" y="379070"/>
                    </a:cubicBezTo>
                    <a:cubicBezTo>
                      <a:pt x="609651" y="379046"/>
                      <a:pt x="606935" y="377817"/>
                      <a:pt x="605028" y="375683"/>
                    </a:cubicBezTo>
                    <a:lnTo>
                      <a:pt x="404368" y="157107"/>
                    </a:lnTo>
                    <a:lnTo>
                      <a:pt x="201913" y="375683"/>
                    </a:lnTo>
                    <a:lnTo>
                      <a:pt x="187012" y="361865"/>
                    </a:lnTo>
                    <a:lnTo>
                      <a:pt x="396985" y="135196"/>
                    </a:lnTo>
                    <a:cubicBezTo>
                      <a:pt x="398929" y="133113"/>
                      <a:pt x="401621" y="131894"/>
                      <a:pt x="404470" y="131809"/>
                    </a:cubicBezTo>
                    <a:cubicBezTo>
                      <a:pt x="407318" y="131844"/>
                      <a:pt x="410020" y="133072"/>
                      <a:pt x="411920" y="135196"/>
                    </a:cubicBezTo>
                    <a:close/>
                  </a:path>
                </a:pathLst>
              </a:custGeom>
              <a:solidFill>
                <a:schemeClr val="bg1"/>
              </a:solidFill>
              <a:ln w="12700" cap="flat">
                <a:solidFill>
                  <a:schemeClr val="bg1"/>
                </a:solidFill>
                <a:prstDash val="solid"/>
                <a:miter/>
              </a:ln>
            </p:spPr>
            <p:txBody>
              <a:bodyPr rtlCol="0" anchor="ctr"/>
              <a:lstStyle/>
              <a:p>
                <a:endParaRPr lang="en-US" dirty="0"/>
              </a:p>
            </p:txBody>
          </p:sp>
          <p:sp>
            <p:nvSpPr>
              <p:cNvPr id="97" name="Graphic 1">
                <a:extLst>
                  <a:ext uri="{FF2B5EF4-FFF2-40B4-BE49-F238E27FC236}">
                    <a16:creationId xmlns:a16="http://schemas.microsoft.com/office/drawing/2014/main" id="{9114311A-76E8-5F0F-5C82-5B0861197877}"/>
                  </a:ext>
                </a:extLst>
              </p:cNvPr>
              <p:cNvSpPr>
                <a:spLocks noChangeAspect="1"/>
              </p:cNvSpPr>
              <p:nvPr/>
            </p:nvSpPr>
            <p:spPr>
              <a:xfrm>
                <a:off x="475310" y="3619424"/>
                <a:ext cx="402396" cy="371839"/>
              </a:xfrm>
              <a:custGeom>
                <a:avLst/>
                <a:gdLst>
                  <a:gd name="connsiteX0" fmla="*/ 1016067 w 1016066"/>
                  <a:gd name="connsiteY0" fmla="*/ 357687 h 938907"/>
                  <a:gd name="connsiteX1" fmla="*/ 925067 w 1016066"/>
                  <a:gd name="connsiteY1" fmla="*/ 248264 h 938907"/>
                  <a:gd name="connsiteX2" fmla="*/ 925067 w 1016066"/>
                  <a:gd name="connsiteY2" fmla="*/ 10147 h 938907"/>
                  <a:gd name="connsiteX3" fmla="*/ 914894 w 1016066"/>
                  <a:gd name="connsiteY3" fmla="*/ 0 h 938907"/>
                  <a:gd name="connsiteX4" fmla="*/ 910504 w 1016066"/>
                  <a:gd name="connsiteY4" fmla="*/ 1003 h 938907"/>
                  <a:gd name="connsiteX5" fmla="*/ 583793 w 1016066"/>
                  <a:gd name="connsiteY5" fmla="*/ 157603 h 938907"/>
                  <a:gd name="connsiteX6" fmla="*/ 480703 w 1016066"/>
                  <a:gd name="connsiteY6" fmla="*/ 181039 h 938907"/>
                  <a:gd name="connsiteX7" fmla="*/ 176648 w 1016066"/>
                  <a:gd name="connsiteY7" fmla="*/ 181039 h 938907"/>
                  <a:gd name="connsiteX8" fmla="*/ 0 w 1016066"/>
                  <a:gd name="connsiteY8" fmla="*/ 357484 h 938907"/>
                  <a:gd name="connsiteX9" fmla="*/ 136922 w 1016066"/>
                  <a:gd name="connsiteY9" fmla="*/ 529628 h 938907"/>
                  <a:gd name="connsiteX10" fmla="*/ 208719 w 1016066"/>
                  <a:gd name="connsiteY10" fmla="*/ 903821 h 938907"/>
                  <a:gd name="connsiteX11" fmla="*/ 271474 w 1016066"/>
                  <a:gd name="connsiteY11" fmla="*/ 938907 h 938907"/>
                  <a:gd name="connsiteX12" fmla="*/ 407551 w 1016066"/>
                  <a:gd name="connsiteY12" fmla="*/ 938907 h 938907"/>
                  <a:gd name="connsiteX13" fmla="*/ 455855 w 1016066"/>
                  <a:gd name="connsiteY13" fmla="*/ 890759 h 938907"/>
                  <a:gd name="connsiteX14" fmla="*/ 449274 w 1016066"/>
                  <a:gd name="connsiteY14" fmla="*/ 866365 h 938907"/>
                  <a:gd name="connsiteX15" fmla="*/ 373176 w 1016066"/>
                  <a:gd name="connsiteY15" fmla="*/ 638069 h 938907"/>
                  <a:gd name="connsiteX16" fmla="*/ 352856 w 1016066"/>
                  <a:gd name="connsiteY16" fmla="*/ 640474 h 938907"/>
                  <a:gd name="connsiteX17" fmla="*/ 431630 w 1016066"/>
                  <a:gd name="connsiteY17" fmla="*/ 876660 h 938907"/>
                  <a:gd name="connsiteX18" fmla="*/ 431630 w 1016066"/>
                  <a:gd name="connsiteY18" fmla="*/ 904465 h 938907"/>
                  <a:gd name="connsiteX19" fmla="*/ 407314 w 1016066"/>
                  <a:gd name="connsiteY19" fmla="*/ 918587 h 938907"/>
                  <a:gd name="connsiteX20" fmla="*/ 271474 w 1016066"/>
                  <a:gd name="connsiteY20" fmla="*/ 918587 h 938907"/>
                  <a:gd name="connsiteX21" fmla="*/ 226127 w 1016066"/>
                  <a:gd name="connsiteY21" fmla="*/ 893322 h 938907"/>
                  <a:gd name="connsiteX22" fmla="*/ 157073 w 1016066"/>
                  <a:gd name="connsiteY22" fmla="*/ 533083 h 938907"/>
                  <a:gd name="connsiteX23" fmla="*/ 176648 w 1016066"/>
                  <a:gd name="connsiteY23" fmla="*/ 534200 h 938907"/>
                  <a:gd name="connsiteX24" fmla="*/ 480432 w 1016066"/>
                  <a:gd name="connsiteY24" fmla="*/ 534200 h 938907"/>
                  <a:gd name="connsiteX25" fmla="*/ 583962 w 1016066"/>
                  <a:gd name="connsiteY25" fmla="*/ 557907 h 938907"/>
                  <a:gd name="connsiteX26" fmla="*/ 910504 w 1016066"/>
                  <a:gd name="connsiteY26" fmla="*/ 715218 h 938907"/>
                  <a:gd name="connsiteX27" fmla="*/ 914907 w 1016066"/>
                  <a:gd name="connsiteY27" fmla="*/ 716234 h 938907"/>
                  <a:gd name="connsiteX28" fmla="*/ 920326 w 1016066"/>
                  <a:gd name="connsiteY28" fmla="*/ 714676 h 938907"/>
                  <a:gd name="connsiteX29" fmla="*/ 925067 w 1016066"/>
                  <a:gd name="connsiteY29" fmla="*/ 706074 h 938907"/>
                  <a:gd name="connsiteX30" fmla="*/ 925067 w 1016066"/>
                  <a:gd name="connsiteY30" fmla="*/ 467043 h 938907"/>
                  <a:gd name="connsiteX31" fmla="*/ 1016067 w 1016066"/>
                  <a:gd name="connsiteY31" fmla="*/ 357687 h 938907"/>
                  <a:gd name="connsiteX32" fmla="*/ 20387 w 1016066"/>
                  <a:gd name="connsiteY32" fmla="*/ 357687 h 938907"/>
                  <a:gd name="connsiteX33" fmla="*/ 176648 w 1016066"/>
                  <a:gd name="connsiteY33" fmla="*/ 201359 h 938907"/>
                  <a:gd name="connsiteX34" fmla="*/ 397289 w 1016066"/>
                  <a:gd name="connsiteY34" fmla="*/ 201359 h 938907"/>
                  <a:gd name="connsiteX35" fmla="*/ 397289 w 1016066"/>
                  <a:gd name="connsiteY35" fmla="*/ 513880 h 938907"/>
                  <a:gd name="connsiteX36" fmla="*/ 176648 w 1016066"/>
                  <a:gd name="connsiteY36" fmla="*/ 513880 h 938907"/>
                  <a:gd name="connsiteX37" fmla="*/ 20387 w 1016066"/>
                  <a:gd name="connsiteY37" fmla="*/ 357687 h 938907"/>
                  <a:gd name="connsiteX38" fmla="*/ 904747 w 1016066"/>
                  <a:gd name="connsiteY38" fmla="*/ 689885 h 938907"/>
                  <a:gd name="connsiteX39" fmla="*/ 592734 w 1016066"/>
                  <a:gd name="connsiteY39" fmla="*/ 539517 h 938907"/>
                  <a:gd name="connsiteX40" fmla="*/ 480398 w 1016066"/>
                  <a:gd name="connsiteY40" fmla="*/ 513880 h 938907"/>
                  <a:gd name="connsiteX41" fmla="*/ 417609 w 1016066"/>
                  <a:gd name="connsiteY41" fmla="*/ 513880 h 938907"/>
                  <a:gd name="connsiteX42" fmla="*/ 417609 w 1016066"/>
                  <a:gd name="connsiteY42" fmla="*/ 201359 h 938907"/>
                  <a:gd name="connsiteX43" fmla="*/ 480703 w 1016066"/>
                  <a:gd name="connsiteY43" fmla="*/ 201359 h 938907"/>
                  <a:gd name="connsiteX44" fmla="*/ 592463 w 1016066"/>
                  <a:gd name="connsiteY44" fmla="*/ 175925 h 938907"/>
                  <a:gd name="connsiteX45" fmla="*/ 904646 w 1016066"/>
                  <a:gd name="connsiteY45" fmla="*/ 26302 h 938907"/>
                  <a:gd name="connsiteX46" fmla="*/ 904646 w 1016066"/>
                  <a:gd name="connsiteY46" fmla="*/ 246435 h 938907"/>
                  <a:gd name="connsiteX47" fmla="*/ 904646 w 1016066"/>
                  <a:gd name="connsiteY47" fmla="*/ 246435 h 938907"/>
                  <a:gd name="connsiteX48" fmla="*/ 904646 w 1016066"/>
                  <a:gd name="connsiteY48" fmla="*/ 266755 h 938907"/>
                  <a:gd name="connsiteX49" fmla="*/ 904646 w 1016066"/>
                  <a:gd name="connsiteY49" fmla="*/ 266755 h 938907"/>
                  <a:gd name="connsiteX50" fmla="*/ 904646 w 1016066"/>
                  <a:gd name="connsiteY50" fmla="*/ 448755 h 938907"/>
                  <a:gd name="connsiteX51" fmla="*/ 904646 w 1016066"/>
                  <a:gd name="connsiteY51" fmla="*/ 448755 h 938907"/>
                  <a:gd name="connsiteX52" fmla="*/ 904646 w 1016066"/>
                  <a:gd name="connsiteY52" fmla="*/ 469075 h 938907"/>
                  <a:gd name="connsiteX53" fmla="*/ 904646 w 1016066"/>
                  <a:gd name="connsiteY53" fmla="*/ 469075 h 938907"/>
                  <a:gd name="connsiteX54" fmla="*/ 925067 w 1016066"/>
                  <a:gd name="connsiteY54" fmla="*/ 446350 h 938907"/>
                  <a:gd name="connsiteX55" fmla="*/ 925067 w 1016066"/>
                  <a:gd name="connsiteY55" fmla="*/ 268923 h 938907"/>
                  <a:gd name="connsiteX56" fmla="*/ 993481 w 1016066"/>
                  <a:gd name="connsiteY56" fmla="*/ 377868 h 938907"/>
                  <a:gd name="connsiteX57" fmla="*/ 925067 w 1016066"/>
                  <a:gd name="connsiteY57" fmla="*/ 446282 h 93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16066" h="938907">
                    <a:moveTo>
                      <a:pt x="1016067" y="357687"/>
                    </a:moveTo>
                    <a:cubicBezTo>
                      <a:pt x="1015986" y="304080"/>
                      <a:pt x="977764" y="258116"/>
                      <a:pt x="925067" y="248264"/>
                    </a:cubicBezTo>
                    <a:lnTo>
                      <a:pt x="925067" y="10147"/>
                    </a:lnTo>
                    <a:cubicBezTo>
                      <a:pt x="925060" y="4536"/>
                      <a:pt x="920505" y="-7"/>
                      <a:pt x="914894" y="0"/>
                    </a:cubicBezTo>
                    <a:cubicBezTo>
                      <a:pt x="913373" y="2"/>
                      <a:pt x="911873" y="345"/>
                      <a:pt x="910504" y="1003"/>
                    </a:cubicBezTo>
                    <a:lnTo>
                      <a:pt x="583793" y="157603"/>
                    </a:lnTo>
                    <a:cubicBezTo>
                      <a:pt x="551602" y="172989"/>
                      <a:pt x="516381" y="180995"/>
                      <a:pt x="480703" y="181039"/>
                    </a:cubicBezTo>
                    <a:lnTo>
                      <a:pt x="176648" y="181039"/>
                    </a:lnTo>
                    <a:cubicBezTo>
                      <a:pt x="79143" y="180983"/>
                      <a:pt x="56" y="259981"/>
                      <a:pt x="0" y="357484"/>
                    </a:cubicBezTo>
                    <a:cubicBezTo>
                      <a:pt x="-47" y="439760"/>
                      <a:pt x="56745" y="511161"/>
                      <a:pt x="136922" y="529628"/>
                    </a:cubicBezTo>
                    <a:cubicBezTo>
                      <a:pt x="133535" y="568304"/>
                      <a:pt x="122055" y="759651"/>
                      <a:pt x="208719" y="903821"/>
                    </a:cubicBezTo>
                    <a:cubicBezTo>
                      <a:pt x="222084" y="925665"/>
                      <a:pt x="245867" y="938961"/>
                      <a:pt x="271474" y="938907"/>
                    </a:cubicBezTo>
                    <a:lnTo>
                      <a:pt x="407551" y="938907"/>
                    </a:lnTo>
                    <a:cubicBezTo>
                      <a:pt x="434187" y="938951"/>
                      <a:pt x="455811" y="917391"/>
                      <a:pt x="455855" y="890759"/>
                    </a:cubicBezTo>
                    <a:cubicBezTo>
                      <a:pt x="455868" y="882187"/>
                      <a:pt x="453596" y="873768"/>
                      <a:pt x="449274" y="866365"/>
                    </a:cubicBezTo>
                    <a:cubicBezTo>
                      <a:pt x="408570" y="796267"/>
                      <a:pt x="382672" y="718570"/>
                      <a:pt x="373176" y="638069"/>
                    </a:cubicBezTo>
                    <a:lnTo>
                      <a:pt x="352856" y="640474"/>
                    </a:lnTo>
                    <a:cubicBezTo>
                      <a:pt x="362708" y="723755"/>
                      <a:pt x="389517" y="804138"/>
                      <a:pt x="431630" y="876660"/>
                    </a:cubicBezTo>
                    <a:cubicBezTo>
                      <a:pt x="436676" y="885242"/>
                      <a:pt x="436676" y="895883"/>
                      <a:pt x="431630" y="904465"/>
                    </a:cubicBezTo>
                    <a:cubicBezTo>
                      <a:pt x="426689" y="913236"/>
                      <a:pt x="417382" y="918641"/>
                      <a:pt x="407314" y="918587"/>
                    </a:cubicBezTo>
                    <a:lnTo>
                      <a:pt x="271474" y="918587"/>
                    </a:lnTo>
                    <a:cubicBezTo>
                      <a:pt x="252987" y="918651"/>
                      <a:pt x="235802" y="909077"/>
                      <a:pt x="226127" y="893322"/>
                    </a:cubicBezTo>
                    <a:cubicBezTo>
                      <a:pt x="144847" y="758194"/>
                      <a:pt x="153957" y="573316"/>
                      <a:pt x="157073" y="533083"/>
                    </a:cubicBezTo>
                    <a:cubicBezTo>
                      <a:pt x="163572" y="533814"/>
                      <a:pt x="170107" y="534187"/>
                      <a:pt x="176648" y="534200"/>
                    </a:cubicBezTo>
                    <a:lnTo>
                      <a:pt x="480432" y="534200"/>
                    </a:lnTo>
                    <a:cubicBezTo>
                      <a:pt x="516280" y="534265"/>
                      <a:pt x="551657" y="542366"/>
                      <a:pt x="583962" y="557907"/>
                    </a:cubicBezTo>
                    <a:lnTo>
                      <a:pt x="910504" y="715218"/>
                    </a:lnTo>
                    <a:cubicBezTo>
                      <a:pt x="911876" y="715881"/>
                      <a:pt x="913383" y="716230"/>
                      <a:pt x="914907" y="716234"/>
                    </a:cubicBezTo>
                    <a:cubicBezTo>
                      <a:pt x="916824" y="716223"/>
                      <a:pt x="918697" y="715685"/>
                      <a:pt x="920326" y="714676"/>
                    </a:cubicBezTo>
                    <a:cubicBezTo>
                      <a:pt x="923279" y="712813"/>
                      <a:pt x="925071" y="709565"/>
                      <a:pt x="925067" y="706074"/>
                    </a:cubicBezTo>
                    <a:lnTo>
                      <a:pt x="925067" y="467043"/>
                    </a:lnTo>
                    <a:cubicBezTo>
                      <a:pt x="977737" y="457194"/>
                      <a:pt x="1015955" y="411271"/>
                      <a:pt x="1016067" y="357687"/>
                    </a:cubicBezTo>
                    <a:close/>
                    <a:moveTo>
                      <a:pt x="20387" y="357687"/>
                    </a:moveTo>
                    <a:cubicBezTo>
                      <a:pt x="20443" y="271399"/>
                      <a:pt x="90359" y="201452"/>
                      <a:pt x="176648" y="201359"/>
                    </a:cubicBezTo>
                    <a:lnTo>
                      <a:pt x="397289" y="201359"/>
                    </a:lnTo>
                    <a:lnTo>
                      <a:pt x="397289" y="513880"/>
                    </a:lnTo>
                    <a:lnTo>
                      <a:pt x="176648" y="513880"/>
                    </a:lnTo>
                    <a:cubicBezTo>
                      <a:pt x="90412" y="513785"/>
                      <a:pt x="20517" y="443922"/>
                      <a:pt x="20387" y="357687"/>
                    </a:cubicBezTo>
                    <a:close/>
                    <a:moveTo>
                      <a:pt x="904747" y="689885"/>
                    </a:moveTo>
                    <a:lnTo>
                      <a:pt x="592734" y="539517"/>
                    </a:lnTo>
                    <a:cubicBezTo>
                      <a:pt x="557671" y="522692"/>
                      <a:pt x="519287" y="513931"/>
                      <a:pt x="480398" y="513880"/>
                    </a:cubicBezTo>
                    <a:lnTo>
                      <a:pt x="417609" y="513880"/>
                    </a:lnTo>
                    <a:lnTo>
                      <a:pt x="417609" y="201359"/>
                    </a:lnTo>
                    <a:lnTo>
                      <a:pt x="480703" y="201359"/>
                    </a:lnTo>
                    <a:cubicBezTo>
                      <a:pt x="519382" y="201286"/>
                      <a:pt x="557560" y="192598"/>
                      <a:pt x="592463" y="175925"/>
                    </a:cubicBezTo>
                    <a:lnTo>
                      <a:pt x="904646" y="26302"/>
                    </a:lnTo>
                    <a:lnTo>
                      <a:pt x="904646" y="246435"/>
                    </a:lnTo>
                    <a:lnTo>
                      <a:pt x="904646" y="246435"/>
                    </a:lnTo>
                    <a:lnTo>
                      <a:pt x="904646" y="266755"/>
                    </a:lnTo>
                    <a:lnTo>
                      <a:pt x="904646" y="266755"/>
                    </a:lnTo>
                    <a:lnTo>
                      <a:pt x="904646" y="448755"/>
                    </a:lnTo>
                    <a:lnTo>
                      <a:pt x="904646" y="448755"/>
                    </a:lnTo>
                    <a:lnTo>
                      <a:pt x="904646" y="469075"/>
                    </a:lnTo>
                    <a:lnTo>
                      <a:pt x="904646" y="469075"/>
                    </a:lnTo>
                    <a:close/>
                    <a:moveTo>
                      <a:pt x="925067" y="446350"/>
                    </a:moveTo>
                    <a:lnTo>
                      <a:pt x="925067" y="268923"/>
                    </a:lnTo>
                    <a:cubicBezTo>
                      <a:pt x="974045" y="280115"/>
                      <a:pt x="1004674" y="328890"/>
                      <a:pt x="993481" y="377868"/>
                    </a:cubicBezTo>
                    <a:cubicBezTo>
                      <a:pt x="985702" y="411915"/>
                      <a:pt x="959113" y="438503"/>
                      <a:pt x="925067" y="446282"/>
                    </a:cubicBezTo>
                    <a:close/>
                  </a:path>
                </a:pathLst>
              </a:custGeom>
              <a:solidFill>
                <a:schemeClr val="bg1"/>
              </a:solidFill>
              <a:ln w="12700" cap="flat">
                <a:solidFill>
                  <a:schemeClr val="bg1"/>
                </a:solidFill>
                <a:prstDash val="solid"/>
                <a:miter/>
              </a:ln>
            </p:spPr>
            <p:txBody>
              <a:bodyPr rtlCol="0" anchor="ctr"/>
              <a:lstStyle/>
              <a:p>
                <a:endParaRPr lang="en-US" dirty="0"/>
              </a:p>
            </p:txBody>
          </p:sp>
          <p:sp>
            <p:nvSpPr>
              <p:cNvPr id="102" name="Graphic 1">
                <a:extLst>
                  <a:ext uri="{FF2B5EF4-FFF2-40B4-BE49-F238E27FC236}">
                    <a16:creationId xmlns:a16="http://schemas.microsoft.com/office/drawing/2014/main" id="{2319D0CD-24F2-CF9B-EF05-8E98FEC77302}"/>
                  </a:ext>
                </a:extLst>
              </p:cNvPr>
              <p:cNvSpPr>
                <a:spLocks noChangeAspect="1"/>
              </p:cNvSpPr>
              <p:nvPr/>
            </p:nvSpPr>
            <p:spPr>
              <a:xfrm>
                <a:off x="478790" y="5319302"/>
                <a:ext cx="378187" cy="389983"/>
              </a:xfrm>
              <a:custGeom>
                <a:avLst/>
                <a:gdLst>
                  <a:gd name="connsiteX0" fmla="*/ 984983 w 984983"/>
                  <a:gd name="connsiteY0" fmla="*/ 863132 h 1015704"/>
                  <a:gd name="connsiteX1" fmla="*/ 963748 w 984983"/>
                  <a:gd name="connsiteY1" fmla="*/ 811892 h 1015704"/>
                  <a:gd name="connsiteX2" fmla="*/ 692036 w 984983"/>
                  <a:gd name="connsiteY2" fmla="*/ 540180 h 1015704"/>
                  <a:gd name="connsiteX3" fmla="*/ 640796 w 984983"/>
                  <a:gd name="connsiteY3" fmla="*/ 518945 h 1015704"/>
                  <a:gd name="connsiteX4" fmla="*/ 635242 w 984983"/>
                  <a:gd name="connsiteY4" fmla="*/ 519216 h 1015704"/>
                  <a:gd name="connsiteX5" fmla="*/ 635242 w 984983"/>
                  <a:gd name="connsiteY5" fmla="*/ 518979 h 1015704"/>
                  <a:gd name="connsiteX6" fmla="*/ 632261 w 984983"/>
                  <a:gd name="connsiteY6" fmla="*/ 511766 h 1015704"/>
                  <a:gd name="connsiteX7" fmla="*/ 582071 w 984983"/>
                  <a:gd name="connsiteY7" fmla="*/ 461609 h 1015704"/>
                  <a:gd name="connsiteX8" fmla="*/ 567712 w 984983"/>
                  <a:gd name="connsiteY8" fmla="*/ 461609 h 1015704"/>
                  <a:gd name="connsiteX9" fmla="*/ 536859 w 984983"/>
                  <a:gd name="connsiteY9" fmla="*/ 492496 h 1015704"/>
                  <a:gd name="connsiteX10" fmla="*/ 461980 w 984983"/>
                  <a:gd name="connsiteY10" fmla="*/ 417481 h 1015704"/>
                  <a:gd name="connsiteX11" fmla="*/ 570014 w 984983"/>
                  <a:gd name="connsiteY11" fmla="*/ 309446 h 1015704"/>
                  <a:gd name="connsiteX12" fmla="*/ 572284 w 984983"/>
                  <a:gd name="connsiteY12" fmla="*/ 298507 h 1015704"/>
                  <a:gd name="connsiteX13" fmla="*/ 686302 w 984983"/>
                  <a:gd name="connsiteY13" fmla="*/ 34726 h 1015704"/>
                  <a:gd name="connsiteX14" fmla="*/ 829670 w 984983"/>
                  <a:gd name="connsiteY14" fmla="*/ 32315 h 1015704"/>
                  <a:gd name="connsiteX15" fmla="*/ 687024 w 984983"/>
                  <a:gd name="connsiteY15" fmla="*/ 175910 h 1015704"/>
                  <a:gd name="connsiteX16" fmla="*/ 684484 w 984983"/>
                  <a:gd name="connsiteY16" fmla="*/ 186070 h 1015704"/>
                  <a:gd name="connsiteX17" fmla="*/ 708902 w 984983"/>
                  <a:gd name="connsiteY17" fmla="*/ 270737 h 1015704"/>
                  <a:gd name="connsiteX18" fmla="*/ 716217 w 984983"/>
                  <a:gd name="connsiteY18" fmla="*/ 277815 h 1015704"/>
                  <a:gd name="connsiteX19" fmla="*/ 801967 w 984983"/>
                  <a:gd name="connsiteY19" fmla="*/ 299083 h 1015704"/>
                  <a:gd name="connsiteX20" fmla="*/ 811619 w 984983"/>
                  <a:gd name="connsiteY20" fmla="*/ 296374 h 1015704"/>
                  <a:gd name="connsiteX21" fmla="*/ 952132 w 984983"/>
                  <a:gd name="connsiteY21" fmla="*/ 154879 h 1015704"/>
                  <a:gd name="connsiteX22" fmla="*/ 829352 w 984983"/>
                  <a:gd name="connsiteY22" fmla="*/ 414697 h 1015704"/>
                  <a:gd name="connsiteX23" fmla="*/ 685872 w 984983"/>
                  <a:gd name="connsiteY23" fmla="*/ 412265 h 1015704"/>
                  <a:gd name="connsiteX24" fmla="*/ 674933 w 984983"/>
                  <a:gd name="connsiteY24" fmla="*/ 414534 h 1015704"/>
                  <a:gd name="connsiteX25" fmla="*/ 648856 w 984983"/>
                  <a:gd name="connsiteY25" fmla="*/ 440612 h 1015704"/>
                  <a:gd name="connsiteX26" fmla="*/ 663216 w 984983"/>
                  <a:gd name="connsiteY26" fmla="*/ 455005 h 1015704"/>
                  <a:gd name="connsiteX27" fmla="*/ 684653 w 984983"/>
                  <a:gd name="connsiteY27" fmla="*/ 433534 h 1015704"/>
                  <a:gd name="connsiteX28" fmla="*/ 970945 w 984983"/>
                  <a:gd name="connsiteY28" fmla="*/ 299518 h 1015704"/>
                  <a:gd name="connsiteX29" fmla="*/ 965103 w 984983"/>
                  <a:gd name="connsiteY29" fmla="*/ 132730 h 1015704"/>
                  <a:gd name="connsiteX30" fmla="*/ 957652 w 984983"/>
                  <a:gd name="connsiteY30" fmla="*/ 126871 h 1015704"/>
                  <a:gd name="connsiteX31" fmla="*/ 948610 w 984983"/>
                  <a:gd name="connsiteY31" fmla="*/ 129682 h 1015704"/>
                  <a:gd name="connsiteX32" fmla="*/ 801256 w 984983"/>
                  <a:gd name="connsiteY32" fmla="*/ 278052 h 1015704"/>
                  <a:gd name="connsiteX33" fmla="*/ 726749 w 984983"/>
                  <a:gd name="connsiteY33" fmla="*/ 259561 h 1015704"/>
                  <a:gd name="connsiteX34" fmla="*/ 705820 w 984983"/>
                  <a:gd name="connsiteY34" fmla="*/ 186070 h 1015704"/>
                  <a:gd name="connsiteX35" fmla="*/ 854833 w 984983"/>
                  <a:gd name="connsiteY35" fmla="*/ 35770 h 1015704"/>
                  <a:gd name="connsiteX36" fmla="*/ 854806 w 984983"/>
                  <a:gd name="connsiteY36" fmla="*/ 21401 h 1015704"/>
                  <a:gd name="connsiteX37" fmla="*/ 851751 w 984983"/>
                  <a:gd name="connsiteY37" fmla="*/ 19310 h 1015704"/>
                  <a:gd name="connsiteX38" fmla="*/ 556729 w 984983"/>
                  <a:gd name="connsiteY38" fmla="*/ 132819 h 1015704"/>
                  <a:gd name="connsiteX39" fmla="*/ 550846 w 984983"/>
                  <a:gd name="connsiteY39" fmla="*/ 299726 h 1015704"/>
                  <a:gd name="connsiteX40" fmla="*/ 447451 w 984983"/>
                  <a:gd name="connsiteY40" fmla="*/ 403088 h 1015704"/>
                  <a:gd name="connsiteX41" fmla="*/ 178279 w 984983"/>
                  <a:gd name="connsiteY41" fmla="*/ 133881 h 1015704"/>
                  <a:gd name="connsiteX42" fmla="*/ 179938 w 984983"/>
                  <a:gd name="connsiteY42" fmla="*/ 97305 h 1015704"/>
                  <a:gd name="connsiteX43" fmla="*/ 174926 w 984983"/>
                  <a:gd name="connsiteY43" fmla="*/ 88060 h 1015704"/>
                  <a:gd name="connsiteX44" fmla="*/ 79286 w 984983"/>
                  <a:gd name="connsiteY44" fmla="*/ 31943 h 1015704"/>
                  <a:gd name="connsiteX45" fmla="*/ 66959 w 984983"/>
                  <a:gd name="connsiteY45" fmla="*/ 33501 h 1015704"/>
                  <a:gd name="connsiteX46" fmla="*/ 2985 w 984983"/>
                  <a:gd name="connsiteY46" fmla="*/ 97475 h 1015704"/>
                  <a:gd name="connsiteX47" fmla="*/ 1393 w 984983"/>
                  <a:gd name="connsiteY47" fmla="*/ 109802 h 1015704"/>
                  <a:gd name="connsiteX48" fmla="*/ 57544 w 984983"/>
                  <a:gd name="connsiteY48" fmla="*/ 205442 h 1015704"/>
                  <a:gd name="connsiteX49" fmla="*/ 66756 w 984983"/>
                  <a:gd name="connsiteY49" fmla="*/ 210454 h 1015704"/>
                  <a:gd name="connsiteX50" fmla="*/ 103366 w 984983"/>
                  <a:gd name="connsiteY50" fmla="*/ 208794 h 1015704"/>
                  <a:gd name="connsiteX51" fmla="*/ 372572 w 984983"/>
                  <a:gd name="connsiteY51" fmla="*/ 478034 h 1015704"/>
                  <a:gd name="connsiteX52" fmla="*/ 28486 w 984983"/>
                  <a:gd name="connsiteY52" fmla="*/ 822255 h 1015704"/>
                  <a:gd name="connsiteX53" fmla="*/ 28486 w 984983"/>
                  <a:gd name="connsiteY53" fmla="*/ 956029 h 1015704"/>
                  <a:gd name="connsiteX54" fmla="*/ 162260 w 984983"/>
                  <a:gd name="connsiteY54" fmla="*/ 956029 h 1015704"/>
                  <a:gd name="connsiteX55" fmla="*/ 468313 w 984983"/>
                  <a:gd name="connsiteY55" fmla="*/ 650043 h 1015704"/>
                  <a:gd name="connsiteX56" fmla="*/ 481250 w 984983"/>
                  <a:gd name="connsiteY56" fmla="*/ 662980 h 1015704"/>
                  <a:gd name="connsiteX57" fmla="*/ 488430 w 984983"/>
                  <a:gd name="connsiteY57" fmla="*/ 665961 h 1015704"/>
                  <a:gd name="connsiteX58" fmla="*/ 488667 w 984983"/>
                  <a:gd name="connsiteY58" fmla="*/ 665961 h 1015704"/>
                  <a:gd name="connsiteX59" fmla="*/ 488396 w 984983"/>
                  <a:gd name="connsiteY59" fmla="*/ 671515 h 1015704"/>
                  <a:gd name="connsiteX60" fmla="*/ 509630 w 984983"/>
                  <a:gd name="connsiteY60" fmla="*/ 722755 h 1015704"/>
                  <a:gd name="connsiteX61" fmla="*/ 781342 w 984983"/>
                  <a:gd name="connsiteY61" fmla="*/ 994467 h 1015704"/>
                  <a:gd name="connsiteX62" fmla="*/ 883837 w 984983"/>
                  <a:gd name="connsiteY62" fmla="*/ 994488 h 1015704"/>
                  <a:gd name="connsiteX63" fmla="*/ 883857 w 984983"/>
                  <a:gd name="connsiteY63" fmla="*/ 994467 h 1015704"/>
                  <a:gd name="connsiteX64" fmla="*/ 963748 w 984983"/>
                  <a:gd name="connsiteY64" fmla="*/ 914576 h 1015704"/>
                  <a:gd name="connsiteX65" fmla="*/ 963748 w 984983"/>
                  <a:gd name="connsiteY65" fmla="*/ 914576 h 1015704"/>
                  <a:gd name="connsiteX66" fmla="*/ 984983 w 984983"/>
                  <a:gd name="connsiteY66" fmla="*/ 863132 h 1015704"/>
                  <a:gd name="connsiteX67" fmla="*/ 107362 w 984983"/>
                  <a:gd name="connsiteY67" fmla="*/ 188271 h 1015704"/>
                  <a:gd name="connsiteX68" fmla="*/ 106922 w 984983"/>
                  <a:gd name="connsiteY68" fmla="*/ 188271 h 1015704"/>
                  <a:gd name="connsiteX69" fmla="*/ 71971 w 984983"/>
                  <a:gd name="connsiteY69" fmla="*/ 189863 h 1015704"/>
                  <a:gd name="connsiteX70" fmla="*/ 22898 w 984983"/>
                  <a:gd name="connsiteY70" fmla="*/ 106280 h 1015704"/>
                  <a:gd name="connsiteX71" fmla="*/ 75900 w 984983"/>
                  <a:gd name="connsiteY71" fmla="*/ 53414 h 1015704"/>
                  <a:gd name="connsiteX72" fmla="*/ 159347 w 984983"/>
                  <a:gd name="connsiteY72" fmla="*/ 102487 h 1015704"/>
                  <a:gd name="connsiteX73" fmla="*/ 157755 w 984983"/>
                  <a:gd name="connsiteY73" fmla="*/ 137437 h 1015704"/>
                  <a:gd name="connsiteX74" fmla="*/ 160736 w 984983"/>
                  <a:gd name="connsiteY74" fmla="*/ 145091 h 1015704"/>
                  <a:gd name="connsiteX75" fmla="*/ 522499 w 984983"/>
                  <a:gd name="connsiteY75" fmla="*/ 506855 h 1015704"/>
                  <a:gd name="connsiteX76" fmla="*/ 476339 w 984983"/>
                  <a:gd name="connsiteY76" fmla="*/ 553049 h 1015704"/>
                  <a:gd name="connsiteX77" fmla="*/ 114542 w 984983"/>
                  <a:gd name="connsiteY77" fmla="*/ 191252 h 1015704"/>
                  <a:gd name="connsiteX78" fmla="*/ 107362 w 984983"/>
                  <a:gd name="connsiteY78" fmla="*/ 188271 h 1015704"/>
                  <a:gd name="connsiteX79" fmla="*/ 147765 w 984983"/>
                  <a:gd name="connsiteY79" fmla="*/ 941669 h 1015704"/>
                  <a:gd name="connsiteX80" fmla="*/ 42778 w 984983"/>
                  <a:gd name="connsiteY80" fmla="*/ 944792 h 1015704"/>
                  <a:gd name="connsiteX81" fmla="*/ 39656 w 984983"/>
                  <a:gd name="connsiteY81" fmla="*/ 839805 h 1015704"/>
                  <a:gd name="connsiteX82" fmla="*/ 42778 w 984983"/>
                  <a:gd name="connsiteY82" fmla="*/ 836682 h 1015704"/>
                  <a:gd name="connsiteX83" fmla="*/ 386931 w 984983"/>
                  <a:gd name="connsiteY83" fmla="*/ 492394 h 1015704"/>
                  <a:gd name="connsiteX84" fmla="*/ 432279 w 984983"/>
                  <a:gd name="connsiteY84" fmla="*/ 537741 h 1015704"/>
                  <a:gd name="connsiteX85" fmla="*/ 149120 w 984983"/>
                  <a:gd name="connsiteY85" fmla="*/ 820901 h 1015704"/>
                  <a:gd name="connsiteX86" fmla="*/ 163479 w 984983"/>
                  <a:gd name="connsiteY86" fmla="*/ 835260 h 1015704"/>
                  <a:gd name="connsiteX87" fmla="*/ 446638 w 984983"/>
                  <a:gd name="connsiteY87" fmla="*/ 552101 h 1015704"/>
                  <a:gd name="connsiteX88" fmla="*/ 461980 w 984983"/>
                  <a:gd name="connsiteY88" fmla="*/ 567409 h 1015704"/>
                  <a:gd name="connsiteX89" fmla="*/ 431127 w 984983"/>
                  <a:gd name="connsiteY89" fmla="*/ 598295 h 1015704"/>
                  <a:gd name="connsiteX90" fmla="*/ 431127 w 984983"/>
                  <a:gd name="connsiteY90" fmla="*/ 612655 h 1015704"/>
                  <a:gd name="connsiteX91" fmla="*/ 453953 w 984983"/>
                  <a:gd name="connsiteY91" fmla="*/ 635515 h 1015704"/>
                  <a:gd name="connsiteX92" fmla="*/ 488430 w 984983"/>
                  <a:gd name="connsiteY92" fmla="*/ 641272 h 1015704"/>
                  <a:gd name="connsiteX93" fmla="*/ 452633 w 984983"/>
                  <a:gd name="connsiteY93" fmla="*/ 605475 h 1015704"/>
                  <a:gd name="connsiteX94" fmla="*/ 574925 w 984983"/>
                  <a:gd name="connsiteY94" fmla="*/ 483148 h 1015704"/>
                  <a:gd name="connsiteX95" fmla="*/ 610756 w 984983"/>
                  <a:gd name="connsiteY95" fmla="*/ 518979 h 1015704"/>
                  <a:gd name="connsiteX96" fmla="*/ 549593 w 984983"/>
                  <a:gd name="connsiteY96" fmla="*/ 579939 h 1015704"/>
                  <a:gd name="connsiteX97" fmla="*/ 509630 w 984983"/>
                  <a:gd name="connsiteY97" fmla="*/ 619902 h 1015704"/>
                  <a:gd name="connsiteX98" fmla="*/ 509630 w 984983"/>
                  <a:gd name="connsiteY98" fmla="*/ 619902 h 1015704"/>
                  <a:gd name="connsiteX99" fmla="*/ 949389 w 984983"/>
                  <a:gd name="connsiteY99" fmla="*/ 900013 h 1015704"/>
                  <a:gd name="connsiteX100" fmla="*/ 949389 w 984983"/>
                  <a:gd name="connsiteY100" fmla="*/ 900013 h 1015704"/>
                  <a:gd name="connsiteX101" fmla="*/ 869464 w 984983"/>
                  <a:gd name="connsiteY101" fmla="*/ 979905 h 1015704"/>
                  <a:gd name="connsiteX102" fmla="*/ 795753 w 984983"/>
                  <a:gd name="connsiteY102" fmla="*/ 979922 h 1015704"/>
                  <a:gd name="connsiteX103" fmla="*/ 795736 w 984983"/>
                  <a:gd name="connsiteY103" fmla="*/ 979905 h 1015704"/>
                  <a:gd name="connsiteX104" fmla="*/ 523990 w 984983"/>
                  <a:gd name="connsiteY104" fmla="*/ 708192 h 1015704"/>
                  <a:gd name="connsiteX105" fmla="*/ 523986 w 984983"/>
                  <a:gd name="connsiteY105" fmla="*/ 634434 h 1015704"/>
                  <a:gd name="connsiteX106" fmla="*/ 523990 w 984983"/>
                  <a:gd name="connsiteY106" fmla="*/ 634431 h 1015704"/>
                  <a:gd name="connsiteX107" fmla="*/ 603915 w 984983"/>
                  <a:gd name="connsiteY107" fmla="*/ 554539 h 1015704"/>
                  <a:gd name="connsiteX108" fmla="*/ 677673 w 984983"/>
                  <a:gd name="connsiteY108" fmla="*/ 554536 h 1015704"/>
                  <a:gd name="connsiteX109" fmla="*/ 677677 w 984983"/>
                  <a:gd name="connsiteY109" fmla="*/ 554539 h 1015704"/>
                  <a:gd name="connsiteX110" fmla="*/ 949389 w 984983"/>
                  <a:gd name="connsiteY110" fmla="*/ 826150 h 1015704"/>
                  <a:gd name="connsiteX111" fmla="*/ 949392 w 984983"/>
                  <a:gd name="connsiteY111" fmla="*/ 899908 h 1015704"/>
                  <a:gd name="connsiteX112" fmla="*/ 949389 w 984983"/>
                  <a:gd name="connsiteY112" fmla="*/ 899912 h 1015704"/>
                  <a:gd name="connsiteX113" fmla="*/ 603102 w 984983"/>
                  <a:gd name="connsiteY113" fmla="*/ 679372 h 1015704"/>
                  <a:gd name="connsiteX114" fmla="*/ 824522 w 984983"/>
                  <a:gd name="connsiteY114" fmla="*/ 900826 h 1015704"/>
                  <a:gd name="connsiteX115" fmla="*/ 810163 w 984983"/>
                  <a:gd name="connsiteY115" fmla="*/ 915185 h 1015704"/>
                  <a:gd name="connsiteX116" fmla="*/ 588743 w 984983"/>
                  <a:gd name="connsiteY116" fmla="*/ 693731 h 1015704"/>
                  <a:gd name="connsiteX117" fmla="*/ 663216 w 984983"/>
                  <a:gd name="connsiteY117" fmla="*/ 619258 h 1015704"/>
                  <a:gd name="connsiteX118" fmla="*/ 884636 w 984983"/>
                  <a:gd name="connsiteY118" fmla="*/ 840713 h 1015704"/>
                  <a:gd name="connsiteX119" fmla="*/ 870276 w 984983"/>
                  <a:gd name="connsiteY119" fmla="*/ 855072 h 1015704"/>
                  <a:gd name="connsiteX120" fmla="*/ 648856 w 984983"/>
                  <a:gd name="connsiteY120" fmla="*/ 633618 h 101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84983" h="1015704">
                    <a:moveTo>
                      <a:pt x="984983" y="863132"/>
                    </a:moveTo>
                    <a:cubicBezTo>
                      <a:pt x="985030" y="843903"/>
                      <a:pt x="977386" y="825452"/>
                      <a:pt x="963748" y="811892"/>
                    </a:cubicBezTo>
                    <a:lnTo>
                      <a:pt x="692036" y="540180"/>
                    </a:lnTo>
                    <a:cubicBezTo>
                      <a:pt x="678483" y="526535"/>
                      <a:pt x="660029" y="518884"/>
                      <a:pt x="640796" y="518945"/>
                    </a:cubicBezTo>
                    <a:cubicBezTo>
                      <a:pt x="638933" y="518945"/>
                      <a:pt x="637070" y="518945"/>
                      <a:pt x="635242" y="519216"/>
                    </a:cubicBezTo>
                    <a:cubicBezTo>
                      <a:pt x="635242" y="519216"/>
                      <a:pt x="635242" y="519047"/>
                      <a:pt x="635242" y="518979"/>
                    </a:cubicBezTo>
                    <a:cubicBezTo>
                      <a:pt x="635248" y="516273"/>
                      <a:pt x="634175" y="513679"/>
                      <a:pt x="632261" y="511766"/>
                    </a:cubicBezTo>
                    <a:lnTo>
                      <a:pt x="582071" y="461609"/>
                    </a:lnTo>
                    <a:cubicBezTo>
                      <a:pt x="578105" y="457647"/>
                      <a:pt x="571677" y="457647"/>
                      <a:pt x="567712" y="461609"/>
                    </a:cubicBezTo>
                    <a:lnTo>
                      <a:pt x="536859" y="492496"/>
                    </a:lnTo>
                    <a:lnTo>
                      <a:pt x="461980" y="417481"/>
                    </a:lnTo>
                    <a:lnTo>
                      <a:pt x="570014" y="309446"/>
                    </a:lnTo>
                    <a:cubicBezTo>
                      <a:pt x="572886" y="306580"/>
                      <a:pt x="573780" y="302280"/>
                      <a:pt x="572284" y="298507"/>
                    </a:cubicBezTo>
                    <a:cubicBezTo>
                      <a:pt x="530929" y="194181"/>
                      <a:pt x="581976" y="76082"/>
                      <a:pt x="686302" y="34726"/>
                    </a:cubicBezTo>
                    <a:cubicBezTo>
                      <a:pt x="732209" y="16528"/>
                      <a:pt x="783175" y="15671"/>
                      <a:pt x="829670" y="32315"/>
                    </a:cubicBezTo>
                    <a:lnTo>
                      <a:pt x="687024" y="175910"/>
                    </a:lnTo>
                    <a:cubicBezTo>
                      <a:pt x="684362" y="178566"/>
                      <a:pt x="683387" y="182474"/>
                      <a:pt x="684484" y="186070"/>
                    </a:cubicBezTo>
                    <a:lnTo>
                      <a:pt x="708902" y="270737"/>
                    </a:lnTo>
                    <a:cubicBezTo>
                      <a:pt x="709897" y="274235"/>
                      <a:pt x="712688" y="276935"/>
                      <a:pt x="716217" y="277815"/>
                    </a:cubicBezTo>
                    <a:lnTo>
                      <a:pt x="801967" y="299083"/>
                    </a:lnTo>
                    <a:cubicBezTo>
                      <a:pt x="805439" y="299941"/>
                      <a:pt x="809103" y="298912"/>
                      <a:pt x="811619" y="296374"/>
                    </a:cubicBezTo>
                    <a:lnTo>
                      <a:pt x="952132" y="154879"/>
                    </a:lnTo>
                    <a:cubicBezTo>
                      <a:pt x="989975" y="260531"/>
                      <a:pt x="935002" y="376854"/>
                      <a:pt x="829352" y="414697"/>
                    </a:cubicBezTo>
                    <a:cubicBezTo>
                      <a:pt x="782822" y="431363"/>
                      <a:pt x="731812" y="430499"/>
                      <a:pt x="685872" y="412265"/>
                    </a:cubicBezTo>
                    <a:cubicBezTo>
                      <a:pt x="682100" y="410768"/>
                      <a:pt x="677799" y="411663"/>
                      <a:pt x="674933" y="414534"/>
                    </a:cubicBezTo>
                    <a:lnTo>
                      <a:pt x="648856" y="440612"/>
                    </a:lnTo>
                    <a:lnTo>
                      <a:pt x="663216" y="455005"/>
                    </a:lnTo>
                    <a:lnTo>
                      <a:pt x="684653" y="433534"/>
                    </a:lnTo>
                    <a:cubicBezTo>
                      <a:pt x="800718" y="475582"/>
                      <a:pt x="928893" y="415581"/>
                      <a:pt x="970945" y="299518"/>
                    </a:cubicBezTo>
                    <a:cubicBezTo>
                      <a:pt x="990605" y="245253"/>
                      <a:pt x="988512" y="185487"/>
                      <a:pt x="965103" y="132730"/>
                    </a:cubicBezTo>
                    <a:cubicBezTo>
                      <a:pt x="963738" y="129667"/>
                      <a:pt x="960951" y="127475"/>
                      <a:pt x="957652" y="126871"/>
                    </a:cubicBezTo>
                    <a:cubicBezTo>
                      <a:pt x="954360" y="126260"/>
                      <a:pt x="950977" y="127312"/>
                      <a:pt x="948610" y="129682"/>
                    </a:cubicBezTo>
                    <a:lnTo>
                      <a:pt x="801256" y="278052"/>
                    </a:lnTo>
                    <a:lnTo>
                      <a:pt x="726749" y="259561"/>
                    </a:lnTo>
                    <a:lnTo>
                      <a:pt x="705820" y="186070"/>
                    </a:lnTo>
                    <a:lnTo>
                      <a:pt x="854833" y="35770"/>
                    </a:lnTo>
                    <a:cubicBezTo>
                      <a:pt x="858792" y="31794"/>
                      <a:pt x="858782" y="25361"/>
                      <a:pt x="854806" y="21401"/>
                    </a:cubicBezTo>
                    <a:cubicBezTo>
                      <a:pt x="853925" y="20523"/>
                      <a:pt x="852889" y="19815"/>
                      <a:pt x="851751" y="19310"/>
                    </a:cubicBezTo>
                    <a:cubicBezTo>
                      <a:pt x="738938" y="-30813"/>
                      <a:pt x="606851" y="20006"/>
                      <a:pt x="556729" y="132819"/>
                    </a:cubicBezTo>
                    <a:cubicBezTo>
                      <a:pt x="533276" y="185605"/>
                      <a:pt x="531166" y="245420"/>
                      <a:pt x="550846" y="299726"/>
                    </a:cubicBezTo>
                    <a:lnTo>
                      <a:pt x="447451" y="403088"/>
                    </a:lnTo>
                    <a:lnTo>
                      <a:pt x="178279" y="133881"/>
                    </a:lnTo>
                    <a:lnTo>
                      <a:pt x="179938" y="97305"/>
                    </a:lnTo>
                    <a:cubicBezTo>
                      <a:pt x="180117" y="93531"/>
                      <a:pt x="178186" y="89970"/>
                      <a:pt x="174926" y="88060"/>
                    </a:cubicBezTo>
                    <a:lnTo>
                      <a:pt x="79286" y="31943"/>
                    </a:lnTo>
                    <a:cubicBezTo>
                      <a:pt x="75302" y="29596"/>
                      <a:pt x="70235" y="30236"/>
                      <a:pt x="66959" y="33501"/>
                    </a:cubicBezTo>
                    <a:lnTo>
                      <a:pt x="2985" y="97475"/>
                    </a:lnTo>
                    <a:cubicBezTo>
                      <a:pt x="-291" y="100742"/>
                      <a:pt x="-945" y="105810"/>
                      <a:pt x="1393" y="109802"/>
                    </a:cubicBezTo>
                    <a:lnTo>
                      <a:pt x="57544" y="205442"/>
                    </a:lnTo>
                    <a:cubicBezTo>
                      <a:pt x="59448" y="208690"/>
                      <a:pt x="62994" y="210620"/>
                      <a:pt x="66756" y="210454"/>
                    </a:cubicBezTo>
                    <a:lnTo>
                      <a:pt x="103366" y="208794"/>
                    </a:lnTo>
                    <a:lnTo>
                      <a:pt x="372572" y="478034"/>
                    </a:lnTo>
                    <a:lnTo>
                      <a:pt x="28486" y="822255"/>
                    </a:lnTo>
                    <a:cubicBezTo>
                      <a:pt x="-8454" y="859197"/>
                      <a:pt x="-8454" y="919087"/>
                      <a:pt x="28486" y="956029"/>
                    </a:cubicBezTo>
                    <a:cubicBezTo>
                      <a:pt x="65427" y="992970"/>
                      <a:pt x="125319" y="992970"/>
                      <a:pt x="162260" y="956029"/>
                    </a:cubicBezTo>
                    <a:lnTo>
                      <a:pt x="468313" y="650043"/>
                    </a:lnTo>
                    <a:lnTo>
                      <a:pt x="481250" y="662980"/>
                    </a:lnTo>
                    <a:cubicBezTo>
                      <a:pt x="483153" y="664887"/>
                      <a:pt x="485737" y="665957"/>
                      <a:pt x="488430" y="665961"/>
                    </a:cubicBezTo>
                    <a:lnTo>
                      <a:pt x="488667" y="665961"/>
                    </a:lnTo>
                    <a:cubicBezTo>
                      <a:pt x="488667" y="667823"/>
                      <a:pt x="488396" y="669652"/>
                      <a:pt x="488396" y="671515"/>
                    </a:cubicBezTo>
                    <a:cubicBezTo>
                      <a:pt x="488348" y="690744"/>
                      <a:pt x="495992" y="709195"/>
                      <a:pt x="509630" y="722755"/>
                    </a:cubicBezTo>
                    <a:lnTo>
                      <a:pt x="781342" y="994467"/>
                    </a:lnTo>
                    <a:cubicBezTo>
                      <a:pt x="809641" y="1022776"/>
                      <a:pt x="855527" y="1022783"/>
                      <a:pt x="883837" y="994488"/>
                    </a:cubicBezTo>
                    <a:cubicBezTo>
                      <a:pt x="883843" y="994481"/>
                      <a:pt x="883850" y="994474"/>
                      <a:pt x="883857" y="994467"/>
                    </a:cubicBezTo>
                    <a:lnTo>
                      <a:pt x="963748" y="914576"/>
                    </a:lnTo>
                    <a:lnTo>
                      <a:pt x="963748" y="914576"/>
                    </a:lnTo>
                    <a:cubicBezTo>
                      <a:pt x="977434" y="900965"/>
                      <a:pt x="985081" y="882433"/>
                      <a:pt x="984983" y="863132"/>
                    </a:cubicBezTo>
                    <a:close/>
                    <a:moveTo>
                      <a:pt x="107362" y="188271"/>
                    </a:moveTo>
                    <a:lnTo>
                      <a:pt x="106922" y="188271"/>
                    </a:lnTo>
                    <a:lnTo>
                      <a:pt x="71971" y="189863"/>
                    </a:lnTo>
                    <a:lnTo>
                      <a:pt x="22898" y="106280"/>
                    </a:lnTo>
                    <a:lnTo>
                      <a:pt x="75900" y="53414"/>
                    </a:lnTo>
                    <a:lnTo>
                      <a:pt x="159347" y="102487"/>
                    </a:lnTo>
                    <a:lnTo>
                      <a:pt x="157755" y="137437"/>
                    </a:lnTo>
                    <a:cubicBezTo>
                      <a:pt x="157627" y="140294"/>
                      <a:pt x="158710" y="143073"/>
                      <a:pt x="160736" y="145091"/>
                    </a:cubicBezTo>
                    <a:lnTo>
                      <a:pt x="522499" y="506855"/>
                    </a:lnTo>
                    <a:lnTo>
                      <a:pt x="476339" y="553049"/>
                    </a:lnTo>
                    <a:lnTo>
                      <a:pt x="114542" y="191252"/>
                    </a:lnTo>
                    <a:cubicBezTo>
                      <a:pt x="112638" y="189346"/>
                      <a:pt x="110056" y="188274"/>
                      <a:pt x="107362" y="188271"/>
                    </a:cubicBezTo>
                    <a:close/>
                    <a:moveTo>
                      <a:pt x="147765" y="941669"/>
                    </a:moveTo>
                    <a:cubicBezTo>
                      <a:pt x="119636" y="971523"/>
                      <a:pt x="72632" y="972921"/>
                      <a:pt x="42778" y="944792"/>
                    </a:cubicBezTo>
                    <a:cubicBezTo>
                      <a:pt x="12925" y="916662"/>
                      <a:pt x="11527" y="869658"/>
                      <a:pt x="39656" y="839805"/>
                    </a:cubicBezTo>
                    <a:cubicBezTo>
                      <a:pt x="40666" y="838731"/>
                      <a:pt x="41707" y="837692"/>
                      <a:pt x="42778" y="836682"/>
                    </a:cubicBezTo>
                    <a:lnTo>
                      <a:pt x="386931" y="492394"/>
                    </a:lnTo>
                    <a:lnTo>
                      <a:pt x="432279" y="537741"/>
                    </a:lnTo>
                    <a:lnTo>
                      <a:pt x="149120" y="820901"/>
                    </a:lnTo>
                    <a:lnTo>
                      <a:pt x="163479" y="835260"/>
                    </a:lnTo>
                    <a:lnTo>
                      <a:pt x="446638" y="552101"/>
                    </a:lnTo>
                    <a:lnTo>
                      <a:pt x="461980" y="567409"/>
                    </a:lnTo>
                    <a:lnTo>
                      <a:pt x="431127" y="598295"/>
                    </a:lnTo>
                    <a:cubicBezTo>
                      <a:pt x="427165" y="602261"/>
                      <a:pt x="427165" y="608689"/>
                      <a:pt x="431127" y="612655"/>
                    </a:cubicBezTo>
                    <a:lnTo>
                      <a:pt x="453953" y="635515"/>
                    </a:lnTo>
                    <a:close/>
                    <a:moveTo>
                      <a:pt x="488430" y="641272"/>
                    </a:moveTo>
                    <a:lnTo>
                      <a:pt x="452633" y="605475"/>
                    </a:lnTo>
                    <a:lnTo>
                      <a:pt x="574925" y="483148"/>
                    </a:lnTo>
                    <a:lnTo>
                      <a:pt x="610756" y="518979"/>
                    </a:lnTo>
                    <a:lnTo>
                      <a:pt x="549593" y="579939"/>
                    </a:lnTo>
                    <a:lnTo>
                      <a:pt x="509630" y="619902"/>
                    </a:lnTo>
                    <a:lnTo>
                      <a:pt x="509630" y="619902"/>
                    </a:lnTo>
                    <a:close/>
                    <a:moveTo>
                      <a:pt x="949389" y="900013"/>
                    </a:moveTo>
                    <a:lnTo>
                      <a:pt x="949389" y="900013"/>
                    </a:lnTo>
                    <a:lnTo>
                      <a:pt x="869464" y="979905"/>
                    </a:lnTo>
                    <a:cubicBezTo>
                      <a:pt x="849113" y="1000265"/>
                      <a:pt x="816113" y="1000272"/>
                      <a:pt x="795753" y="979922"/>
                    </a:cubicBezTo>
                    <a:cubicBezTo>
                      <a:pt x="795749" y="979918"/>
                      <a:pt x="795743" y="979911"/>
                      <a:pt x="795736" y="979905"/>
                    </a:cubicBezTo>
                    <a:lnTo>
                      <a:pt x="523990" y="708192"/>
                    </a:lnTo>
                    <a:cubicBezTo>
                      <a:pt x="503622" y="687825"/>
                      <a:pt x="503619" y="654802"/>
                      <a:pt x="523986" y="634434"/>
                    </a:cubicBezTo>
                    <a:cubicBezTo>
                      <a:pt x="523986" y="634434"/>
                      <a:pt x="523990" y="634431"/>
                      <a:pt x="523990" y="634431"/>
                    </a:cubicBezTo>
                    <a:lnTo>
                      <a:pt x="603915" y="554539"/>
                    </a:lnTo>
                    <a:cubicBezTo>
                      <a:pt x="624282" y="534172"/>
                      <a:pt x="657306" y="534168"/>
                      <a:pt x="677673" y="554536"/>
                    </a:cubicBezTo>
                    <a:cubicBezTo>
                      <a:pt x="677673" y="554536"/>
                      <a:pt x="677677" y="554539"/>
                      <a:pt x="677677" y="554539"/>
                    </a:cubicBezTo>
                    <a:lnTo>
                      <a:pt x="949389" y="826150"/>
                    </a:lnTo>
                    <a:cubicBezTo>
                      <a:pt x="969756" y="846517"/>
                      <a:pt x="969760" y="879537"/>
                      <a:pt x="949392" y="899908"/>
                    </a:cubicBezTo>
                    <a:cubicBezTo>
                      <a:pt x="949392" y="899908"/>
                      <a:pt x="949389" y="899912"/>
                      <a:pt x="949389" y="899912"/>
                    </a:cubicBezTo>
                    <a:close/>
                    <a:moveTo>
                      <a:pt x="603102" y="679372"/>
                    </a:moveTo>
                    <a:lnTo>
                      <a:pt x="824522" y="900826"/>
                    </a:lnTo>
                    <a:lnTo>
                      <a:pt x="810163" y="915185"/>
                    </a:lnTo>
                    <a:lnTo>
                      <a:pt x="588743" y="693731"/>
                    </a:lnTo>
                    <a:close/>
                    <a:moveTo>
                      <a:pt x="663216" y="619258"/>
                    </a:moveTo>
                    <a:lnTo>
                      <a:pt x="884636" y="840713"/>
                    </a:lnTo>
                    <a:lnTo>
                      <a:pt x="870276" y="855072"/>
                    </a:lnTo>
                    <a:lnTo>
                      <a:pt x="648856" y="633618"/>
                    </a:lnTo>
                    <a:close/>
                  </a:path>
                </a:pathLst>
              </a:custGeom>
              <a:solidFill>
                <a:schemeClr val="bg1"/>
              </a:solidFill>
              <a:ln w="12700" cap="flat">
                <a:solidFill>
                  <a:schemeClr val="bg1"/>
                </a:solidFill>
                <a:prstDash val="solid"/>
                <a:miter/>
              </a:ln>
            </p:spPr>
            <p:txBody>
              <a:bodyPr rtlCol="0" anchor="ctr"/>
              <a:lstStyle/>
              <a:p>
                <a:endParaRPr lang="en-US" dirty="0"/>
              </a:p>
            </p:txBody>
          </p:sp>
          <p:sp>
            <p:nvSpPr>
              <p:cNvPr id="103" name="Graphic 1">
                <a:extLst>
                  <a:ext uri="{FF2B5EF4-FFF2-40B4-BE49-F238E27FC236}">
                    <a16:creationId xmlns:a16="http://schemas.microsoft.com/office/drawing/2014/main" id="{EDA2DA21-CBD5-7DFF-42FD-8FBC7C16474A}"/>
                  </a:ext>
                </a:extLst>
              </p:cNvPr>
              <p:cNvSpPr>
                <a:spLocks noChangeAspect="1"/>
              </p:cNvSpPr>
              <p:nvPr/>
            </p:nvSpPr>
            <p:spPr>
              <a:xfrm>
                <a:off x="454881" y="6122138"/>
                <a:ext cx="384474" cy="372141"/>
              </a:xfrm>
              <a:custGeom>
                <a:avLst/>
                <a:gdLst>
                  <a:gd name="connsiteX0" fmla="*/ 1014578 w 1014577"/>
                  <a:gd name="connsiteY0" fmla="*/ 438472 h 982031"/>
                  <a:gd name="connsiteX1" fmla="*/ 928150 w 1014577"/>
                  <a:gd name="connsiteY1" fmla="*/ 352010 h 982031"/>
                  <a:gd name="connsiteX2" fmla="*/ 637405 w 1014577"/>
                  <a:gd name="connsiteY2" fmla="*/ 352010 h 982031"/>
                  <a:gd name="connsiteX3" fmla="*/ 697349 w 1014577"/>
                  <a:gd name="connsiteY3" fmla="*/ 121920 h 982031"/>
                  <a:gd name="connsiteX4" fmla="*/ 566996 w 1014577"/>
                  <a:gd name="connsiteY4" fmla="*/ 0 h 982031"/>
                  <a:gd name="connsiteX5" fmla="*/ 491473 w 1014577"/>
                  <a:gd name="connsiteY5" fmla="*/ 75523 h 982031"/>
                  <a:gd name="connsiteX6" fmla="*/ 491473 w 1014577"/>
                  <a:gd name="connsiteY6" fmla="*/ 172043 h 982031"/>
                  <a:gd name="connsiteX7" fmla="*/ 425298 w 1014577"/>
                  <a:gd name="connsiteY7" fmla="*/ 271069 h 982031"/>
                  <a:gd name="connsiteX8" fmla="*/ 322004 w 1014577"/>
                  <a:gd name="connsiteY8" fmla="*/ 324443 h 982031"/>
                  <a:gd name="connsiteX9" fmla="*/ 312149 w 1014577"/>
                  <a:gd name="connsiteY9" fmla="*/ 316518 h 982031"/>
                  <a:gd name="connsiteX10" fmla="*/ 10160 w 1014577"/>
                  <a:gd name="connsiteY10" fmla="*/ 316518 h 982031"/>
                  <a:gd name="connsiteX11" fmla="*/ 0 w 1014577"/>
                  <a:gd name="connsiteY11" fmla="*/ 326678 h 982031"/>
                  <a:gd name="connsiteX12" fmla="*/ 0 w 1014577"/>
                  <a:gd name="connsiteY12" fmla="*/ 909185 h 982031"/>
                  <a:gd name="connsiteX13" fmla="*/ 10160 w 1014577"/>
                  <a:gd name="connsiteY13" fmla="*/ 919345 h 982031"/>
                  <a:gd name="connsiteX14" fmla="*/ 312149 w 1014577"/>
                  <a:gd name="connsiteY14" fmla="*/ 919345 h 982031"/>
                  <a:gd name="connsiteX15" fmla="*/ 322309 w 1014577"/>
                  <a:gd name="connsiteY15" fmla="*/ 909185 h 982031"/>
                  <a:gd name="connsiteX16" fmla="*/ 322309 w 1014577"/>
                  <a:gd name="connsiteY16" fmla="*/ 363389 h 982031"/>
                  <a:gd name="connsiteX17" fmla="*/ 430682 w 1014577"/>
                  <a:gd name="connsiteY17" fmla="*/ 290678 h 982031"/>
                  <a:gd name="connsiteX18" fmla="*/ 432274 w 1014577"/>
                  <a:gd name="connsiteY18" fmla="*/ 290203 h 982031"/>
                  <a:gd name="connsiteX19" fmla="*/ 511827 w 1014577"/>
                  <a:gd name="connsiteY19" fmla="*/ 172043 h 982031"/>
                  <a:gd name="connsiteX20" fmla="*/ 511827 w 1014577"/>
                  <a:gd name="connsiteY20" fmla="*/ 75387 h 982031"/>
                  <a:gd name="connsiteX21" fmla="*/ 567030 w 1014577"/>
                  <a:gd name="connsiteY21" fmla="*/ 20185 h 982031"/>
                  <a:gd name="connsiteX22" fmla="*/ 677130 w 1014577"/>
                  <a:gd name="connsiteY22" fmla="*/ 123207 h 982031"/>
                  <a:gd name="connsiteX23" fmla="*/ 606992 w 1014577"/>
                  <a:gd name="connsiteY23" fmla="*/ 354821 h 982031"/>
                  <a:gd name="connsiteX24" fmla="*/ 606657 w 1014577"/>
                  <a:gd name="connsiteY24" fmla="*/ 369184 h 982031"/>
                  <a:gd name="connsiteX25" fmla="*/ 614037 w 1014577"/>
                  <a:gd name="connsiteY25" fmla="*/ 372330 h 982031"/>
                  <a:gd name="connsiteX26" fmla="*/ 928184 w 1014577"/>
                  <a:gd name="connsiteY26" fmla="*/ 372330 h 982031"/>
                  <a:gd name="connsiteX27" fmla="*/ 990559 w 1014577"/>
                  <a:gd name="connsiteY27" fmla="*/ 442035 h 982031"/>
                  <a:gd name="connsiteX28" fmla="*/ 928184 w 1014577"/>
                  <a:gd name="connsiteY28" fmla="*/ 504410 h 982031"/>
                  <a:gd name="connsiteX29" fmla="*/ 815137 w 1014577"/>
                  <a:gd name="connsiteY29" fmla="*/ 504410 h 982031"/>
                  <a:gd name="connsiteX30" fmla="*/ 815137 w 1014577"/>
                  <a:gd name="connsiteY30" fmla="*/ 524730 h 982031"/>
                  <a:gd name="connsiteX31" fmla="*/ 907423 w 1014577"/>
                  <a:gd name="connsiteY31" fmla="*/ 524730 h 982031"/>
                  <a:gd name="connsiteX32" fmla="*/ 973541 w 1014577"/>
                  <a:gd name="connsiteY32" fmla="*/ 590895 h 982031"/>
                  <a:gd name="connsiteX33" fmla="*/ 973497 w 1014577"/>
                  <a:gd name="connsiteY33" fmla="*/ 593276 h 982031"/>
                  <a:gd name="connsiteX34" fmla="*/ 905595 w 1014577"/>
                  <a:gd name="connsiteY34" fmla="*/ 656946 h 982031"/>
                  <a:gd name="connsiteX35" fmla="*/ 798779 w 1014577"/>
                  <a:gd name="connsiteY35" fmla="*/ 656946 h 982031"/>
                  <a:gd name="connsiteX36" fmla="*/ 798779 w 1014577"/>
                  <a:gd name="connsiteY36" fmla="*/ 677266 h 982031"/>
                  <a:gd name="connsiteX37" fmla="*/ 875487 w 1014577"/>
                  <a:gd name="connsiteY37" fmla="*/ 677266 h 982031"/>
                  <a:gd name="connsiteX38" fmla="*/ 937863 w 1014577"/>
                  <a:gd name="connsiteY38" fmla="*/ 746970 h 982031"/>
                  <a:gd name="connsiteX39" fmla="*/ 875487 w 1014577"/>
                  <a:gd name="connsiteY39" fmla="*/ 809346 h 982031"/>
                  <a:gd name="connsiteX40" fmla="*/ 763727 w 1014577"/>
                  <a:gd name="connsiteY40" fmla="*/ 809346 h 982031"/>
                  <a:gd name="connsiteX41" fmla="*/ 763727 w 1014577"/>
                  <a:gd name="connsiteY41" fmla="*/ 829666 h 982031"/>
                  <a:gd name="connsiteX42" fmla="*/ 829022 w 1014577"/>
                  <a:gd name="connsiteY42" fmla="*/ 829666 h 982031"/>
                  <a:gd name="connsiteX43" fmla="*/ 898053 w 1014577"/>
                  <a:gd name="connsiteY43" fmla="*/ 892715 h 982031"/>
                  <a:gd name="connsiteX44" fmla="*/ 835006 w 1014577"/>
                  <a:gd name="connsiteY44" fmla="*/ 961746 h 982031"/>
                  <a:gd name="connsiteX45" fmla="*/ 829022 w 1014577"/>
                  <a:gd name="connsiteY45" fmla="*/ 961746 h 982031"/>
                  <a:gd name="connsiteX46" fmla="*/ 480771 w 1014577"/>
                  <a:gd name="connsiteY46" fmla="*/ 961746 h 982031"/>
                  <a:gd name="connsiteX47" fmla="*/ 401828 w 1014577"/>
                  <a:gd name="connsiteY47" fmla="*/ 940714 h 982031"/>
                  <a:gd name="connsiteX48" fmla="*/ 391668 w 1014577"/>
                  <a:gd name="connsiteY48" fmla="*/ 958325 h 982031"/>
                  <a:gd name="connsiteX49" fmla="*/ 480771 w 1014577"/>
                  <a:gd name="connsiteY49" fmla="*/ 982032 h 982031"/>
                  <a:gd name="connsiteX50" fmla="*/ 829022 w 1014577"/>
                  <a:gd name="connsiteY50" fmla="*/ 982032 h 982031"/>
                  <a:gd name="connsiteX51" fmla="*/ 915423 w 1014577"/>
                  <a:gd name="connsiteY51" fmla="*/ 895645 h 982031"/>
                  <a:gd name="connsiteX52" fmla="*/ 884123 w 1014577"/>
                  <a:gd name="connsiteY52" fmla="*/ 829090 h 982031"/>
                  <a:gd name="connsiteX53" fmla="*/ 961583 w 1014577"/>
                  <a:gd name="connsiteY53" fmla="*/ 734541 h 982031"/>
                  <a:gd name="connsiteX54" fmla="*/ 927710 w 1014577"/>
                  <a:gd name="connsiteY54" fmla="*/ 674150 h 982031"/>
                  <a:gd name="connsiteX55" fmla="*/ 993919 w 1014577"/>
                  <a:gd name="connsiteY55" fmla="*/ 593649 h 982031"/>
                  <a:gd name="connsiteX56" fmla="*/ 969738 w 1014577"/>
                  <a:gd name="connsiteY56" fmla="*/ 530488 h 982031"/>
                  <a:gd name="connsiteX57" fmla="*/ 956903 w 1014577"/>
                  <a:gd name="connsiteY57" fmla="*/ 519515 h 982031"/>
                  <a:gd name="connsiteX58" fmla="*/ 1014578 w 1014577"/>
                  <a:gd name="connsiteY58" fmla="*/ 438472 h 982031"/>
                  <a:gd name="connsiteX59" fmla="*/ 301989 w 1014577"/>
                  <a:gd name="connsiteY59" fmla="*/ 899058 h 982031"/>
                  <a:gd name="connsiteX60" fmla="*/ 20320 w 1014577"/>
                  <a:gd name="connsiteY60" fmla="*/ 899058 h 982031"/>
                  <a:gd name="connsiteX61" fmla="*/ 20320 w 1014577"/>
                  <a:gd name="connsiteY61" fmla="*/ 336872 h 982031"/>
                  <a:gd name="connsiteX62" fmla="*/ 301989 w 1014577"/>
                  <a:gd name="connsiteY62" fmla="*/ 336872 h 982031"/>
                  <a:gd name="connsiteX63" fmla="*/ 301989 w 1014577"/>
                  <a:gd name="connsiteY63" fmla="*/ 899058 h 98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14577" h="982031">
                    <a:moveTo>
                      <a:pt x="1014578" y="438472"/>
                    </a:moveTo>
                    <a:cubicBezTo>
                      <a:pt x="1014540" y="390750"/>
                      <a:pt x="975871" y="352068"/>
                      <a:pt x="928150" y="352010"/>
                    </a:cubicBezTo>
                    <a:lnTo>
                      <a:pt x="637405" y="352010"/>
                    </a:lnTo>
                    <a:cubicBezTo>
                      <a:pt x="694334" y="284040"/>
                      <a:pt x="701751" y="190805"/>
                      <a:pt x="697349" y="121920"/>
                    </a:cubicBezTo>
                    <a:cubicBezTo>
                      <a:pt x="692668" y="53348"/>
                      <a:pt x="635728" y="90"/>
                      <a:pt x="566996" y="0"/>
                    </a:cubicBezTo>
                    <a:cubicBezTo>
                      <a:pt x="525303" y="37"/>
                      <a:pt x="491510" y="33828"/>
                      <a:pt x="491473" y="75523"/>
                    </a:cubicBezTo>
                    <a:lnTo>
                      <a:pt x="491473" y="172043"/>
                    </a:lnTo>
                    <a:cubicBezTo>
                      <a:pt x="491592" y="215433"/>
                      <a:pt x="465433" y="254577"/>
                      <a:pt x="425298" y="271069"/>
                    </a:cubicBezTo>
                    <a:cubicBezTo>
                      <a:pt x="416763" y="273101"/>
                      <a:pt x="355363" y="288747"/>
                      <a:pt x="322004" y="324443"/>
                    </a:cubicBezTo>
                    <a:cubicBezTo>
                      <a:pt x="320964" y="319829"/>
                      <a:pt x="316878" y="316544"/>
                      <a:pt x="312149" y="316518"/>
                    </a:cubicBezTo>
                    <a:lnTo>
                      <a:pt x="10160" y="316518"/>
                    </a:lnTo>
                    <a:cubicBezTo>
                      <a:pt x="4549" y="316518"/>
                      <a:pt x="0" y="321067"/>
                      <a:pt x="0" y="326678"/>
                    </a:cubicBezTo>
                    <a:lnTo>
                      <a:pt x="0" y="909185"/>
                    </a:lnTo>
                    <a:cubicBezTo>
                      <a:pt x="0" y="914796"/>
                      <a:pt x="4549" y="919345"/>
                      <a:pt x="10160" y="919345"/>
                    </a:cubicBezTo>
                    <a:lnTo>
                      <a:pt x="312149" y="919345"/>
                    </a:lnTo>
                    <a:cubicBezTo>
                      <a:pt x="317760" y="919345"/>
                      <a:pt x="322309" y="914796"/>
                      <a:pt x="322309" y="909185"/>
                    </a:cubicBezTo>
                    <a:lnTo>
                      <a:pt x="322309" y="363389"/>
                    </a:lnTo>
                    <a:cubicBezTo>
                      <a:pt x="334941" y="313097"/>
                      <a:pt x="429700" y="290915"/>
                      <a:pt x="430682" y="290678"/>
                    </a:cubicBezTo>
                    <a:cubicBezTo>
                      <a:pt x="431228" y="290571"/>
                      <a:pt x="431759" y="290412"/>
                      <a:pt x="432274" y="290203"/>
                    </a:cubicBezTo>
                    <a:cubicBezTo>
                      <a:pt x="480456" y="270787"/>
                      <a:pt x="511962" y="223990"/>
                      <a:pt x="511827" y="172043"/>
                    </a:cubicBezTo>
                    <a:lnTo>
                      <a:pt x="511827" y="75387"/>
                    </a:lnTo>
                    <a:cubicBezTo>
                      <a:pt x="511864" y="44915"/>
                      <a:pt x="536556" y="20222"/>
                      <a:pt x="567030" y="20185"/>
                    </a:cubicBezTo>
                    <a:cubicBezTo>
                      <a:pt x="625104" y="20248"/>
                      <a:pt x="673212" y="65265"/>
                      <a:pt x="677130" y="123207"/>
                    </a:cubicBezTo>
                    <a:cubicBezTo>
                      <a:pt x="681702" y="193954"/>
                      <a:pt x="673235" y="291524"/>
                      <a:pt x="606992" y="354821"/>
                    </a:cubicBezTo>
                    <a:cubicBezTo>
                      <a:pt x="602935" y="358695"/>
                      <a:pt x="602783" y="365127"/>
                      <a:pt x="606657" y="369184"/>
                    </a:cubicBezTo>
                    <a:cubicBezTo>
                      <a:pt x="608584" y="371202"/>
                      <a:pt x="611249" y="372337"/>
                      <a:pt x="614037" y="372330"/>
                    </a:cubicBezTo>
                    <a:lnTo>
                      <a:pt x="928184" y="372330"/>
                    </a:lnTo>
                    <a:cubicBezTo>
                      <a:pt x="964658" y="374355"/>
                      <a:pt x="992585" y="405564"/>
                      <a:pt x="990559" y="442035"/>
                    </a:cubicBezTo>
                    <a:cubicBezTo>
                      <a:pt x="988693" y="475681"/>
                      <a:pt x="961830" y="502544"/>
                      <a:pt x="928184" y="504410"/>
                    </a:cubicBezTo>
                    <a:lnTo>
                      <a:pt x="815137" y="504410"/>
                    </a:lnTo>
                    <a:lnTo>
                      <a:pt x="815137" y="524730"/>
                    </a:lnTo>
                    <a:lnTo>
                      <a:pt x="907423" y="524730"/>
                    </a:lnTo>
                    <a:cubicBezTo>
                      <a:pt x="943952" y="524744"/>
                      <a:pt x="973555" y="554367"/>
                      <a:pt x="973541" y="590895"/>
                    </a:cubicBezTo>
                    <a:cubicBezTo>
                      <a:pt x="973541" y="591688"/>
                      <a:pt x="973528" y="592484"/>
                      <a:pt x="973497" y="593276"/>
                    </a:cubicBezTo>
                    <a:cubicBezTo>
                      <a:pt x="972244" y="628396"/>
                      <a:pt x="941798" y="656946"/>
                      <a:pt x="905595" y="656946"/>
                    </a:cubicBezTo>
                    <a:lnTo>
                      <a:pt x="798779" y="656946"/>
                    </a:lnTo>
                    <a:lnTo>
                      <a:pt x="798779" y="677266"/>
                    </a:lnTo>
                    <a:lnTo>
                      <a:pt x="875487" y="677266"/>
                    </a:lnTo>
                    <a:cubicBezTo>
                      <a:pt x="911962" y="679291"/>
                      <a:pt x="939888" y="710499"/>
                      <a:pt x="937863" y="746970"/>
                    </a:cubicBezTo>
                    <a:cubicBezTo>
                      <a:pt x="935997" y="780617"/>
                      <a:pt x="909134" y="807480"/>
                      <a:pt x="875487" y="809346"/>
                    </a:cubicBezTo>
                    <a:lnTo>
                      <a:pt x="763727" y="809346"/>
                    </a:lnTo>
                    <a:lnTo>
                      <a:pt x="763727" y="829666"/>
                    </a:lnTo>
                    <a:lnTo>
                      <a:pt x="829022" y="829666"/>
                    </a:lnTo>
                    <a:cubicBezTo>
                      <a:pt x="865497" y="828013"/>
                      <a:pt x="896403" y="856241"/>
                      <a:pt x="898053" y="892715"/>
                    </a:cubicBezTo>
                    <a:cubicBezTo>
                      <a:pt x="899705" y="929186"/>
                      <a:pt x="871477" y="960093"/>
                      <a:pt x="835006" y="961746"/>
                    </a:cubicBezTo>
                    <a:cubicBezTo>
                      <a:pt x="833012" y="961837"/>
                      <a:pt x="831017" y="961837"/>
                      <a:pt x="829022" y="961746"/>
                    </a:cubicBezTo>
                    <a:lnTo>
                      <a:pt x="480771" y="961746"/>
                    </a:lnTo>
                    <a:cubicBezTo>
                      <a:pt x="453068" y="961773"/>
                      <a:pt x="425846" y="954518"/>
                      <a:pt x="401828" y="940714"/>
                    </a:cubicBezTo>
                    <a:lnTo>
                      <a:pt x="391668" y="958325"/>
                    </a:lnTo>
                    <a:cubicBezTo>
                      <a:pt x="418785" y="973883"/>
                      <a:pt x="449509" y="982059"/>
                      <a:pt x="480771" y="982032"/>
                    </a:cubicBezTo>
                    <a:lnTo>
                      <a:pt x="829022" y="982032"/>
                    </a:lnTo>
                    <a:cubicBezTo>
                      <a:pt x="876737" y="982035"/>
                      <a:pt x="915419" y="943359"/>
                      <a:pt x="915423" y="895645"/>
                    </a:cubicBezTo>
                    <a:cubicBezTo>
                      <a:pt x="915426" y="869906"/>
                      <a:pt x="903952" y="845505"/>
                      <a:pt x="884123" y="829090"/>
                    </a:cubicBezTo>
                    <a:cubicBezTo>
                      <a:pt x="931621" y="824372"/>
                      <a:pt x="966301" y="782039"/>
                      <a:pt x="961583" y="734541"/>
                    </a:cubicBezTo>
                    <a:cubicBezTo>
                      <a:pt x="959202" y="710570"/>
                      <a:pt x="946922" y="688679"/>
                      <a:pt x="927710" y="674150"/>
                    </a:cubicBezTo>
                    <a:cubicBezTo>
                      <a:pt x="964489" y="664667"/>
                      <a:pt x="992530" y="632155"/>
                      <a:pt x="993919" y="593649"/>
                    </a:cubicBezTo>
                    <a:cubicBezTo>
                      <a:pt x="994844" y="570172"/>
                      <a:pt x="986106" y="547343"/>
                      <a:pt x="969738" y="530488"/>
                    </a:cubicBezTo>
                    <a:cubicBezTo>
                      <a:pt x="965823" y="526423"/>
                      <a:pt x="961525" y="522749"/>
                      <a:pt x="956903" y="519515"/>
                    </a:cubicBezTo>
                    <a:cubicBezTo>
                      <a:pt x="991277" y="507346"/>
                      <a:pt x="1014344" y="474939"/>
                      <a:pt x="1014578" y="438472"/>
                    </a:cubicBezTo>
                    <a:close/>
                    <a:moveTo>
                      <a:pt x="301989" y="899058"/>
                    </a:moveTo>
                    <a:lnTo>
                      <a:pt x="20320" y="899058"/>
                    </a:lnTo>
                    <a:lnTo>
                      <a:pt x="20320" y="336872"/>
                    </a:lnTo>
                    <a:lnTo>
                      <a:pt x="301989" y="336872"/>
                    </a:lnTo>
                    <a:lnTo>
                      <a:pt x="301989" y="899058"/>
                    </a:lnTo>
                    <a:close/>
                  </a:path>
                </a:pathLst>
              </a:custGeom>
              <a:solidFill>
                <a:schemeClr val="bg1"/>
              </a:solidFill>
              <a:ln w="12700" cap="flat">
                <a:solidFill>
                  <a:schemeClr val="bg1"/>
                </a:solidFill>
                <a:prstDash val="solid"/>
                <a:miter/>
              </a:ln>
            </p:spPr>
            <p:txBody>
              <a:bodyPr rtlCol="0" anchor="ctr"/>
              <a:lstStyle/>
              <a:p>
                <a:endParaRPr lang="en-US" dirty="0"/>
              </a:p>
            </p:txBody>
          </p:sp>
        </p:grpSp>
        <p:sp>
          <p:nvSpPr>
            <p:cNvPr id="114" name="TextBox 113">
              <a:extLst>
                <a:ext uri="{FF2B5EF4-FFF2-40B4-BE49-F238E27FC236}">
                  <a16:creationId xmlns:a16="http://schemas.microsoft.com/office/drawing/2014/main" id="{A9A6FB9F-5D99-1AD5-BBDD-8A3E7CF09592}"/>
                </a:ext>
              </a:extLst>
            </p:cNvPr>
            <p:cNvSpPr txBox="1"/>
            <p:nvPr/>
          </p:nvSpPr>
          <p:spPr>
            <a:xfrm>
              <a:off x="5526718" y="1361218"/>
              <a:ext cx="428151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TRANSPARENCY AND ACCESSIBILITY OF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Investment Promotion: Availability and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Accessing key information: Availability and awareness</a:t>
              </a:r>
            </a:p>
          </p:txBody>
        </p:sp>
        <p:cxnSp>
          <p:nvCxnSpPr>
            <p:cNvPr id="115" name="Straight Connector 114">
              <a:extLst>
                <a:ext uri="{FF2B5EF4-FFF2-40B4-BE49-F238E27FC236}">
                  <a16:creationId xmlns:a16="http://schemas.microsoft.com/office/drawing/2014/main" id="{17E5F066-2A1D-DAC5-C5EA-6E6ADF4E3BC6}"/>
                </a:ext>
              </a:extLst>
            </p:cNvPr>
            <p:cNvCxnSpPr/>
            <p:nvPr/>
          </p:nvCxnSpPr>
          <p:spPr>
            <a:xfrm>
              <a:off x="5509465" y="1612734"/>
              <a:ext cx="3816000" cy="0"/>
            </a:xfrm>
            <a:prstGeom prst="line">
              <a:avLst/>
            </a:prstGeom>
            <a:ln w="12700">
              <a:solidFill>
                <a:srgbClr val="00B0F0"/>
              </a:solidFill>
              <a:headEnd type="oval"/>
            </a:ln>
          </p:spPr>
          <p:style>
            <a:lnRef idx="1">
              <a:schemeClr val="accent1"/>
            </a:lnRef>
            <a:fillRef idx="0">
              <a:schemeClr val="accent1"/>
            </a:fillRef>
            <a:effectRef idx="0">
              <a:schemeClr val="accent1"/>
            </a:effectRef>
            <a:fontRef idx="minor">
              <a:schemeClr val="tx1"/>
            </a:fontRef>
          </p:style>
        </p:cxnSp>
        <p:sp>
          <p:nvSpPr>
            <p:cNvPr id="116" name="Flowchart: Connector 115">
              <a:extLst>
                <a:ext uri="{FF2B5EF4-FFF2-40B4-BE49-F238E27FC236}">
                  <a16:creationId xmlns:a16="http://schemas.microsoft.com/office/drawing/2014/main" id="{2989A091-B1BE-2596-8C13-367C42839B3B}"/>
                </a:ext>
              </a:extLst>
            </p:cNvPr>
            <p:cNvSpPr/>
            <p:nvPr/>
          </p:nvSpPr>
          <p:spPr>
            <a:xfrm>
              <a:off x="4835463" y="1284002"/>
              <a:ext cx="583325" cy="583325"/>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18" name="Graphic 1">
              <a:extLst>
                <a:ext uri="{FF2B5EF4-FFF2-40B4-BE49-F238E27FC236}">
                  <a16:creationId xmlns:a16="http://schemas.microsoft.com/office/drawing/2014/main" id="{4CCD3269-7509-47B4-7922-EF566F9B6EA6}"/>
                </a:ext>
              </a:extLst>
            </p:cNvPr>
            <p:cNvSpPr>
              <a:spLocks noChangeAspect="1"/>
            </p:cNvSpPr>
            <p:nvPr/>
          </p:nvSpPr>
          <p:spPr>
            <a:xfrm>
              <a:off x="4848992" y="1361218"/>
              <a:ext cx="470484" cy="393488"/>
            </a:xfrm>
            <a:custGeom>
              <a:avLst/>
              <a:gdLst>
                <a:gd name="connsiteX0" fmla="*/ 1005318 w 1015478"/>
                <a:gd name="connsiteY0" fmla="*/ 745118 h 849291"/>
                <a:gd name="connsiteX1" fmla="*/ 688530 w 1015478"/>
                <a:gd name="connsiteY1" fmla="*/ 745118 h 849291"/>
                <a:gd name="connsiteX2" fmla="*/ 688530 w 1015478"/>
                <a:gd name="connsiteY2" fmla="*/ 623198 h 849291"/>
                <a:gd name="connsiteX3" fmla="*/ 756327 w 1015478"/>
                <a:gd name="connsiteY3" fmla="*/ 461857 h 849291"/>
                <a:gd name="connsiteX4" fmla="*/ 594983 w 1015478"/>
                <a:gd name="connsiteY4" fmla="*/ 394059 h 849291"/>
                <a:gd name="connsiteX5" fmla="*/ 521533 w 1015478"/>
                <a:gd name="connsiteY5" fmla="*/ 537955 h 849291"/>
                <a:gd name="connsiteX6" fmla="*/ 303127 w 1015478"/>
                <a:gd name="connsiteY6" fmla="*/ 610633 h 849291"/>
                <a:gd name="connsiteX7" fmla="*/ 181884 w 1015478"/>
                <a:gd name="connsiteY7" fmla="*/ 246024 h 849291"/>
                <a:gd name="connsiteX8" fmla="*/ 852681 w 1015478"/>
                <a:gd name="connsiteY8" fmla="*/ 23012 h 849291"/>
                <a:gd name="connsiteX9" fmla="*/ 973924 w 1015478"/>
                <a:gd name="connsiteY9" fmla="*/ 387587 h 849291"/>
                <a:gd name="connsiteX10" fmla="*/ 817934 w 1015478"/>
                <a:gd name="connsiteY10" fmla="*/ 439437 h 849291"/>
                <a:gd name="connsiteX11" fmla="*/ 824369 w 1015478"/>
                <a:gd name="connsiteY11" fmla="*/ 458741 h 849291"/>
                <a:gd name="connsiteX12" fmla="*/ 989977 w 1015478"/>
                <a:gd name="connsiteY12" fmla="*/ 403674 h 849291"/>
                <a:gd name="connsiteX13" fmla="*/ 996411 w 1015478"/>
                <a:gd name="connsiteY13" fmla="*/ 390838 h 849291"/>
                <a:gd name="connsiteX14" fmla="*/ 868768 w 1015478"/>
                <a:gd name="connsiteY14" fmla="*/ 6960 h 849291"/>
                <a:gd name="connsiteX15" fmla="*/ 863688 w 1015478"/>
                <a:gd name="connsiteY15" fmla="*/ 1067 h 849291"/>
                <a:gd name="connsiteX16" fmla="*/ 855932 w 1015478"/>
                <a:gd name="connsiteY16" fmla="*/ 525 h 849291"/>
                <a:gd name="connsiteX17" fmla="*/ 165696 w 1015478"/>
                <a:gd name="connsiteY17" fmla="*/ 229938 h 849291"/>
                <a:gd name="connsiteX18" fmla="*/ 159252 w 1015478"/>
                <a:gd name="connsiteY18" fmla="*/ 242780 h 849291"/>
                <a:gd name="connsiteX19" fmla="*/ 159261 w 1015478"/>
                <a:gd name="connsiteY19" fmla="*/ 242807 h 849291"/>
                <a:gd name="connsiteX20" fmla="*/ 182291 w 1015478"/>
                <a:gd name="connsiteY20" fmla="*/ 311997 h 849291"/>
                <a:gd name="connsiteX21" fmla="*/ 11907 w 1015478"/>
                <a:gd name="connsiteY21" fmla="*/ 282397 h 849291"/>
                <a:gd name="connsiteX22" fmla="*/ 151 w 1015478"/>
                <a:gd name="connsiteY22" fmla="*/ 290657 h 849291"/>
                <a:gd name="connsiteX23" fmla="*/ 528 w 1015478"/>
                <a:gd name="connsiteY23" fmla="*/ 295639 h 849291"/>
                <a:gd name="connsiteX24" fmla="*/ 128172 w 1015478"/>
                <a:gd name="connsiteY24" fmla="*/ 679518 h 849291"/>
                <a:gd name="connsiteX25" fmla="*/ 135622 w 1015478"/>
                <a:gd name="connsiteY25" fmla="*/ 686291 h 849291"/>
                <a:gd name="connsiteX26" fmla="*/ 137790 w 1015478"/>
                <a:gd name="connsiteY26" fmla="*/ 686528 h 849291"/>
                <a:gd name="connsiteX27" fmla="*/ 145173 w 1015478"/>
                <a:gd name="connsiteY27" fmla="*/ 683345 h 849291"/>
                <a:gd name="connsiteX28" fmla="*/ 263909 w 1015478"/>
                <a:gd name="connsiteY28" fmla="*/ 557496 h 849291"/>
                <a:gd name="connsiteX29" fmla="*/ 286905 w 1015478"/>
                <a:gd name="connsiteY29" fmla="*/ 626686 h 849291"/>
                <a:gd name="connsiteX30" fmla="*/ 291985 w 1015478"/>
                <a:gd name="connsiteY30" fmla="*/ 632545 h 849291"/>
                <a:gd name="connsiteX31" fmla="*/ 299740 w 1015478"/>
                <a:gd name="connsiteY31" fmla="*/ 633120 h 849291"/>
                <a:gd name="connsiteX32" fmla="*/ 528069 w 1015478"/>
                <a:gd name="connsiteY32" fmla="*/ 557293 h 849291"/>
                <a:gd name="connsiteX33" fmla="*/ 576465 w 1015478"/>
                <a:gd name="connsiteY33" fmla="*/ 613681 h 849291"/>
                <a:gd name="connsiteX34" fmla="*/ 576465 w 1015478"/>
                <a:gd name="connsiteY34" fmla="*/ 839131 h 849291"/>
                <a:gd name="connsiteX35" fmla="*/ 586625 w 1015478"/>
                <a:gd name="connsiteY35" fmla="*/ 849291 h 849291"/>
                <a:gd name="connsiteX36" fmla="*/ 1005318 w 1015478"/>
                <a:gd name="connsiteY36" fmla="*/ 849291 h 849291"/>
                <a:gd name="connsiteX37" fmla="*/ 1015478 w 1015478"/>
                <a:gd name="connsiteY37" fmla="*/ 839131 h 849291"/>
                <a:gd name="connsiteX38" fmla="*/ 1015478 w 1015478"/>
                <a:gd name="connsiteY38" fmla="*/ 755278 h 849291"/>
                <a:gd name="connsiteX39" fmla="*/ 1005318 w 1015478"/>
                <a:gd name="connsiteY39" fmla="*/ 745118 h 849291"/>
                <a:gd name="connsiteX40" fmla="*/ 141989 w 1015478"/>
                <a:gd name="connsiteY40" fmla="*/ 656963 h 849291"/>
                <a:gd name="connsiteX41" fmla="*/ 25183 w 1015478"/>
                <a:gd name="connsiteY41" fmla="*/ 305325 h 849291"/>
                <a:gd name="connsiteX42" fmla="*/ 189674 w 1015478"/>
                <a:gd name="connsiteY42" fmla="*/ 333875 h 849291"/>
                <a:gd name="connsiteX43" fmla="*/ 256763 w 1015478"/>
                <a:gd name="connsiteY43" fmla="*/ 535618 h 849291"/>
                <a:gd name="connsiteX44" fmla="*/ 538229 w 1015478"/>
                <a:gd name="connsiteY44" fmla="*/ 508762 h 849291"/>
                <a:gd name="connsiteX45" fmla="*/ 641584 w 1015478"/>
                <a:gd name="connsiteY45" fmla="*/ 405326 h 849291"/>
                <a:gd name="connsiteX46" fmla="*/ 745019 w 1015478"/>
                <a:gd name="connsiteY46" fmla="*/ 508677 h 849291"/>
                <a:gd name="connsiteX47" fmla="*/ 670648 w 1015478"/>
                <a:gd name="connsiteY47" fmla="*/ 607958 h 849291"/>
                <a:gd name="connsiteX48" fmla="*/ 668108 w 1015478"/>
                <a:gd name="connsiteY48" fmla="*/ 607958 h 849291"/>
                <a:gd name="connsiteX49" fmla="*/ 668108 w 1015478"/>
                <a:gd name="connsiteY49" fmla="*/ 608669 h 849291"/>
                <a:gd name="connsiteX50" fmla="*/ 541680 w 1015478"/>
                <a:gd name="connsiteY50" fmla="*/ 535205 h 849291"/>
                <a:gd name="connsiteX51" fmla="*/ 538229 w 1015478"/>
                <a:gd name="connsiteY51" fmla="*/ 508762 h 849291"/>
                <a:gd name="connsiteX52" fmla="*/ 995057 w 1015478"/>
                <a:gd name="connsiteY52" fmla="*/ 828971 h 849291"/>
                <a:gd name="connsiteX53" fmla="*/ 596649 w 1015478"/>
                <a:gd name="connsiteY53" fmla="*/ 828971 h 849291"/>
                <a:gd name="connsiteX54" fmla="*/ 596649 w 1015478"/>
                <a:gd name="connsiteY54" fmla="*/ 623909 h 849291"/>
                <a:gd name="connsiteX55" fmla="*/ 668210 w 1015478"/>
                <a:gd name="connsiteY55" fmla="*/ 629564 h 849291"/>
                <a:gd name="connsiteX56" fmla="*/ 668210 w 1015478"/>
                <a:gd name="connsiteY56" fmla="*/ 755278 h 849291"/>
                <a:gd name="connsiteX57" fmla="*/ 678370 w 1015478"/>
                <a:gd name="connsiteY57" fmla="*/ 765438 h 849291"/>
                <a:gd name="connsiteX58" fmla="*/ 995158 w 1015478"/>
                <a:gd name="connsiteY58" fmla="*/ 765438 h 84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015478" h="849291">
                  <a:moveTo>
                    <a:pt x="1005318" y="745118"/>
                  </a:moveTo>
                  <a:lnTo>
                    <a:pt x="688530" y="745118"/>
                  </a:lnTo>
                  <a:lnTo>
                    <a:pt x="688530" y="623198"/>
                  </a:lnTo>
                  <a:cubicBezTo>
                    <a:pt x="751803" y="597364"/>
                    <a:pt x="782157" y="525130"/>
                    <a:pt x="756327" y="461857"/>
                  </a:cubicBezTo>
                  <a:cubicBezTo>
                    <a:pt x="730494" y="398580"/>
                    <a:pt x="658260" y="368229"/>
                    <a:pt x="594983" y="394059"/>
                  </a:cubicBezTo>
                  <a:cubicBezTo>
                    <a:pt x="538250" y="417220"/>
                    <a:pt x="507011" y="478421"/>
                    <a:pt x="521533" y="537955"/>
                  </a:cubicBezTo>
                  <a:lnTo>
                    <a:pt x="303127" y="610633"/>
                  </a:lnTo>
                  <a:lnTo>
                    <a:pt x="181884" y="246024"/>
                  </a:lnTo>
                  <a:lnTo>
                    <a:pt x="852681" y="23012"/>
                  </a:lnTo>
                  <a:lnTo>
                    <a:pt x="973924" y="387587"/>
                  </a:lnTo>
                  <a:lnTo>
                    <a:pt x="817934" y="439437"/>
                  </a:lnTo>
                  <a:lnTo>
                    <a:pt x="824369" y="458741"/>
                  </a:lnTo>
                  <a:lnTo>
                    <a:pt x="989977" y="403674"/>
                  </a:lnTo>
                  <a:cubicBezTo>
                    <a:pt x="995294" y="401903"/>
                    <a:pt x="998176" y="396159"/>
                    <a:pt x="996411" y="390838"/>
                  </a:cubicBezTo>
                  <a:lnTo>
                    <a:pt x="868768" y="6960"/>
                  </a:lnTo>
                  <a:cubicBezTo>
                    <a:pt x="867925" y="4399"/>
                    <a:pt x="866096" y="2279"/>
                    <a:pt x="863688" y="1067"/>
                  </a:cubicBezTo>
                  <a:cubicBezTo>
                    <a:pt x="861277" y="-135"/>
                    <a:pt x="858486" y="-330"/>
                    <a:pt x="855932" y="525"/>
                  </a:cubicBezTo>
                  <a:lnTo>
                    <a:pt x="165696" y="229938"/>
                  </a:lnTo>
                  <a:cubicBezTo>
                    <a:pt x="160370" y="231705"/>
                    <a:pt x="157485" y="237454"/>
                    <a:pt x="159252" y="242780"/>
                  </a:cubicBezTo>
                  <a:cubicBezTo>
                    <a:pt x="159255" y="242789"/>
                    <a:pt x="159258" y="242798"/>
                    <a:pt x="159261" y="242807"/>
                  </a:cubicBezTo>
                  <a:lnTo>
                    <a:pt x="182291" y="311997"/>
                  </a:lnTo>
                  <a:lnTo>
                    <a:pt x="11907" y="282397"/>
                  </a:lnTo>
                  <a:cubicBezTo>
                    <a:pt x="6380" y="281432"/>
                    <a:pt x="1116" y="285130"/>
                    <a:pt x="151" y="290657"/>
                  </a:cubicBezTo>
                  <a:cubicBezTo>
                    <a:pt x="-139" y="292324"/>
                    <a:pt x="-10" y="294037"/>
                    <a:pt x="528" y="295639"/>
                  </a:cubicBezTo>
                  <a:lnTo>
                    <a:pt x="128172" y="679518"/>
                  </a:lnTo>
                  <a:cubicBezTo>
                    <a:pt x="129283" y="682935"/>
                    <a:pt x="132116" y="685509"/>
                    <a:pt x="135622" y="686291"/>
                  </a:cubicBezTo>
                  <a:cubicBezTo>
                    <a:pt x="136333" y="686454"/>
                    <a:pt x="137061" y="686532"/>
                    <a:pt x="137790" y="686528"/>
                  </a:cubicBezTo>
                  <a:cubicBezTo>
                    <a:pt x="140584" y="686528"/>
                    <a:pt x="143254" y="685377"/>
                    <a:pt x="145173" y="683345"/>
                  </a:cubicBezTo>
                  <a:lnTo>
                    <a:pt x="263909" y="557496"/>
                  </a:lnTo>
                  <a:lnTo>
                    <a:pt x="286905" y="626686"/>
                  </a:lnTo>
                  <a:cubicBezTo>
                    <a:pt x="287757" y="629233"/>
                    <a:pt x="289583" y="631339"/>
                    <a:pt x="291985" y="632545"/>
                  </a:cubicBezTo>
                  <a:cubicBezTo>
                    <a:pt x="294391" y="633757"/>
                    <a:pt x="297181" y="633964"/>
                    <a:pt x="299740" y="633120"/>
                  </a:cubicBezTo>
                  <a:lnTo>
                    <a:pt x="528069" y="557293"/>
                  </a:lnTo>
                  <a:cubicBezTo>
                    <a:pt x="538080" y="580580"/>
                    <a:pt x="554966" y="600253"/>
                    <a:pt x="576465" y="613681"/>
                  </a:cubicBezTo>
                  <a:lnTo>
                    <a:pt x="576465" y="839131"/>
                  </a:lnTo>
                  <a:cubicBezTo>
                    <a:pt x="576465" y="844743"/>
                    <a:pt x="581013" y="849291"/>
                    <a:pt x="586625" y="849291"/>
                  </a:cubicBezTo>
                  <a:lnTo>
                    <a:pt x="1005318" y="849291"/>
                  </a:lnTo>
                  <a:cubicBezTo>
                    <a:pt x="1010930" y="849291"/>
                    <a:pt x="1015478" y="844743"/>
                    <a:pt x="1015478" y="839131"/>
                  </a:cubicBezTo>
                  <a:lnTo>
                    <a:pt x="1015478" y="755278"/>
                  </a:lnTo>
                  <a:cubicBezTo>
                    <a:pt x="1015478" y="749666"/>
                    <a:pt x="1010930" y="745118"/>
                    <a:pt x="1005318" y="745118"/>
                  </a:cubicBezTo>
                  <a:close/>
                  <a:moveTo>
                    <a:pt x="141989" y="656963"/>
                  </a:moveTo>
                  <a:lnTo>
                    <a:pt x="25183" y="305325"/>
                  </a:lnTo>
                  <a:lnTo>
                    <a:pt x="189674" y="333875"/>
                  </a:lnTo>
                  <a:lnTo>
                    <a:pt x="256763" y="535618"/>
                  </a:lnTo>
                  <a:close/>
                  <a:moveTo>
                    <a:pt x="538229" y="508762"/>
                  </a:moveTo>
                  <a:cubicBezTo>
                    <a:pt x="538206" y="451659"/>
                    <a:pt x="584478" y="405347"/>
                    <a:pt x="641584" y="405326"/>
                  </a:cubicBezTo>
                  <a:cubicBezTo>
                    <a:pt x="698686" y="405303"/>
                    <a:pt x="744995" y="451575"/>
                    <a:pt x="745019" y="508677"/>
                  </a:cubicBezTo>
                  <a:cubicBezTo>
                    <a:pt x="745039" y="554618"/>
                    <a:pt x="714742" y="595061"/>
                    <a:pt x="670648" y="607958"/>
                  </a:cubicBezTo>
                  <a:lnTo>
                    <a:pt x="668108" y="607958"/>
                  </a:lnTo>
                  <a:lnTo>
                    <a:pt x="668108" y="608669"/>
                  </a:lnTo>
                  <a:cubicBezTo>
                    <a:pt x="612909" y="623296"/>
                    <a:pt x="556304" y="590404"/>
                    <a:pt x="541680" y="535205"/>
                  </a:cubicBezTo>
                  <a:cubicBezTo>
                    <a:pt x="539391" y="526579"/>
                    <a:pt x="538233" y="517689"/>
                    <a:pt x="538229" y="508762"/>
                  </a:cubicBezTo>
                  <a:close/>
                  <a:moveTo>
                    <a:pt x="995057" y="828971"/>
                  </a:moveTo>
                  <a:lnTo>
                    <a:pt x="596649" y="828971"/>
                  </a:lnTo>
                  <a:lnTo>
                    <a:pt x="596649" y="623909"/>
                  </a:lnTo>
                  <a:cubicBezTo>
                    <a:pt x="619414" y="632849"/>
                    <a:pt x="644323" y="634817"/>
                    <a:pt x="668210" y="629564"/>
                  </a:cubicBezTo>
                  <a:lnTo>
                    <a:pt x="668210" y="755278"/>
                  </a:lnTo>
                  <a:cubicBezTo>
                    <a:pt x="668210" y="760889"/>
                    <a:pt x="672758" y="765438"/>
                    <a:pt x="678370" y="765438"/>
                  </a:cubicBezTo>
                  <a:lnTo>
                    <a:pt x="995158" y="765438"/>
                  </a:lnTo>
                  <a:close/>
                </a:path>
              </a:pathLst>
            </a:custGeom>
            <a:solidFill>
              <a:srgbClr val="000000"/>
            </a:solidFill>
            <a:ln w="19050" cap="flat">
              <a:solidFill>
                <a:schemeClr val="bg1"/>
              </a:solidFill>
              <a:prstDash val="solid"/>
              <a:miter/>
            </a:ln>
          </p:spPr>
          <p:txBody>
            <a:bodyPr rtlCol="0" anchor="ctr"/>
            <a:lstStyle/>
            <a:p>
              <a:endParaRPr lang="en-US" dirty="0"/>
            </a:p>
          </p:txBody>
        </p:sp>
      </p:grpSp>
    </p:spTree>
    <p:extLst>
      <p:ext uri="{BB962C8B-B14F-4D97-AF65-F5344CB8AC3E}">
        <p14:creationId xmlns:p14="http://schemas.microsoft.com/office/powerpoint/2010/main" val="3279079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pproved Budget Overview">
            <a:extLst>
              <a:ext uri="{FF2B5EF4-FFF2-40B4-BE49-F238E27FC236}">
                <a16:creationId xmlns:a16="http://schemas.microsoft.com/office/drawing/2014/main" id="{3F4CE78B-7F3E-48E6-B733-37B9E74DD842}"/>
              </a:ext>
            </a:extLst>
          </p:cNvPr>
          <p:cNvSpPr txBox="1"/>
          <p:nvPr/>
        </p:nvSpPr>
        <p:spPr>
          <a:xfrm>
            <a:off x="4378446" y="3294045"/>
            <a:ext cx="5537387" cy="446274"/>
          </a:xfrm>
          <a:prstGeom prst="rect">
            <a:avLst/>
          </a:prstGeom>
          <a:ln w="38100">
            <a:solidFill>
              <a:srgbClr val="004E66"/>
            </a:solidFill>
            <a:miter lim="400000"/>
          </a:ln>
          <a:effectLst>
            <a:outerShdw blurRad="12700" dist="12700" rotWithShape="0">
              <a:srgbClr val="000000">
                <a:alpha val="15080"/>
              </a:srgbClr>
            </a:outerShdw>
          </a:effectLst>
        </p:spPr>
        <p:txBody>
          <a:bodyPr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US" sz="2100" b="1" i="0" u="none" strike="noStrike" kern="0" cap="small" spc="0" normalizeH="0" baseline="0" noProof="0" dirty="0">
                <a:ln>
                  <a:noFill/>
                </a:ln>
                <a:solidFill>
                  <a:srgbClr val="004E66"/>
                </a:solidFill>
                <a:effectLst>
                  <a:outerShdw blurRad="12700" dist="12700" dir="18900000" rotWithShape="0">
                    <a:srgbClr val="000000">
                      <a:alpha val="40000"/>
                    </a:srgbClr>
                  </a:outerShdw>
                </a:effectLst>
                <a:uLnTx/>
                <a:uFillTx/>
                <a:latin typeface="Trebuchet MS" panose="020B0603020202020204"/>
                <a:sym typeface="Trebuchet MS" panose="020B0603020202020204"/>
              </a:rPr>
              <a:t>Budget Performance Summary </a:t>
            </a:r>
          </a:p>
        </p:txBody>
      </p:sp>
      <p:sp>
        <p:nvSpPr>
          <p:cNvPr id="4" name="Rectangle 3">
            <a:extLst>
              <a:ext uri="{FF2B5EF4-FFF2-40B4-BE49-F238E27FC236}">
                <a16:creationId xmlns:a16="http://schemas.microsoft.com/office/drawing/2014/main" id="{E27DCAD4-3534-4C9B-90B2-7E8BC291250F}"/>
              </a:ext>
            </a:extLst>
          </p:cNvPr>
          <p:cNvSpPr/>
          <p:nvPr/>
        </p:nvSpPr>
        <p:spPr>
          <a:xfrm>
            <a:off x="4387971"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5" name="Rectangle 4">
            <a:extLst>
              <a:ext uri="{FF2B5EF4-FFF2-40B4-BE49-F238E27FC236}">
                <a16:creationId xmlns:a16="http://schemas.microsoft.com/office/drawing/2014/main" id="{C2C75447-F242-435E-99AD-AC134B893674}"/>
              </a:ext>
            </a:extLst>
          </p:cNvPr>
          <p:cNvSpPr/>
          <p:nvPr/>
        </p:nvSpPr>
        <p:spPr>
          <a:xfrm>
            <a:off x="4819752"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6" name="Rectangle 5">
            <a:extLst>
              <a:ext uri="{FF2B5EF4-FFF2-40B4-BE49-F238E27FC236}">
                <a16:creationId xmlns:a16="http://schemas.microsoft.com/office/drawing/2014/main" id="{CCBC4723-9B25-470E-A0D6-2FDE4F7E923F}"/>
              </a:ext>
            </a:extLst>
          </p:cNvPr>
          <p:cNvSpPr/>
          <p:nvPr/>
        </p:nvSpPr>
        <p:spPr>
          <a:xfrm>
            <a:off x="5251534" y="3811077"/>
            <a:ext cx="413161" cy="192360"/>
          </a:xfrm>
          <a:prstGeom prst="rect">
            <a:avLst/>
          </a:prstGeom>
          <a:solidFill>
            <a:srgbClr val="004E66"/>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7" name="Rectangle 6">
            <a:extLst>
              <a:ext uri="{FF2B5EF4-FFF2-40B4-BE49-F238E27FC236}">
                <a16:creationId xmlns:a16="http://schemas.microsoft.com/office/drawing/2014/main" id="{D80518D4-4E7B-4F82-9E1F-AA9D17B2EA09}"/>
              </a:ext>
            </a:extLst>
          </p:cNvPr>
          <p:cNvSpPr/>
          <p:nvPr/>
        </p:nvSpPr>
        <p:spPr>
          <a:xfrm>
            <a:off x="5683315"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8" name="Rectangle 7">
            <a:extLst>
              <a:ext uri="{FF2B5EF4-FFF2-40B4-BE49-F238E27FC236}">
                <a16:creationId xmlns:a16="http://schemas.microsoft.com/office/drawing/2014/main" id="{13D6A10B-8AF8-4A68-9309-0E7F78328CAC}"/>
              </a:ext>
            </a:extLst>
          </p:cNvPr>
          <p:cNvSpPr/>
          <p:nvPr/>
        </p:nvSpPr>
        <p:spPr>
          <a:xfrm>
            <a:off x="6115097"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9" name="Rectangle 8">
            <a:extLst>
              <a:ext uri="{FF2B5EF4-FFF2-40B4-BE49-F238E27FC236}">
                <a16:creationId xmlns:a16="http://schemas.microsoft.com/office/drawing/2014/main" id="{76B76401-41CE-4703-8C97-DC5A44BE1399}"/>
              </a:ext>
            </a:extLst>
          </p:cNvPr>
          <p:cNvSpPr/>
          <p:nvPr/>
        </p:nvSpPr>
        <p:spPr>
          <a:xfrm>
            <a:off x="6546878"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0" name="Rectangle 9">
            <a:extLst>
              <a:ext uri="{FF2B5EF4-FFF2-40B4-BE49-F238E27FC236}">
                <a16:creationId xmlns:a16="http://schemas.microsoft.com/office/drawing/2014/main" id="{38852FB4-5D34-4647-9C07-C98EE8FB8945}"/>
              </a:ext>
            </a:extLst>
          </p:cNvPr>
          <p:cNvSpPr/>
          <p:nvPr/>
        </p:nvSpPr>
        <p:spPr>
          <a:xfrm>
            <a:off x="6978660"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1" name="Rectangle 10">
            <a:extLst>
              <a:ext uri="{FF2B5EF4-FFF2-40B4-BE49-F238E27FC236}">
                <a16:creationId xmlns:a16="http://schemas.microsoft.com/office/drawing/2014/main" id="{C8C0206E-395C-466C-845A-817FD51661EE}"/>
              </a:ext>
            </a:extLst>
          </p:cNvPr>
          <p:cNvSpPr/>
          <p:nvPr/>
        </p:nvSpPr>
        <p:spPr>
          <a:xfrm>
            <a:off x="7410441"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2" name="Rectangle 11">
            <a:extLst>
              <a:ext uri="{FF2B5EF4-FFF2-40B4-BE49-F238E27FC236}">
                <a16:creationId xmlns:a16="http://schemas.microsoft.com/office/drawing/2014/main" id="{2DDF1A7F-C837-4EA9-A21E-49EF6065DA66}"/>
              </a:ext>
            </a:extLst>
          </p:cNvPr>
          <p:cNvSpPr/>
          <p:nvPr/>
        </p:nvSpPr>
        <p:spPr>
          <a:xfrm>
            <a:off x="7842223"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3" name="Rectangle 12">
            <a:extLst>
              <a:ext uri="{FF2B5EF4-FFF2-40B4-BE49-F238E27FC236}">
                <a16:creationId xmlns:a16="http://schemas.microsoft.com/office/drawing/2014/main" id="{06A480AE-154D-4BF0-9A8B-432E41BF403E}"/>
              </a:ext>
            </a:extLst>
          </p:cNvPr>
          <p:cNvSpPr/>
          <p:nvPr/>
        </p:nvSpPr>
        <p:spPr>
          <a:xfrm>
            <a:off x="8274004"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4" name="Rectangle 13">
            <a:extLst>
              <a:ext uri="{FF2B5EF4-FFF2-40B4-BE49-F238E27FC236}">
                <a16:creationId xmlns:a16="http://schemas.microsoft.com/office/drawing/2014/main" id="{C57D35A0-3C76-46D1-ADB3-5049A144F191}"/>
              </a:ext>
            </a:extLst>
          </p:cNvPr>
          <p:cNvSpPr/>
          <p:nvPr/>
        </p:nvSpPr>
        <p:spPr>
          <a:xfrm>
            <a:off x="8705786"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6" name="Rectangle 15">
            <a:extLst>
              <a:ext uri="{FF2B5EF4-FFF2-40B4-BE49-F238E27FC236}">
                <a16:creationId xmlns:a16="http://schemas.microsoft.com/office/drawing/2014/main" id="{8B616BE9-FCEE-4899-9F2A-BBE91C8FC725}"/>
              </a:ext>
            </a:extLst>
          </p:cNvPr>
          <p:cNvSpPr/>
          <p:nvPr/>
        </p:nvSpPr>
        <p:spPr>
          <a:xfrm>
            <a:off x="9137567"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7" name="Rectangle 16">
            <a:extLst>
              <a:ext uri="{FF2B5EF4-FFF2-40B4-BE49-F238E27FC236}">
                <a16:creationId xmlns:a16="http://schemas.microsoft.com/office/drawing/2014/main" id="{2F74A8D4-FC51-4096-8C3A-B5913F70AC35}"/>
              </a:ext>
            </a:extLst>
          </p:cNvPr>
          <p:cNvSpPr/>
          <p:nvPr/>
        </p:nvSpPr>
        <p:spPr>
          <a:xfrm>
            <a:off x="9569347"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8" name="Approved Budget Overview">
            <a:extLst>
              <a:ext uri="{FF2B5EF4-FFF2-40B4-BE49-F238E27FC236}">
                <a16:creationId xmlns:a16="http://schemas.microsoft.com/office/drawing/2014/main" id="{280859AC-8540-45C2-B30E-0307B8C2EBDC}"/>
              </a:ext>
            </a:extLst>
          </p:cNvPr>
          <p:cNvSpPr txBox="1"/>
          <p:nvPr/>
        </p:nvSpPr>
        <p:spPr>
          <a:xfrm>
            <a:off x="1131280" y="3294045"/>
            <a:ext cx="3173564" cy="446274"/>
          </a:xfrm>
          <a:prstGeom prst="rect">
            <a:avLst/>
          </a:prstGeom>
          <a:solidFill>
            <a:srgbClr val="1A77B9"/>
          </a:solidFill>
          <a:ln w="38100">
            <a:solidFill>
              <a:srgbClr val="1A77B9"/>
            </a:solidFill>
            <a:miter lim="400000"/>
          </a:ln>
          <a:effectLst>
            <a:outerShdw blurRad="12700" dist="12700" rotWithShape="0">
              <a:srgbClr val="000000">
                <a:alpha val="27675"/>
              </a:srgbClr>
            </a:outerShdw>
          </a:effectLst>
        </p:spPr>
        <p:txBody>
          <a:bodyPr wrap="square"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endParaRPr kumimoji="0" sz="2100" b="1" i="0" u="none" strike="noStrike" kern="0" cap="small" spc="0" normalizeH="0" baseline="0" noProof="0" dirty="0">
              <a:ln>
                <a:noFill/>
              </a:ln>
              <a:solidFill>
                <a:srgbClr val="1A77B9"/>
              </a:solidFill>
              <a:effectLst>
                <a:outerShdw blurRad="12700" dist="12700" dir="18900000" rotWithShape="0">
                  <a:srgbClr val="000000">
                    <a:alpha val="40000"/>
                  </a:srgbClr>
                </a:outerShdw>
              </a:effectLst>
              <a:uLnTx/>
              <a:uFillTx/>
              <a:latin typeface="Trebuchet MS" panose="020B0603020202020204"/>
              <a:sym typeface="Trebuchet MS" panose="020B0603020202020204"/>
            </a:endParaRPr>
          </a:p>
        </p:txBody>
      </p:sp>
      <p:sp>
        <p:nvSpPr>
          <p:cNvPr id="19" name="2019">
            <a:extLst>
              <a:ext uri="{FF2B5EF4-FFF2-40B4-BE49-F238E27FC236}">
                <a16:creationId xmlns:a16="http://schemas.microsoft.com/office/drawing/2014/main" id="{81141590-960C-4EC1-A3DE-241C42BAF61C}"/>
              </a:ext>
            </a:extLst>
          </p:cNvPr>
          <p:cNvSpPr txBox="1"/>
          <p:nvPr/>
        </p:nvSpPr>
        <p:spPr>
          <a:xfrm>
            <a:off x="1131279" y="3269976"/>
            <a:ext cx="3173564" cy="492443"/>
          </a:xfrm>
          <a:prstGeom prst="rect">
            <a:avLst/>
          </a:prstGeom>
          <a:solidFill>
            <a:srgbClr val="004E66"/>
          </a:solidFill>
          <a:ln w="12700" cap="flat">
            <a:noFill/>
            <a:miter lim="400000"/>
          </a:ln>
          <a:effectLst/>
        </p:spPr>
        <p:txBody>
          <a:bodyPr wrap="square" lIns="0" tIns="0" rIns="0" bIns="0" numCol="1" anchor="ctr">
            <a:spAutoFit/>
          </a:bodyPr>
          <a:lstStyle>
            <a:lvl1pPr>
              <a:defRPr sz="6400">
                <a:solidFill>
                  <a:schemeClr val="accent4"/>
                </a:solidFill>
                <a:effectLst>
                  <a:outerShdw blurRad="12700" dist="25400" dir="18900000" rotWithShape="0">
                    <a:srgbClr val="000000"/>
                  </a:outerShdw>
                </a:effectLst>
              </a:defRPr>
            </a:lvl1pPr>
          </a:lstStyle>
          <a:p>
            <a:pPr algn="ctr" defTabSz="412750" hangingPunct="0"/>
            <a:r>
              <a:rPr lang="en-US" sz="3200" b="1" kern="0" cap="small" dirty="0">
                <a:solidFill>
                  <a:srgbClr val="FFFFFF"/>
                </a:solidFill>
                <a:latin typeface="Trebuchet MS" panose="020B0603020202020204"/>
                <a:sym typeface="Trebuchet MS" panose="020B0603020202020204"/>
              </a:rPr>
              <a:t>Q1 Y2023</a:t>
            </a:r>
            <a:endParaRPr sz="3200" b="1" kern="0" cap="small" dirty="0">
              <a:solidFill>
                <a:srgbClr val="FFFFFF"/>
              </a:solidFill>
              <a:latin typeface="Trebuchet MS" panose="020B0603020202020204"/>
              <a:sym typeface="Trebuchet MS" panose="020B0603020202020204"/>
            </a:endParaRPr>
          </a:p>
        </p:txBody>
      </p:sp>
      <p:sp>
        <p:nvSpPr>
          <p:cNvPr id="2" name="Slide Number Placeholder 1">
            <a:extLst>
              <a:ext uri="{FF2B5EF4-FFF2-40B4-BE49-F238E27FC236}">
                <a16:creationId xmlns:a16="http://schemas.microsoft.com/office/drawing/2014/main" id="{B14E6016-F497-4549-8E01-42BD3703997D}"/>
              </a:ext>
            </a:extLst>
          </p:cNvPr>
          <p:cNvSpPr>
            <a:spLocks noGrp="1"/>
          </p:cNvSpPr>
          <p:nvPr>
            <p:ph type="sldNum" sz="quarter" idx="12"/>
          </p:nvPr>
        </p:nvSpPr>
        <p:spPr/>
        <p:txBody>
          <a:bodyPr/>
          <a:lstStyle/>
          <a:p>
            <a:fld id="{B55E7332-B74C-4FC6-99A2-D8C412507BB4}" type="slidenum">
              <a:rPr lang="x-none" smtClean="0"/>
              <a:t>16</a:t>
            </a:fld>
            <a:endParaRPr lang="x-none"/>
          </a:p>
        </p:txBody>
      </p:sp>
    </p:spTree>
    <p:extLst>
      <p:ext uri="{BB962C8B-B14F-4D97-AF65-F5344CB8AC3E}">
        <p14:creationId xmlns:p14="http://schemas.microsoft.com/office/powerpoint/2010/main" val="3383831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B707C0-5659-4962-9DAF-93AA26039B62}"/>
              </a:ext>
            </a:extLst>
          </p:cNvPr>
          <p:cNvSpPr>
            <a:spLocks noGrp="1"/>
          </p:cNvSpPr>
          <p:nvPr>
            <p:ph type="sldNum" sz="quarter" idx="12"/>
          </p:nvPr>
        </p:nvSpPr>
        <p:spPr/>
        <p:txBody>
          <a:bodyPr/>
          <a:lstStyle/>
          <a:p>
            <a:fld id="{B55E7332-B74C-4FC6-99A2-D8C412507BB4}" type="slidenum">
              <a:rPr lang="x-none" smtClean="0"/>
              <a:t>17</a:t>
            </a:fld>
            <a:endParaRPr lang="x-none"/>
          </a:p>
        </p:txBody>
      </p:sp>
      <p:graphicFrame>
        <p:nvGraphicFramePr>
          <p:cNvPr id="4" name="Table 5">
            <a:extLst>
              <a:ext uri="{FF2B5EF4-FFF2-40B4-BE49-F238E27FC236}">
                <a16:creationId xmlns:a16="http://schemas.microsoft.com/office/drawing/2014/main" id="{9B8F3BB8-3681-1788-EC64-1A8A0056AF73}"/>
              </a:ext>
            </a:extLst>
          </p:cNvPr>
          <p:cNvGraphicFramePr>
            <a:graphicFrameLocks noGrp="1"/>
          </p:cNvGraphicFramePr>
          <p:nvPr>
            <p:extLst>
              <p:ext uri="{D42A27DB-BD31-4B8C-83A1-F6EECF244321}">
                <p14:modId xmlns:p14="http://schemas.microsoft.com/office/powerpoint/2010/main" val="43411137"/>
              </p:ext>
            </p:extLst>
          </p:nvPr>
        </p:nvGraphicFramePr>
        <p:xfrm>
          <a:off x="977408" y="1649007"/>
          <a:ext cx="10164418" cy="4996889"/>
        </p:xfrm>
        <a:graphic>
          <a:graphicData uri="http://schemas.openxmlformats.org/drawingml/2006/table">
            <a:tbl>
              <a:tblPr firstRow="1" bandRow="1">
                <a:tableStyleId>{2D5ABB26-0587-4C30-8999-92F81FD0307C}</a:tableStyleId>
              </a:tblPr>
              <a:tblGrid>
                <a:gridCol w="3326296">
                  <a:extLst>
                    <a:ext uri="{9D8B030D-6E8A-4147-A177-3AD203B41FA5}">
                      <a16:colId xmlns:a16="http://schemas.microsoft.com/office/drawing/2014/main" val="3789843142"/>
                    </a:ext>
                  </a:extLst>
                </a:gridCol>
                <a:gridCol w="2054087">
                  <a:extLst>
                    <a:ext uri="{9D8B030D-6E8A-4147-A177-3AD203B41FA5}">
                      <a16:colId xmlns:a16="http://schemas.microsoft.com/office/drawing/2014/main" val="1865915207"/>
                    </a:ext>
                  </a:extLst>
                </a:gridCol>
                <a:gridCol w="1789043">
                  <a:extLst>
                    <a:ext uri="{9D8B030D-6E8A-4147-A177-3AD203B41FA5}">
                      <a16:colId xmlns:a16="http://schemas.microsoft.com/office/drawing/2014/main" val="3641241004"/>
                    </a:ext>
                  </a:extLst>
                </a:gridCol>
                <a:gridCol w="1921566">
                  <a:extLst>
                    <a:ext uri="{9D8B030D-6E8A-4147-A177-3AD203B41FA5}">
                      <a16:colId xmlns:a16="http://schemas.microsoft.com/office/drawing/2014/main" val="3046974718"/>
                    </a:ext>
                  </a:extLst>
                </a:gridCol>
                <a:gridCol w="1073426">
                  <a:extLst>
                    <a:ext uri="{9D8B030D-6E8A-4147-A177-3AD203B41FA5}">
                      <a16:colId xmlns:a16="http://schemas.microsoft.com/office/drawing/2014/main" val="868240210"/>
                    </a:ext>
                  </a:extLst>
                </a:gridCol>
              </a:tblGrid>
              <a:tr h="294925">
                <a:tc>
                  <a:txBody>
                    <a:bodyPr/>
                    <a:lstStyle/>
                    <a:p>
                      <a:pPr algn="l" fontAlgn="b"/>
                      <a:r>
                        <a:rPr lang="en-GB" sz="1200" b="1" i="0" u="none" strike="noStrike" dirty="0">
                          <a:solidFill>
                            <a:schemeClr val="tx1">
                              <a:lumMod val="85000"/>
                              <a:lumOff val="15000"/>
                            </a:schemeClr>
                          </a:solidFill>
                          <a:effectLst/>
                          <a:latin typeface="Trebuchet MS" panose="020B0603020202020204" pitchFamily="34" charset="0"/>
                        </a:rPr>
                        <a:t>TOTAL REVENUE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1,417,604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354,401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269,609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4266161"/>
                  </a:ext>
                </a:extLst>
              </a:tr>
              <a:tr h="294925">
                <a:tc>
                  <a:txBody>
                    <a:bodyPr/>
                    <a:lstStyle/>
                    <a:p>
                      <a:pPr algn="l" fontAlgn="b"/>
                      <a:r>
                        <a:rPr lang="en-GB" sz="1200" b="1" i="0" u="none" strike="noStrike" dirty="0">
                          <a:solidFill>
                            <a:schemeClr val="tx1">
                              <a:lumMod val="85000"/>
                              <a:lumOff val="15000"/>
                            </a:schemeClr>
                          </a:solidFill>
                          <a:effectLst/>
                          <a:latin typeface="Trebuchet MS" panose="020B0603020202020204" pitchFamily="34" charset="0"/>
                        </a:rPr>
                        <a:t> REVENUE  AND GRANTS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1,417,604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354,401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269,609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254258"/>
                  </a:ext>
                </a:extLst>
              </a:tr>
              <a:tr h="294925">
                <a:tc>
                  <a:txBody>
                    <a:bodyPr/>
                    <a:lstStyle/>
                    <a:p>
                      <a:pPr algn="l" fontAlgn="b"/>
                      <a:r>
                        <a:rPr lang="en-GB" sz="1200" b="1" i="0" u="none" strike="noStrike" dirty="0">
                          <a:solidFill>
                            <a:schemeClr val="tx1">
                              <a:lumMod val="85000"/>
                              <a:lumOff val="15000"/>
                            </a:schemeClr>
                          </a:solidFill>
                          <a:effectLst/>
                          <a:latin typeface="Trebuchet MS" panose="020B0603020202020204" pitchFamily="34" charset="0"/>
                        </a:rPr>
                        <a:t>Federal Transfers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274,235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68,559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67,192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98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105263"/>
                  </a:ext>
                </a:extLst>
              </a:tr>
              <a:tr h="294925">
                <a:tc>
                  <a:txBody>
                    <a:bodyPr/>
                    <a:lstStyle/>
                    <a:p>
                      <a:pPr algn="l" fontAlgn="b"/>
                      <a:r>
                        <a:rPr lang="en-GB" sz="1200" b="0" i="0" u="none" strike="noStrike" dirty="0">
                          <a:solidFill>
                            <a:schemeClr val="tx1">
                              <a:lumMod val="85000"/>
                              <a:lumOff val="15000"/>
                            </a:schemeClr>
                          </a:solidFill>
                          <a:effectLst/>
                          <a:latin typeface="Trebuchet MS" panose="020B0603020202020204" pitchFamily="34" charset="0"/>
                        </a:rPr>
                        <a:t>Statutory Allocation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            60,000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       15,000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12,391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83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2616107"/>
                  </a:ext>
                </a:extLst>
              </a:tr>
              <a:tr h="294925">
                <a:tc>
                  <a:txBody>
                    <a:bodyPr/>
                    <a:lstStyle/>
                    <a:p>
                      <a:pPr algn="l" fontAlgn="b"/>
                      <a:r>
                        <a:rPr lang="en-GB" sz="1200" b="0" i="0" u="none" strike="noStrike" dirty="0">
                          <a:solidFill>
                            <a:schemeClr val="tx1">
                              <a:lumMod val="85000"/>
                              <a:lumOff val="15000"/>
                            </a:schemeClr>
                          </a:solidFill>
                          <a:effectLst/>
                          <a:latin typeface="Trebuchet MS" panose="020B0603020202020204" pitchFamily="34" charset="0"/>
                        </a:rPr>
                        <a:t>13% Derivations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              3,900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            975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468331"/>
                  </a:ext>
                </a:extLst>
              </a:tr>
              <a:tr h="294925">
                <a:tc>
                  <a:txBody>
                    <a:bodyPr/>
                    <a:lstStyle/>
                    <a:p>
                      <a:pPr algn="l" fontAlgn="b"/>
                      <a:r>
                        <a:rPr lang="en-GB" sz="1200" b="0" i="0" u="none" strike="noStrike" dirty="0">
                          <a:solidFill>
                            <a:schemeClr val="tx1">
                              <a:lumMod val="85000"/>
                              <a:lumOff val="15000"/>
                            </a:schemeClr>
                          </a:solidFill>
                          <a:effectLst/>
                          <a:latin typeface="Trebuchet MS" panose="020B0603020202020204" pitchFamily="34" charset="0"/>
                        </a:rPr>
                        <a:t>Other FAAC Transfer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            10,335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         2,584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6,043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234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8071094"/>
                  </a:ext>
                </a:extLst>
              </a:tr>
              <a:tr h="294925">
                <a:tc>
                  <a:txBody>
                    <a:bodyPr/>
                    <a:lstStyle/>
                    <a:p>
                      <a:pPr algn="l" fontAlgn="b"/>
                      <a:r>
                        <a:rPr lang="en-GB" sz="1200" b="0" i="0" u="none" strike="noStrike" dirty="0">
                          <a:solidFill>
                            <a:schemeClr val="tx1">
                              <a:lumMod val="85000"/>
                              <a:lumOff val="15000"/>
                            </a:schemeClr>
                          </a:solidFill>
                          <a:effectLst/>
                          <a:latin typeface="Trebuchet MS" panose="020B0603020202020204" pitchFamily="34" charset="0"/>
                        </a:rPr>
                        <a:t>Value Added Tax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          200,000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       50,000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48,758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98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4709586"/>
                  </a:ext>
                </a:extLst>
              </a:tr>
              <a:tr h="294925">
                <a:tc>
                  <a:txBody>
                    <a:bodyPr/>
                    <a:lstStyle/>
                    <a:p>
                      <a:pPr marL="0" algn="l" defTabSz="914400" rtl="0" eaLnBrk="1" fontAlgn="b" latinLnBrk="0" hangingPunct="1"/>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TOTAL INTERNALLY GENERATED REVENUE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1,143,369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285,842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202,417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71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0506387"/>
                  </a:ext>
                </a:extLst>
              </a:tr>
              <a:tr h="278089">
                <a:tc>
                  <a:txBody>
                    <a:bodyPr/>
                    <a:lstStyle/>
                    <a:p>
                      <a:pPr marL="0" algn="l" defTabSz="914400" rtl="0" eaLnBrk="1" fontAlgn="b" latinLnBrk="0" hangingPunct="1"/>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INTERNALLY GENERATED REVENUE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1,045,851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261,463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179,912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69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5110098"/>
                  </a:ext>
                </a:extLst>
              </a:tr>
              <a:tr h="294925">
                <a:tc>
                  <a:txBody>
                    <a:bodyPr/>
                    <a:lstStyle/>
                    <a:p>
                      <a:pPr algn="l" fontAlgn="ctr"/>
                      <a:r>
                        <a:rPr lang="en-GB" sz="1200" b="0" i="0" u="none" strike="noStrike" kern="1200">
                          <a:solidFill>
                            <a:schemeClr val="tx1">
                              <a:lumMod val="85000"/>
                              <a:lumOff val="15000"/>
                            </a:schemeClr>
                          </a:solidFill>
                          <a:effectLst/>
                          <a:latin typeface="Trebuchet MS" panose="020B0603020202020204" pitchFamily="34" charset="0"/>
                          <a:ea typeface="+mn-ea"/>
                          <a:cs typeface="+mn-cs"/>
                        </a:rPr>
                        <a:t>Lagos Internal Revenue Services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0" i="0" u="none" strike="noStrike" kern="1200">
                          <a:solidFill>
                            <a:schemeClr val="tx1">
                              <a:lumMod val="85000"/>
                              <a:lumOff val="15000"/>
                            </a:schemeClr>
                          </a:solidFill>
                          <a:effectLst/>
                          <a:latin typeface="Trebuchet MS" panose="020B0603020202020204" pitchFamily="34" charset="0"/>
                          <a:ea typeface="+mn-ea"/>
                          <a:cs typeface="+mn-cs"/>
                        </a:rPr>
                        <a:t>          682,906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     170,726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148,765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87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9367406"/>
                  </a:ext>
                </a:extLst>
              </a:tr>
              <a:tr h="294925">
                <a:tc>
                  <a:txBody>
                    <a:bodyPr/>
                    <a:lstStyle/>
                    <a:p>
                      <a:pPr algn="l" fontAlgn="ctr"/>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Internally Generated Revenue(Others)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0" i="0" u="none" strike="noStrike" kern="1200">
                          <a:solidFill>
                            <a:schemeClr val="tx1">
                              <a:lumMod val="85000"/>
                              <a:lumOff val="15000"/>
                            </a:schemeClr>
                          </a:solidFill>
                          <a:effectLst/>
                          <a:latin typeface="Trebuchet MS" panose="020B0603020202020204" pitchFamily="34" charset="0"/>
                          <a:ea typeface="+mn-ea"/>
                          <a:cs typeface="+mn-cs"/>
                        </a:rPr>
                        <a:t>          241,899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       60,475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21,650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36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301217"/>
                  </a:ext>
                </a:extLst>
              </a:tr>
              <a:tr h="294925">
                <a:tc>
                  <a:txBody>
                    <a:bodyPr/>
                    <a:lstStyle/>
                    <a:p>
                      <a:pPr algn="l"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Dedicated Revenue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            89,411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       22,353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9,457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42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2534444"/>
                  </a:ext>
                </a:extLst>
              </a:tr>
              <a:tr h="29492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Investment Income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              6,645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         1,661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40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1518689"/>
                  </a:ext>
                </a:extLst>
              </a:tr>
              <a:tr h="294925">
                <a:tc>
                  <a:txBody>
                    <a:bodyPr/>
                    <a:lstStyle/>
                    <a:p>
                      <a:pPr algn="l" fontAlgn="ctr"/>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Opening Balance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            24,991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         6,248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3164027"/>
                  </a:ext>
                </a:extLst>
              </a:tr>
              <a:tr h="294925">
                <a:tc>
                  <a:txBody>
                    <a:bodyPr/>
                    <a:lstStyle/>
                    <a:p>
                      <a:pPr algn="l"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CAPITAL RECEIPTS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97,518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24,380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22,505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92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0333183"/>
                  </a:ext>
                </a:extLst>
              </a:tr>
              <a:tr h="294925">
                <a:tc>
                  <a:txBody>
                    <a:bodyPr/>
                    <a:lstStyle/>
                    <a:p>
                      <a:pPr algn="l"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Grants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            51,882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       12,970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1,631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2814227"/>
                  </a:ext>
                </a:extLst>
              </a:tr>
              <a:tr h="294925">
                <a:tc>
                  <a:txBody>
                    <a:bodyPr/>
                    <a:lstStyle/>
                    <a:p>
                      <a:pPr algn="l"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Other Capital Receipts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            45,636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       11,409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20,874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183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826280"/>
                  </a:ext>
                </a:extLst>
              </a:tr>
            </a:tbl>
          </a:graphicData>
        </a:graphic>
      </p:graphicFrame>
      <p:grpSp>
        <p:nvGrpSpPr>
          <p:cNvPr id="5" name="Group 4">
            <a:extLst>
              <a:ext uri="{FF2B5EF4-FFF2-40B4-BE49-F238E27FC236}">
                <a16:creationId xmlns:a16="http://schemas.microsoft.com/office/drawing/2014/main" id="{C1311E23-A26D-CB04-CA8D-0BDF91703772}"/>
              </a:ext>
            </a:extLst>
          </p:cNvPr>
          <p:cNvGrpSpPr/>
          <p:nvPr/>
        </p:nvGrpSpPr>
        <p:grpSpPr>
          <a:xfrm>
            <a:off x="1101545" y="1047363"/>
            <a:ext cx="10040280" cy="624818"/>
            <a:chOff x="632109" y="573610"/>
            <a:chExt cx="11108365" cy="624818"/>
          </a:xfrm>
        </p:grpSpPr>
        <p:sp>
          <p:nvSpPr>
            <p:cNvPr id="6" name="Rectangle: Rounded Corners 5">
              <a:extLst>
                <a:ext uri="{FF2B5EF4-FFF2-40B4-BE49-F238E27FC236}">
                  <a16:creationId xmlns:a16="http://schemas.microsoft.com/office/drawing/2014/main" id="{5160F0A9-28DD-6965-87E9-E1484494D93D}"/>
                </a:ext>
              </a:extLst>
            </p:cNvPr>
            <p:cNvSpPr/>
            <p:nvPr/>
          </p:nvSpPr>
          <p:spPr>
            <a:xfrm>
              <a:off x="632109" y="625822"/>
              <a:ext cx="3018498" cy="504000"/>
            </a:xfrm>
            <a:prstGeom prst="roundRect">
              <a:avLst>
                <a:gd name="adj" fmla="val 50000"/>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latin typeface="Trebuchet MS" panose="020B0603020202020204" pitchFamily="34" charset="0"/>
              </a:endParaRPr>
            </a:p>
          </p:txBody>
        </p:sp>
        <p:sp>
          <p:nvSpPr>
            <p:cNvPr id="7" name="Rectangle: Rounded Corners 6">
              <a:extLst>
                <a:ext uri="{FF2B5EF4-FFF2-40B4-BE49-F238E27FC236}">
                  <a16:creationId xmlns:a16="http://schemas.microsoft.com/office/drawing/2014/main" id="{599287F0-EA10-D328-32F5-2E8CD75E3B88}"/>
                </a:ext>
              </a:extLst>
            </p:cNvPr>
            <p:cNvSpPr/>
            <p:nvPr/>
          </p:nvSpPr>
          <p:spPr>
            <a:xfrm>
              <a:off x="4428864" y="619019"/>
              <a:ext cx="1842788" cy="504000"/>
            </a:xfrm>
            <a:prstGeom prst="roundRect">
              <a:avLst>
                <a:gd name="adj" fmla="val 50000"/>
              </a:avLst>
            </a:prstGeom>
            <a:solidFill>
              <a:srgbClr val="52BE8A"/>
            </a:solidFill>
            <a:ln>
              <a:solidFill>
                <a:srgbClr val="52BE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8" name="Rectangle: Rounded Corners 7">
              <a:extLst>
                <a:ext uri="{FF2B5EF4-FFF2-40B4-BE49-F238E27FC236}">
                  <a16:creationId xmlns:a16="http://schemas.microsoft.com/office/drawing/2014/main" id="{1A8FA930-BAD3-AD97-B827-0E6D2B2BA5DA}"/>
                </a:ext>
              </a:extLst>
            </p:cNvPr>
            <p:cNvSpPr/>
            <p:nvPr/>
          </p:nvSpPr>
          <p:spPr>
            <a:xfrm>
              <a:off x="6460230" y="642080"/>
              <a:ext cx="5280244" cy="504000"/>
            </a:xfrm>
            <a:prstGeom prst="roundRect">
              <a:avLst>
                <a:gd name="adj" fmla="val 50000"/>
              </a:avLst>
            </a:prstGeom>
            <a:solidFill>
              <a:srgbClr val="004E66"/>
            </a:solidFill>
            <a:ln>
              <a:solidFill>
                <a:srgbClr val="63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latin typeface="Trebuchet MS" panose="020B0603020202020204" pitchFamily="34" charset="0"/>
              </a:endParaRPr>
            </a:p>
          </p:txBody>
        </p:sp>
        <p:sp>
          <p:nvSpPr>
            <p:cNvPr id="12" name="TextBox 11">
              <a:extLst>
                <a:ext uri="{FF2B5EF4-FFF2-40B4-BE49-F238E27FC236}">
                  <a16:creationId xmlns:a16="http://schemas.microsoft.com/office/drawing/2014/main" id="{7068F288-C274-87C8-DB15-029C515498FA}"/>
                </a:ext>
              </a:extLst>
            </p:cNvPr>
            <p:cNvSpPr txBox="1"/>
            <p:nvPr/>
          </p:nvSpPr>
          <p:spPr>
            <a:xfrm>
              <a:off x="1322250" y="713005"/>
              <a:ext cx="1772042" cy="338554"/>
            </a:xfrm>
            <a:prstGeom prst="rect">
              <a:avLst/>
            </a:prstGeom>
            <a:noFill/>
          </p:spPr>
          <p:txBody>
            <a:bodyPr wrap="square" rtlCol="0">
              <a:spAutoFit/>
            </a:bodyPr>
            <a:lstStyle/>
            <a:p>
              <a:r>
                <a:rPr lang="en-GB" sz="1600" b="1" dirty="0">
                  <a:latin typeface="Trebuchet MS" panose="020B0603020202020204" pitchFamily="34" charset="0"/>
                </a:rPr>
                <a:t>FISCAL ITEMS</a:t>
              </a:r>
              <a:endParaRPr lang="x-none" sz="1600" b="1" dirty="0">
                <a:latin typeface="Trebuchet MS" panose="020B0603020202020204" pitchFamily="34" charset="0"/>
              </a:endParaRPr>
            </a:p>
          </p:txBody>
        </p:sp>
        <p:cxnSp>
          <p:nvCxnSpPr>
            <p:cNvPr id="14" name="Straight Connector 13">
              <a:extLst>
                <a:ext uri="{FF2B5EF4-FFF2-40B4-BE49-F238E27FC236}">
                  <a16:creationId xmlns:a16="http://schemas.microsoft.com/office/drawing/2014/main" id="{DCD5FFE4-BA6B-4246-6C5D-C2FA9ED22F85}"/>
                </a:ext>
              </a:extLst>
            </p:cNvPr>
            <p:cNvCxnSpPr>
              <a:cxnSpLocks/>
            </p:cNvCxnSpPr>
            <p:nvPr/>
          </p:nvCxnSpPr>
          <p:spPr>
            <a:xfrm>
              <a:off x="10560863" y="654796"/>
              <a:ext cx="0" cy="478568"/>
            </a:xfrm>
            <a:prstGeom prst="line">
              <a:avLst/>
            </a:prstGeom>
            <a:ln w="19050">
              <a:solidFill>
                <a:srgbClr val="FAFBF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06B088-E17B-33B0-0E48-1675224379CE}"/>
                </a:ext>
              </a:extLst>
            </p:cNvPr>
            <p:cNvCxnSpPr>
              <a:cxnSpLocks/>
            </p:cNvCxnSpPr>
            <p:nvPr/>
          </p:nvCxnSpPr>
          <p:spPr>
            <a:xfrm>
              <a:off x="6512578" y="774167"/>
              <a:ext cx="4036407" cy="36335"/>
            </a:xfrm>
            <a:prstGeom prst="line">
              <a:avLst/>
            </a:prstGeom>
            <a:ln w="19050">
              <a:solidFill>
                <a:srgbClr val="FAFBFD"/>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588B479-2C69-F919-9516-3ADB6A24F37D}"/>
                </a:ext>
              </a:extLst>
            </p:cNvPr>
            <p:cNvSpPr txBox="1"/>
            <p:nvPr/>
          </p:nvSpPr>
          <p:spPr>
            <a:xfrm>
              <a:off x="6624520" y="773696"/>
              <a:ext cx="1768457" cy="424732"/>
            </a:xfrm>
            <a:prstGeom prst="rect">
              <a:avLst/>
            </a:prstGeom>
            <a:noFill/>
          </p:spPr>
          <p:txBody>
            <a:bodyPr wrap="square">
              <a:spAutoFit/>
            </a:bodyPr>
            <a:lstStyle/>
            <a:p>
              <a:pPr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Budget</a:t>
              </a:r>
            </a:p>
            <a:p>
              <a:pPr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Jan. – Mar. (₦’Mn)</a:t>
              </a:r>
            </a:p>
          </p:txBody>
        </p:sp>
        <p:sp>
          <p:nvSpPr>
            <p:cNvPr id="24" name="TextBox 23">
              <a:extLst>
                <a:ext uri="{FF2B5EF4-FFF2-40B4-BE49-F238E27FC236}">
                  <a16:creationId xmlns:a16="http://schemas.microsoft.com/office/drawing/2014/main" id="{086A11A9-0830-8893-43ED-E1617458D932}"/>
                </a:ext>
              </a:extLst>
            </p:cNvPr>
            <p:cNvSpPr txBox="1"/>
            <p:nvPr/>
          </p:nvSpPr>
          <p:spPr>
            <a:xfrm>
              <a:off x="8653466" y="760693"/>
              <a:ext cx="1878951" cy="424732"/>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Actual </a:t>
              </a:r>
            </a:p>
            <a:p>
              <a:pPr lvl="0"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Jan. – Mar. </a:t>
              </a: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(₦’Mn)</a:t>
              </a:r>
            </a:p>
          </p:txBody>
        </p:sp>
        <p:sp>
          <p:nvSpPr>
            <p:cNvPr id="25" name="TextBox 24">
              <a:extLst>
                <a:ext uri="{FF2B5EF4-FFF2-40B4-BE49-F238E27FC236}">
                  <a16:creationId xmlns:a16="http://schemas.microsoft.com/office/drawing/2014/main" id="{73E26C96-BB68-E0A2-36CF-E035ED8AD9C0}"/>
                </a:ext>
              </a:extLst>
            </p:cNvPr>
            <p:cNvSpPr txBox="1"/>
            <p:nvPr/>
          </p:nvSpPr>
          <p:spPr>
            <a:xfrm>
              <a:off x="10801790" y="673233"/>
              <a:ext cx="793404" cy="428513"/>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Perf.</a:t>
              </a:r>
            </a:p>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a:t>
              </a:r>
            </a:p>
          </p:txBody>
        </p:sp>
        <p:sp>
          <p:nvSpPr>
            <p:cNvPr id="26" name="TextBox 25">
              <a:extLst>
                <a:ext uri="{FF2B5EF4-FFF2-40B4-BE49-F238E27FC236}">
                  <a16:creationId xmlns:a16="http://schemas.microsoft.com/office/drawing/2014/main" id="{0B35A091-911C-1102-3349-A89E125C1221}"/>
                </a:ext>
              </a:extLst>
            </p:cNvPr>
            <p:cNvSpPr txBox="1"/>
            <p:nvPr/>
          </p:nvSpPr>
          <p:spPr>
            <a:xfrm>
              <a:off x="4387130" y="573610"/>
              <a:ext cx="1942855" cy="590931"/>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2023 Approved  Budget</a:t>
              </a:r>
              <a:endPar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sym typeface="Helvetica Neue"/>
              </a:endParaRPr>
            </a:p>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(₦’Mn)</a:t>
              </a:r>
            </a:p>
          </p:txBody>
        </p:sp>
        <p:sp>
          <p:nvSpPr>
            <p:cNvPr id="27" name="TextBox 26">
              <a:extLst>
                <a:ext uri="{FF2B5EF4-FFF2-40B4-BE49-F238E27FC236}">
                  <a16:creationId xmlns:a16="http://schemas.microsoft.com/office/drawing/2014/main" id="{BDE6BADC-89F9-755C-BF51-62F2EFB088E7}"/>
                </a:ext>
              </a:extLst>
            </p:cNvPr>
            <p:cNvSpPr txBox="1"/>
            <p:nvPr/>
          </p:nvSpPr>
          <p:spPr>
            <a:xfrm>
              <a:off x="7894610" y="595312"/>
              <a:ext cx="2172116" cy="258532"/>
            </a:xfrm>
            <a:prstGeom prst="rect">
              <a:avLst/>
            </a:prstGeom>
            <a:noFill/>
          </p:spPr>
          <p:txBody>
            <a:bodyPr wrap="square">
              <a:spAutoFit/>
            </a:bodyPr>
            <a:lstStyle/>
            <a:p>
              <a:pPr marL="0" marR="0" lvl="0" indent="0" algn="l"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lang="en-GB" sz="1200" b="1" cap="small" dirty="0">
                  <a:solidFill>
                    <a:srgbClr val="FFFFFF"/>
                  </a:solidFill>
                  <a:effectLst>
                    <a:outerShdw blurRad="38100" dist="38100" dir="2700000" algn="tl">
                      <a:srgbClr val="000000">
                        <a:alpha val="43137"/>
                      </a:srgbClr>
                    </a:outerShdw>
                  </a:effectLst>
                  <a:latin typeface="Trebuchet MS" panose="020B0603020202020204" pitchFamily="34" charset="0"/>
                </a:rPr>
                <a:t>1</a:t>
              </a:r>
              <a:r>
                <a:rPr lang="en-GB" sz="1200" b="1" cap="small" baseline="30000" dirty="0">
                  <a:solidFill>
                    <a:srgbClr val="FFFFFF"/>
                  </a:solidFill>
                  <a:effectLst>
                    <a:outerShdw blurRad="38100" dist="38100" dir="2700000" algn="tl">
                      <a:srgbClr val="000000">
                        <a:alpha val="43137"/>
                      </a:srgbClr>
                    </a:outerShdw>
                  </a:effectLst>
                  <a:latin typeface="Trebuchet MS" panose="020B0603020202020204" pitchFamily="34" charset="0"/>
                </a:rPr>
                <a:t>ST</a:t>
              </a:r>
              <a:r>
                <a:rPr lang="en-GB" sz="1200" b="1" cap="small" dirty="0">
                  <a:solidFill>
                    <a:srgbClr val="FFFFFF"/>
                  </a:solidFill>
                  <a:effectLst>
                    <a:outerShdw blurRad="38100" dist="38100" dir="2700000" algn="tl">
                      <a:srgbClr val="000000">
                        <a:alpha val="43137"/>
                      </a:srgbClr>
                    </a:outerShdw>
                  </a:effectLst>
                  <a:latin typeface="Trebuchet MS" panose="020B0603020202020204" pitchFamily="34" charset="0"/>
                </a:rPr>
                <a:t> QUARTER Y2023</a:t>
              </a:r>
              <a:endPar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endParaRPr>
            </a:p>
          </p:txBody>
        </p:sp>
      </p:grpSp>
      <p:grpSp>
        <p:nvGrpSpPr>
          <p:cNvPr id="3" name="Group 2">
            <a:extLst>
              <a:ext uri="{FF2B5EF4-FFF2-40B4-BE49-F238E27FC236}">
                <a16:creationId xmlns:a16="http://schemas.microsoft.com/office/drawing/2014/main" id="{FC09BA30-2F10-3C7F-7DA8-E179011314E7}"/>
              </a:ext>
            </a:extLst>
          </p:cNvPr>
          <p:cNvGrpSpPr/>
          <p:nvPr/>
        </p:nvGrpSpPr>
        <p:grpSpPr>
          <a:xfrm>
            <a:off x="-5869" y="1"/>
            <a:ext cx="12197869" cy="692216"/>
            <a:chOff x="-5869" y="1"/>
            <a:chExt cx="12197869" cy="692216"/>
          </a:xfrm>
        </p:grpSpPr>
        <p:sp>
          <p:nvSpPr>
            <p:cNvPr id="9" name="Rectangle 8">
              <a:extLst>
                <a:ext uri="{FF2B5EF4-FFF2-40B4-BE49-F238E27FC236}">
                  <a16:creationId xmlns:a16="http://schemas.microsoft.com/office/drawing/2014/main" id="{3B36D4DB-05A8-C86C-B361-A47EAC8DDCE0}"/>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Rectangle: Rounded Corners 9">
              <a:extLst>
                <a:ext uri="{FF2B5EF4-FFF2-40B4-BE49-F238E27FC236}">
                  <a16:creationId xmlns:a16="http://schemas.microsoft.com/office/drawing/2014/main" id="{6FFD3C0D-E21A-8B7E-BCBA-8563DE19C6FB}"/>
                </a:ext>
              </a:extLst>
            </p:cNvPr>
            <p:cNvSpPr/>
            <p:nvPr/>
          </p:nvSpPr>
          <p:spPr>
            <a:xfrm>
              <a:off x="1975449" y="70389"/>
              <a:ext cx="6573328"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F144E9-5FEF-736C-6C7D-F06DEC69BD38}"/>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3F1CD1-188C-6011-BBD7-667CE27A5346}"/>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82EFD32E-C438-E01F-A390-E9DB88FA4A19}"/>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7" name="Picture 1">
              <a:extLst>
                <a:ext uri="{FF2B5EF4-FFF2-40B4-BE49-F238E27FC236}">
                  <a16:creationId xmlns:a16="http://schemas.microsoft.com/office/drawing/2014/main" id="{F47D0C6F-6F14-A84A-0146-728BB5D39FB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Shape 17">
              <a:extLst>
                <a:ext uri="{FF2B5EF4-FFF2-40B4-BE49-F238E27FC236}">
                  <a16:creationId xmlns:a16="http://schemas.microsoft.com/office/drawing/2014/main" id="{DAA017B5-C8A0-2BEE-BBF4-CD4B4870CFE7}"/>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9" name="Picture 2" descr="A group of colorful birds&#10;&#10;Description automatically generated with low confidence">
              <a:extLst>
                <a:ext uri="{FF2B5EF4-FFF2-40B4-BE49-F238E27FC236}">
                  <a16:creationId xmlns:a16="http://schemas.microsoft.com/office/drawing/2014/main" id="{DD146E86-9F67-FA20-414F-C62EACFDFC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5" name="TextBox 14">
            <a:extLst>
              <a:ext uri="{FF2B5EF4-FFF2-40B4-BE49-F238E27FC236}">
                <a16:creationId xmlns:a16="http://schemas.microsoft.com/office/drawing/2014/main" id="{913626B7-C83F-4527-AA72-6FFF3D631DFA}"/>
              </a:ext>
            </a:extLst>
          </p:cNvPr>
          <p:cNvSpPr txBox="1"/>
          <p:nvPr/>
        </p:nvSpPr>
        <p:spPr>
          <a:xfrm>
            <a:off x="2282709" y="62517"/>
            <a:ext cx="4501055" cy="369332"/>
          </a:xfrm>
          <a:prstGeom prst="rect">
            <a:avLst/>
          </a:prstGeom>
          <a:noFill/>
        </p:spPr>
        <p:txBody>
          <a:bodyPr wrap="square" rtlCol="0">
            <a:spAutoFit/>
          </a:bodyPr>
          <a:lstStyle/>
          <a:p>
            <a:pPr algn="ctr" defTabSz="412750" hangingPunct="0">
              <a:defRPr/>
            </a:pPr>
            <a:r>
              <a:rPr lang="en-GB" sz="18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Budget Performance Summary (Revenue)</a:t>
            </a:r>
          </a:p>
        </p:txBody>
      </p:sp>
    </p:spTree>
    <p:extLst>
      <p:ext uri="{BB962C8B-B14F-4D97-AF65-F5344CB8AC3E}">
        <p14:creationId xmlns:p14="http://schemas.microsoft.com/office/powerpoint/2010/main" val="2357946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B707C0-5659-4962-9DAF-93AA26039B62}"/>
              </a:ext>
            </a:extLst>
          </p:cNvPr>
          <p:cNvSpPr>
            <a:spLocks noGrp="1"/>
          </p:cNvSpPr>
          <p:nvPr>
            <p:ph type="sldNum" sz="quarter" idx="12"/>
          </p:nvPr>
        </p:nvSpPr>
        <p:spPr>
          <a:xfrm>
            <a:off x="11918907" y="6542358"/>
            <a:ext cx="401313" cy="208045"/>
          </a:xfrm>
        </p:spPr>
        <p:txBody>
          <a:bodyPr/>
          <a:lstStyle/>
          <a:p>
            <a:fld id="{B55E7332-B74C-4FC6-99A2-D8C412507BB4}" type="slidenum">
              <a:rPr lang="x-none" smtClean="0"/>
              <a:pPr/>
              <a:t>18</a:t>
            </a:fld>
            <a:endParaRPr lang="x-none" dirty="0"/>
          </a:p>
        </p:txBody>
      </p:sp>
      <p:graphicFrame>
        <p:nvGraphicFramePr>
          <p:cNvPr id="4" name="Table 5">
            <a:extLst>
              <a:ext uri="{FF2B5EF4-FFF2-40B4-BE49-F238E27FC236}">
                <a16:creationId xmlns:a16="http://schemas.microsoft.com/office/drawing/2014/main" id="{63E1A283-EEFC-7C2E-843E-9D323BB3918F}"/>
              </a:ext>
            </a:extLst>
          </p:cNvPr>
          <p:cNvGraphicFramePr>
            <a:graphicFrameLocks noGrp="1"/>
          </p:cNvGraphicFramePr>
          <p:nvPr>
            <p:extLst>
              <p:ext uri="{D42A27DB-BD31-4B8C-83A1-F6EECF244321}">
                <p14:modId xmlns:p14="http://schemas.microsoft.com/office/powerpoint/2010/main" val="1075882711"/>
              </p:ext>
            </p:extLst>
          </p:nvPr>
        </p:nvGraphicFramePr>
        <p:xfrm>
          <a:off x="669023" y="1404264"/>
          <a:ext cx="10164418" cy="5346139"/>
        </p:xfrm>
        <a:graphic>
          <a:graphicData uri="http://schemas.openxmlformats.org/drawingml/2006/table">
            <a:tbl>
              <a:tblPr firstRow="1" bandRow="1">
                <a:tableStyleId>{2D5ABB26-0587-4C30-8999-92F81FD0307C}</a:tableStyleId>
              </a:tblPr>
              <a:tblGrid>
                <a:gridCol w="3326296">
                  <a:extLst>
                    <a:ext uri="{9D8B030D-6E8A-4147-A177-3AD203B41FA5}">
                      <a16:colId xmlns:a16="http://schemas.microsoft.com/office/drawing/2014/main" val="3789843142"/>
                    </a:ext>
                  </a:extLst>
                </a:gridCol>
                <a:gridCol w="2054087">
                  <a:extLst>
                    <a:ext uri="{9D8B030D-6E8A-4147-A177-3AD203B41FA5}">
                      <a16:colId xmlns:a16="http://schemas.microsoft.com/office/drawing/2014/main" val="1865915207"/>
                    </a:ext>
                  </a:extLst>
                </a:gridCol>
                <a:gridCol w="1789043">
                  <a:extLst>
                    <a:ext uri="{9D8B030D-6E8A-4147-A177-3AD203B41FA5}">
                      <a16:colId xmlns:a16="http://schemas.microsoft.com/office/drawing/2014/main" val="3641241004"/>
                    </a:ext>
                  </a:extLst>
                </a:gridCol>
                <a:gridCol w="1921566">
                  <a:extLst>
                    <a:ext uri="{9D8B030D-6E8A-4147-A177-3AD203B41FA5}">
                      <a16:colId xmlns:a16="http://schemas.microsoft.com/office/drawing/2014/main" val="3046974718"/>
                    </a:ext>
                  </a:extLst>
                </a:gridCol>
                <a:gridCol w="1073426">
                  <a:extLst>
                    <a:ext uri="{9D8B030D-6E8A-4147-A177-3AD203B41FA5}">
                      <a16:colId xmlns:a16="http://schemas.microsoft.com/office/drawing/2014/main" val="868240210"/>
                    </a:ext>
                  </a:extLst>
                </a:gridCol>
              </a:tblGrid>
              <a:tr h="604818">
                <a:tc>
                  <a:txBody>
                    <a:bodyPr/>
                    <a:lstStyle/>
                    <a:p>
                      <a:pPr marL="489952" indent="-401052" algn="l" defTabSz="825500">
                        <a:buSzPct val="100000"/>
                        <a:buAutoNum type="alphaUcPeriod" startAt="6"/>
                        <a:defRPr sz="2400" b="1">
                          <a:effectLst/>
                          <a:latin typeface="+mn-lt"/>
                          <a:ea typeface="+mn-ea"/>
                          <a:cs typeface="+mn-cs"/>
                          <a:sym typeface="Helvetica Neue"/>
                        </a:defRPr>
                      </a:pPr>
                      <a:r>
                        <a:rPr sz="1200" b="1" kern="1200" dirty="0">
                          <a:solidFill>
                            <a:schemeClr val="tx1">
                              <a:lumMod val="85000"/>
                              <a:lumOff val="15000"/>
                            </a:schemeClr>
                          </a:solidFill>
                          <a:effectLst/>
                          <a:latin typeface="Trebuchet MS" panose="020B0603020202020204" pitchFamily="34" charset="0"/>
                          <a:ea typeface="+mn-ea"/>
                          <a:cs typeface="+mn-cs"/>
                        </a:rPr>
                        <a:t>RECURRENT EXPENDITURE (DEBT &amp; N</a:t>
                      </a:r>
                      <a:r>
                        <a:rPr lang="en-GB" sz="1200" b="1" kern="1200" dirty="0">
                          <a:solidFill>
                            <a:schemeClr val="tx1">
                              <a:lumMod val="85000"/>
                              <a:lumOff val="15000"/>
                            </a:schemeClr>
                          </a:solidFill>
                          <a:effectLst/>
                          <a:latin typeface="Trebuchet MS" panose="020B0603020202020204" pitchFamily="34" charset="0"/>
                          <a:ea typeface="+mn-ea"/>
                          <a:cs typeface="+mn-cs"/>
                        </a:rPr>
                        <a:t>O</a:t>
                      </a:r>
                      <a:r>
                        <a:rPr sz="1200" b="1" kern="1200" dirty="0">
                          <a:solidFill>
                            <a:schemeClr val="tx1">
                              <a:lumMod val="85000"/>
                              <a:lumOff val="15000"/>
                            </a:schemeClr>
                          </a:solidFill>
                          <a:effectLst/>
                          <a:latin typeface="Trebuchet MS" panose="020B0603020202020204" pitchFamily="34" charset="0"/>
                          <a:ea typeface="+mn-ea"/>
                          <a:cs typeface="+mn-cs"/>
                        </a:rPr>
                        <a:t>N DEBT)</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1" kern="1200" dirty="0">
                          <a:solidFill>
                            <a:schemeClr val="tx1">
                              <a:lumMod val="85000"/>
                              <a:lumOff val="15000"/>
                            </a:schemeClr>
                          </a:solidFill>
                          <a:effectLst/>
                          <a:latin typeface="Trebuchet MS" panose="020B0603020202020204" pitchFamily="34" charset="0"/>
                          <a:ea typeface="+mn-ea"/>
                          <a:cs typeface="+mn-cs"/>
                        </a:rPr>
                        <a:t>          748,097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187,024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113,227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61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4266161"/>
                  </a:ext>
                </a:extLst>
              </a:tr>
              <a:tr h="494250">
                <a:tc>
                  <a:txBody>
                    <a:bodyPr/>
                    <a:lstStyle/>
                    <a:p>
                      <a:pPr marL="489952" indent="-401052" algn="l" defTabSz="825500">
                        <a:buSzPct val="100000"/>
                        <a:buAutoNum type="alphaUcPeriod" startAt="7"/>
                        <a:defRPr sz="2400" b="1">
                          <a:effectLst/>
                          <a:latin typeface="+mn-lt"/>
                          <a:ea typeface="+mn-ea"/>
                          <a:cs typeface="+mn-cs"/>
                          <a:sym typeface="Helvetica Neue"/>
                        </a:defRPr>
                      </a:pPr>
                      <a:r>
                        <a:rPr sz="1200" b="1" kern="1200" dirty="0">
                          <a:solidFill>
                            <a:schemeClr val="tx1">
                              <a:lumMod val="85000"/>
                              <a:lumOff val="15000"/>
                            </a:schemeClr>
                          </a:solidFill>
                          <a:effectLst/>
                          <a:latin typeface="Trebuchet MS" panose="020B0603020202020204" pitchFamily="34" charset="0"/>
                          <a:ea typeface="+mn-ea"/>
                          <a:cs typeface="+mn-cs"/>
                        </a:rPr>
                        <a:t>RECURRENT DEBT</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88,827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22,207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17,668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a:solidFill>
                            <a:schemeClr val="tx1">
                              <a:lumMod val="85000"/>
                              <a:lumOff val="15000"/>
                            </a:schemeClr>
                          </a:solidFill>
                          <a:effectLst/>
                          <a:latin typeface="Trebuchet MS" panose="020B0603020202020204" pitchFamily="34" charset="0"/>
                          <a:ea typeface="+mn-ea"/>
                          <a:cs typeface="+mn-cs"/>
                        </a:rPr>
                        <a:t>        80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771790"/>
                  </a:ext>
                </a:extLst>
              </a:tr>
              <a:tr h="474909">
                <a:tc>
                  <a:txBody>
                    <a:bodyPr/>
                    <a:lstStyle/>
                    <a:p>
                      <a:pPr marL="909051" indent="-401051" algn="l" defTabSz="825500">
                        <a:buSzPct val="100000"/>
                        <a:buAutoNum type="romanLcPeriod"/>
                        <a:defRPr sz="2400" b="1">
                          <a:effectLst/>
                          <a:latin typeface="+mn-lt"/>
                          <a:ea typeface="+mn-ea"/>
                          <a:cs typeface="+mn-cs"/>
                          <a:sym typeface="Helvetica Neue"/>
                        </a:defRPr>
                      </a:pPr>
                      <a:r>
                        <a:rPr sz="1200" b="0" kern="1200" dirty="0">
                          <a:solidFill>
                            <a:schemeClr val="tx1">
                              <a:lumMod val="85000"/>
                              <a:lumOff val="15000"/>
                            </a:schemeClr>
                          </a:solidFill>
                          <a:effectLst/>
                          <a:latin typeface="Trebuchet MS" panose="020B0603020202020204" pitchFamily="34" charset="0"/>
                          <a:ea typeface="+mn-ea"/>
                          <a:cs typeface="+mn-cs"/>
                        </a:rPr>
                        <a:t>Debt Charges (External)</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8,055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2,014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a:solidFill>
                            <a:schemeClr val="tx1">
                              <a:lumMod val="85000"/>
                              <a:lumOff val="15000"/>
                            </a:schemeClr>
                          </a:solidFill>
                          <a:effectLst/>
                          <a:latin typeface="Trebuchet MS" panose="020B0603020202020204" pitchFamily="34" charset="0"/>
                          <a:ea typeface="+mn-ea"/>
                          <a:cs typeface="+mn-cs"/>
                        </a:rPr>
                        <a:t>         2,689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134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254258"/>
                  </a:ext>
                </a:extLst>
              </a:tr>
              <a:tr h="474909">
                <a:tc>
                  <a:txBody>
                    <a:bodyPr/>
                    <a:lstStyle/>
                    <a:p>
                      <a:pPr marL="909051" indent="-401051" algn="l" defTabSz="825500">
                        <a:buSzPct val="100000"/>
                        <a:buAutoNum type="romanLcPeriod" startAt="2"/>
                        <a:defRPr sz="2400" b="1">
                          <a:effectLst/>
                          <a:latin typeface="+mn-lt"/>
                          <a:ea typeface="+mn-ea"/>
                          <a:cs typeface="+mn-cs"/>
                          <a:sym typeface="Helvetica Neue"/>
                        </a:defRPr>
                      </a:pPr>
                      <a:r>
                        <a:rPr sz="1200" b="0" kern="1200" dirty="0">
                          <a:solidFill>
                            <a:schemeClr val="tx1">
                              <a:lumMod val="85000"/>
                              <a:lumOff val="15000"/>
                            </a:schemeClr>
                          </a:solidFill>
                          <a:effectLst/>
                          <a:latin typeface="Trebuchet MS" panose="020B0603020202020204" pitchFamily="34" charset="0"/>
                          <a:ea typeface="+mn-ea"/>
                          <a:cs typeface="+mn-cs"/>
                        </a:rPr>
                        <a:t>Debt Charges (Internal)</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a:solidFill>
                            <a:schemeClr val="tx1">
                              <a:lumMod val="85000"/>
                              <a:lumOff val="15000"/>
                            </a:schemeClr>
                          </a:solidFill>
                          <a:effectLst/>
                          <a:latin typeface="Trebuchet MS" panose="020B0603020202020204" pitchFamily="34" charset="0"/>
                          <a:ea typeface="+mn-ea"/>
                          <a:cs typeface="+mn-cs"/>
                        </a:rPr>
                        <a:t>            78,772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19,693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a:solidFill>
                            <a:schemeClr val="tx1">
                              <a:lumMod val="85000"/>
                              <a:lumOff val="15000"/>
                            </a:schemeClr>
                          </a:solidFill>
                          <a:effectLst/>
                          <a:latin typeface="Trebuchet MS" panose="020B0603020202020204" pitchFamily="34" charset="0"/>
                          <a:ea typeface="+mn-ea"/>
                          <a:cs typeface="+mn-cs"/>
                        </a:rPr>
                        <a:t>       14,978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76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105263"/>
                  </a:ext>
                </a:extLst>
              </a:tr>
              <a:tr h="474909">
                <a:tc>
                  <a:txBody>
                    <a:bodyPr/>
                    <a:lstStyle/>
                    <a:p>
                      <a:pPr marL="909051" indent="-401051" algn="l" defTabSz="825500">
                        <a:buSzPct val="100000"/>
                        <a:buAutoNum type="romanLcPeriod" startAt="3"/>
                        <a:defRPr sz="2400" b="1">
                          <a:effectLst/>
                          <a:latin typeface="+mn-lt"/>
                          <a:ea typeface="+mn-ea"/>
                          <a:cs typeface="+mn-cs"/>
                          <a:sym typeface="Helvetica Neue"/>
                        </a:defRPr>
                      </a:pPr>
                      <a:r>
                        <a:rPr sz="1200" b="0" kern="1200" dirty="0">
                          <a:solidFill>
                            <a:schemeClr val="tx1">
                              <a:lumMod val="85000"/>
                              <a:lumOff val="15000"/>
                            </a:schemeClr>
                          </a:solidFill>
                          <a:effectLst/>
                          <a:latin typeface="Trebuchet MS" panose="020B0603020202020204" pitchFamily="34" charset="0"/>
                          <a:ea typeface="+mn-ea"/>
                          <a:cs typeface="+mn-cs"/>
                        </a:rPr>
                        <a:t>Bond Charges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2,000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500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2616107"/>
                  </a:ext>
                </a:extLst>
              </a:tr>
              <a:tr h="474909">
                <a:tc>
                  <a:txBody>
                    <a:bodyPr/>
                    <a:lstStyle/>
                    <a:p>
                      <a:pPr marL="489952" indent="-401052" algn="l" defTabSz="825500">
                        <a:buSzPct val="100000"/>
                        <a:buAutoNum type="alphaUcPeriod" startAt="8"/>
                        <a:defRPr sz="2400" b="1">
                          <a:effectLst/>
                          <a:latin typeface="+mn-lt"/>
                          <a:ea typeface="+mn-ea"/>
                          <a:cs typeface="+mn-cs"/>
                          <a:sym typeface="Helvetica Neue"/>
                        </a:defRPr>
                      </a:pPr>
                      <a:r>
                        <a:rPr sz="1200" b="1" kern="1200" dirty="0">
                          <a:solidFill>
                            <a:schemeClr val="tx1">
                              <a:lumMod val="85000"/>
                              <a:lumOff val="15000"/>
                            </a:schemeClr>
                          </a:solidFill>
                          <a:effectLst/>
                          <a:latin typeface="Trebuchet MS" panose="020B0603020202020204" pitchFamily="34" charset="0"/>
                          <a:ea typeface="+mn-ea"/>
                          <a:cs typeface="+mn-cs"/>
                        </a:rPr>
                        <a:t>RECURRENT NON DEBT</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defRPr sz="1800">
                          <a:effectLst/>
                        </a:defRPr>
                      </a:pPr>
                      <a:endParaRPr sz="1200" b="1" kern="1200" dirty="0">
                        <a:solidFill>
                          <a:schemeClr val="tx1">
                            <a:lumMod val="85000"/>
                            <a:lumOff val="15000"/>
                          </a:schemeClr>
                        </a:solidFill>
                        <a:effectLst/>
                        <a:latin typeface="Trebuchet MS" panose="020B0603020202020204" pitchFamily="34" charset="0"/>
                        <a:ea typeface="+mn-ea"/>
                        <a:cs typeface="+mn-cs"/>
                      </a:endParaRPr>
                    </a:p>
                  </a:txBody>
                  <a:tcPr marL="3810" marR="3810" marT="3810" marB="38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endParaRPr lang="en-GB" sz="1200" b="1" kern="1200" dirty="0">
                        <a:solidFill>
                          <a:schemeClr val="tx1">
                            <a:lumMod val="85000"/>
                            <a:lumOff val="15000"/>
                          </a:schemeClr>
                        </a:solidFill>
                        <a:effectLst/>
                        <a:latin typeface="Trebuchet MS" panose="020B06030202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GB" sz="1200" b="1" kern="1200" dirty="0">
                        <a:solidFill>
                          <a:schemeClr val="tx1">
                            <a:lumMod val="85000"/>
                            <a:lumOff val="15000"/>
                          </a:schemeClr>
                        </a:solidFill>
                        <a:effectLst/>
                        <a:latin typeface="Trebuchet MS" panose="020B06030202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GB" sz="1200" b="1" kern="1200" dirty="0">
                        <a:solidFill>
                          <a:schemeClr val="tx1">
                            <a:lumMod val="85000"/>
                            <a:lumOff val="15000"/>
                          </a:schemeClr>
                        </a:solidFill>
                        <a:effectLst/>
                        <a:latin typeface="Trebuchet MS" panose="020B06030202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468331"/>
                  </a:ext>
                </a:extLst>
              </a:tr>
              <a:tr h="474909">
                <a:tc>
                  <a:txBody>
                    <a:bodyPr/>
                    <a:lstStyle/>
                    <a:p>
                      <a:pPr marL="489952" indent="-401052" algn="l" defTabSz="825500">
                        <a:buSzPct val="100000"/>
                        <a:buAutoNum type="alphaUcPeriod" startAt="9"/>
                        <a:defRPr sz="2400" b="1">
                          <a:effectLst/>
                          <a:latin typeface="+mn-lt"/>
                          <a:ea typeface="+mn-ea"/>
                          <a:cs typeface="+mn-cs"/>
                          <a:sym typeface="Helvetica Neue"/>
                        </a:defRPr>
                      </a:pPr>
                      <a:r>
                        <a:rPr sz="1200" b="1" kern="1200" dirty="0">
                          <a:solidFill>
                            <a:schemeClr val="tx1">
                              <a:lumMod val="85000"/>
                              <a:lumOff val="15000"/>
                            </a:schemeClr>
                          </a:solidFill>
                          <a:effectLst/>
                          <a:latin typeface="Trebuchet MS" panose="020B0603020202020204" pitchFamily="34" charset="0"/>
                          <a:ea typeface="+mn-ea"/>
                          <a:cs typeface="+mn-cs"/>
                        </a:rPr>
                        <a:t>Total Personnel Costs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227,581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56,895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46,239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81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8071094"/>
                  </a:ext>
                </a:extLst>
              </a:tr>
              <a:tr h="474909">
                <a:tc>
                  <a:txBody>
                    <a:bodyPr/>
                    <a:lstStyle/>
                    <a:p>
                      <a:pPr marL="489952" indent="-401052" algn="l" defTabSz="825500">
                        <a:buSzPct val="100000"/>
                        <a:buAutoNum type="alphaUcPeriod" startAt="10"/>
                        <a:defRPr sz="2400" b="1">
                          <a:effectLst/>
                          <a:latin typeface="+mn-lt"/>
                          <a:ea typeface="+mn-ea"/>
                          <a:cs typeface="+mn-cs"/>
                          <a:sym typeface="Helvetica Neue"/>
                        </a:defRPr>
                      </a:pPr>
                      <a:r>
                        <a:rPr sz="1200" b="1" kern="1200" dirty="0">
                          <a:solidFill>
                            <a:schemeClr val="tx1">
                              <a:lumMod val="85000"/>
                              <a:lumOff val="15000"/>
                            </a:schemeClr>
                          </a:solidFill>
                          <a:effectLst/>
                          <a:latin typeface="Trebuchet MS" panose="020B0603020202020204" pitchFamily="34" charset="0"/>
                          <a:ea typeface="+mn-ea"/>
                          <a:cs typeface="+mn-cs"/>
                        </a:rPr>
                        <a:t>Total Overhead Costs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431,688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107,922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49,320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46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4709586"/>
                  </a:ext>
                </a:extLst>
              </a:tr>
              <a:tr h="474909">
                <a:tc>
                  <a:txBody>
                    <a:bodyPr/>
                    <a:lstStyle/>
                    <a:p>
                      <a:pPr marL="909051" indent="-401051" algn="l" defTabSz="825500">
                        <a:buSzPct val="100000"/>
                        <a:buAutoNum type="romanLcPeriod"/>
                        <a:defRPr sz="2400" b="1">
                          <a:effectLst/>
                          <a:latin typeface="+mn-lt"/>
                          <a:ea typeface="+mn-ea"/>
                          <a:cs typeface="+mn-cs"/>
                          <a:sym typeface="Helvetica Neue"/>
                        </a:defRPr>
                      </a:pPr>
                      <a:r>
                        <a:rPr sz="1200" b="0" kern="1200" dirty="0">
                          <a:solidFill>
                            <a:schemeClr val="tx1">
                              <a:lumMod val="85000"/>
                              <a:lumOff val="15000"/>
                            </a:schemeClr>
                          </a:solidFill>
                          <a:effectLst/>
                          <a:latin typeface="Trebuchet MS" panose="020B0603020202020204" pitchFamily="34" charset="0"/>
                          <a:ea typeface="+mn-ea"/>
                          <a:cs typeface="+mn-cs"/>
                        </a:rPr>
                        <a:t>Overhead Costs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a:solidFill>
                            <a:schemeClr val="tx1">
                              <a:lumMod val="85000"/>
                              <a:lumOff val="15000"/>
                            </a:schemeClr>
                          </a:solidFill>
                          <a:effectLst/>
                          <a:latin typeface="Trebuchet MS" panose="020B0603020202020204" pitchFamily="34" charset="0"/>
                          <a:ea typeface="+mn-ea"/>
                          <a:cs typeface="+mn-cs"/>
                        </a:rPr>
                        <a:t>          230,882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57,720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a:solidFill>
                            <a:schemeClr val="tx1">
                              <a:lumMod val="85000"/>
                              <a:lumOff val="15000"/>
                            </a:schemeClr>
                          </a:solidFill>
                          <a:effectLst/>
                          <a:latin typeface="Trebuchet MS" panose="020B0603020202020204" pitchFamily="34" charset="0"/>
                          <a:ea typeface="+mn-ea"/>
                          <a:cs typeface="+mn-cs"/>
                        </a:rPr>
                        <a:t>       31,595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55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0506387"/>
                  </a:ext>
                </a:extLst>
              </a:tr>
              <a:tr h="447799">
                <a:tc>
                  <a:txBody>
                    <a:bodyPr/>
                    <a:lstStyle/>
                    <a:p>
                      <a:pPr marL="909051" indent="-401051" algn="l" defTabSz="825500">
                        <a:buSzPct val="100000"/>
                        <a:buAutoNum type="romanLcPeriod" startAt="2"/>
                        <a:defRPr sz="2400" b="1">
                          <a:effectLst/>
                          <a:latin typeface="+mn-lt"/>
                          <a:ea typeface="+mn-ea"/>
                          <a:cs typeface="+mn-cs"/>
                          <a:sym typeface="Helvetica Neue"/>
                        </a:defRPr>
                      </a:pPr>
                      <a:r>
                        <a:rPr sz="1200" b="0" kern="1200" dirty="0">
                          <a:solidFill>
                            <a:schemeClr val="tx1">
                              <a:lumMod val="85000"/>
                              <a:lumOff val="15000"/>
                            </a:schemeClr>
                          </a:solidFill>
                          <a:effectLst/>
                          <a:latin typeface="Trebuchet MS" panose="020B0603020202020204" pitchFamily="34" charset="0"/>
                          <a:ea typeface="+mn-ea"/>
                          <a:cs typeface="+mn-cs"/>
                        </a:rPr>
                        <a:t>Dedicated Expenditure</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89,411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22,353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a:solidFill>
                            <a:schemeClr val="tx1">
                              <a:lumMod val="85000"/>
                              <a:lumOff val="15000"/>
                            </a:schemeClr>
                          </a:solidFill>
                          <a:effectLst/>
                          <a:latin typeface="Trebuchet MS" panose="020B0603020202020204" pitchFamily="34" charset="0"/>
                          <a:ea typeface="+mn-ea"/>
                          <a:cs typeface="+mn-cs"/>
                        </a:rPr>
                        <a:t>         9,457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42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5110098"/>
                  </a:ext>
                </a:extLst>
              </a:tr>
              <a:tr h="474909">
                <a:tc>
                  <a:txBody>
                    <a:bodyPr/>
                    <a:lstStyle/>
                    <a:p>
                      <a:pPr marL="909051" indent="-401051" algn="l" defTabSz="825500">
                        <a:buSzPct val="100000"/>
                        <a:buAutoNum type="romanLcPeriod" startAt="3"/>
                        <a:defRPr sz="2400" b="1">
                          <a:effectLst/>
                          <a:latin typeface="+mn-lt"/>
                          <a:ea typeface="+mn-ea"/>
                          <a:cs typeface="+mn-cs"/>
                          <a:sym typeface="Helvetica Neue"/>
                        </a:defRPr>
                      </a:pPr>
                      <a:r>
                        <a:rPr sz="1200" b="0" kern="1200" dirty="0">
                          <a:solidFill>
                            <a:schemeClr val="tx1">
                              <a:lumMod val="85000"/>
                              <a:lumOff val="15000"/>
                            </a:schemeClr>
                          </a:solidFill>
                          <a:effectLst/>
                          <a:latin typeface="Trebuchet MS" panose="020B0603020202020204" pitchFamily="34" charset="0"/>
                          <a:ea typeface="+mn-ea"/>
                          <a:cs typeface="+mn-cs"/>
                        </a:rPr>
                        <a:t>Subvention </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111,396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27,849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a:solidFill>
                            <a:schemeClr val="tx1">
                              <a:lumMod val="85000"/>
                              <a:lumOff val="15000"/>
                            </a:schemeClr>
                          </a:solidFill>
                          <a:effectLst/>
                          <a:latin typeface="Trebuchet MS" panose="020B0603020202020204" pitchFamily="34" charset="0"/>
                          <a:ea typeface="+mn-ea"/>
                          <a:cs typeface="+mn-cs"/>
                        </a:rPr>
                        <a:t>         8,268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kern="1200" dirty="0">
                          <a:solidFill>
                            <a:schemeClr val="tx1">
                              <a:lumMod val="85000"/>
                              <a:lumOff val="15000"/>
                            </a:schemeClr>
                          </a:solidFill>
                          <a:effectLst/>
                          <a:latin typeface="Trebuchet MS" panose="020B0603020202020204" pitchFamily="34" charset="0"/>
                          <a:ea typeface="+mn-ea"/>
                          <a:cs typeface="+mn-cs"/>
                        </a:rPr>
                        <a:t>        30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9367406"/>
                  </a:ext>
                </a:extLst>
              </a:tr>
            </a:tbl>
          </a:graphicData>
        </a:graphic>
      </p:graphicFrame>
      <p:grpSp>
        <p:nvGrpSpPr>
          <p:cNvPr id="3" name="Group 2">
            <a:extLst>
              <a:ext uri="{FF2B5EF4-FFF2-40B4-BE49-F238E27FC236}">
                <a16:creationId xmlns:a16="http://schemas.microsoft.com/office/drawing/2014/main" id="{E976622F-E13D-7B40-D98A-561B4EB78967}"/>
              </a:ext>
            </a:extLst>
          </p:cNvPr>
          <p:cNvGrpSpPr/>
          <p:nvPr/>
        </p:nvGrpSpPr>
        <p:grpSpPr>
          <a:xfrm>
            <a:off x="778126" y="761885"/>
            <a:ext cx="10040280" cy="624818"/>
            <a:chOff x="632109" y="573610"/>
            <a:chExt cx="11108365" cy="624818"/>
          </a:xfrm>
        </p:grpSpPr>
        <p:sp>
          <p:nvSpPr>
            <p:cNvPr id="5" name="Rectangle: Rounded Corners 4">
              <a:extLst>
                <a:ext uri="{FF2B5EF4-FFF2-40B4-BE49-F238E27FC236}">
                  <a16:creationId xmlns:a16="http://schemas.microsoft.com/office/drawing/2014/main" id="{7216B750-D6EA-7949-1B5D-C85F6044B3FB}"/>
                </a:ext>
              </a:extLst>
            </p:cNvPr>
            <p:cNvSpPr/>
            <p:nvPr/>
          </p:nvSpPr>
          <p:spPr>
            <a:xfrm>
              <a:off x="632109" y="625822"/>
              <a:ext cx="3018498" cy="504000"/>
            </a:xfrm>
            <a:prstGeom prst="roundRect">
              <a:avLst>
                <a:gd name="adj" fmla="val 50000"/>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latin typeface="Trebuchet MS" panose="020B0603020202020204" pitchFamily="34" charset="0"/>
              </a:endParaRPr>
            </a:p>
          </p:txBody>
        </p:sp>
        <p:sp>
          <p:nvSpPr>
            <p:cNvPr id="6" name="Rectangle: Rounded Corners 5">
              <a:extLst>
                <a:ext uri="{FF2B5EF4-FFF2-40B4-BE49-F238E27FC236}">
                  <a16:creationId xmlns:a16="http://schemas.microsoft.com/office/drawing/2014/main" id="{1718D9A5-3E2B-7330-209E-82CD32A536EA}"/>
                </a:ext>
              </a:extLst>
            </p:cNvPr>
            <p:cNvSpPr/>
            <p:nvPr/>
          </p:nvSpPr>
          <p:spPr>
            <a:xfrm>
              <a:off x="4428864" y="619019"/>
              <a:ext cx="1842788" cy="504000"/>
            </a:xfrm>
            <a:prstGeom prst="roundRect">
              <a:avLst>
                <a:gd name="adj" fmla="val 50000"/>
              </a:avLst>
            </a:prstGeom>
            <a:solidFill>
              <a:srgbClr val="52BE8A"/>
            </a:solidFill>
            <a:ln>
              <a:solidFill>
                <a:srgbClr val="52BE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7" name="Rectangle: Rounded Corners 6">
              <a:extLst>
                <a:ext uri="{FF2B5EF4-FFF2-40B4-BE49-F238E27FC236}">
                  <a16:creationId xmlns:a16="http://schemas.microsoft.com/office/drawing/2014/main" id="{BEE9CC7A-0C68-5EEE-DB1A-C59C01EC51FA}"/>
                </a:ext>
              </a:extLst>
            </p:cNvPr>
            <p:cNvSpPr/>
            <p:nvPr/>
          </p:nvSpPr>
          <p:spPr>
            <a:xfrm>
              <a:off x="6460230" y="642080"/>
              <a:ext cx="5280244" cy="504000"/>
            </a:xfrm>
            <a:prstGeom prst="roundRect">
              <a:avLst>
                <a:gd name="adj" fmla="val 50000"/>
              </a:avLst>
            </a:prstGeom>
            <a:solidFill>
              <a:srgbClr val="004E66"/>
            </a:solidFill>
            <a:ln>
              <a:solidFill>
                <a:srgbClr val="63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latin typeface="Trebuchet MS" panose="020B0603020202020204" pitchFamily="34" charset="0"/>
              </a:endParaRPr>
            </a:p>
          </p:txBody>
        </p:sp>
        <p:sp>
          <p:nvSpPr>
            <p:cNvPr id="8" name="TextBox 7">
              <a:extLst>
                <a:ext uri="{FF2B5EF4-FFF2-40B4-BE49-F238E27FC236}">
                  <a16:creationId xmlns:a16="http://schemas.microsoft.com/office/drawing/2014/main" id="{3DCDA376-9C11-70D2-405B-804224C26311}"/>
                </a:ext>
              </a:extLst>
            </p:cNvPr>
            <p:cNvSpPr txBox="1"/>
            <p:nvPr/>
          </p:nvSpPr>
          <p:spPr>
            <a:xfrm>
              <a:off x="1322250" y="713005"/>
              <a:ext cx="1772042" cy="338554"/>
            </a:xfrm>
            <a:prstGeom prst="rect">
              <a:avLst/>
            </a:prstGeom>
            <a:noFill/>
          </p:spPr>
          <p:txBody>
            <a:bodyPr wrap="square" rtlCol="0">
              <a:spAutoFit/>
            </a:bodyPr>
            <a:lstStyle/>
            <a:p>
              <a:r>
                <a:rPr lang="en-GB" sz="1600" b="1" dirty="0">
                  <a:latin typeface="Trebuchet MS" panose="020B0603020202020204" pitchFamily="34" charset="0"/>
                </a:rPr>
                <a:t>FISCAL ITEMS</a:t>
              </a:r>
              <a:endParaRPr lang="x-none" sz="1600" b="1" dirty="0">
                <a:latin typeface="Trebuchet MS" panose="020B0603020202020204" pitchFamily="34" charset="0"/>
              </a:endParaRPr>
            </a:p>
          </p:txBody>
        </p:sp>
        <p:cxnSp>
          <p:nvCxnSpPr>
            <p:cNvPr id="9" name="Straight Connector 8">
              <a:extLst>
                <a:ext uri="{FF2B5EF4-FFF2-40B4-BE49-F238E27FC236}">
                  <a16:creationId xmlns:a16="http://schemas.microsoft.com/office/drawing/2014/main" id="{155CFDD7-E2D5-E9F6-D1F0-56A704143F82}"/>
                </a:ext>
              </a:extLst>
            </p:cNvPr>
            <p:cNvCxnSpPr>
              <a:cxnSpLocks/>
            </p:cNvCxnSpPr>
            <p:nvPr/>
          </p:nvCxnSpPr>
          <p:spPr>
            <a:xfrm>
              <a:off x="10560863" y="654796"/>
              <a:ext cx="0" cy="478568"/>
            </a:xfrm>
            <a:prstGeom prst="line">
              <a:avLst/>
            </a:prstGeom>
            <a:ln w="19050">
              <a:solidFill>
                <a:srgbClr val="FAFBF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F0236B-34B8-37FB-1A82-30EAE72C3E47}"/>
                </a:ext>
              </a:extLst>
            </p:cNvPr>
            <p:cNvCxnSpPr>
              <a:cxnSpLocks/>
            </p:cNvCxnSpPr>
            <p:nvPr/>
          </p:nvCxnSpPr>
          <p:spPr>
            <a:xfrm>
              <a:off x="6512578" y="774167"/>
              <a:ext cx="4036407" cy="36335"/>
            </a:xfrm>
            <a:prstGeom prst="line">
              <a:avLst/>
            </a:prstGeom>
            <a:ln w="19050">
              <a:solidFill>
                <a:srgbClr val="FAFBFD"/>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C9CA63-DFC7-A01F-7AA5-C897D079DB16}"/>
                </a:ext>
              </a:extLst>
            </p:cNvPr>
            <p:cNvSpPr txBox="1"/>
            <p:nvPr/>
          </p:nvSpPr>
          <p:spPr>
            <a:xfrm>
              <a:off x="6624520" y="773696"/>
              <a:ext cx="1768457" cy="424732"/>
            </a:xfrm>
            <a:prstGeom prst="rect">
              <a:avLst/>
            </a:prstGeom>
            <a:noFill/>
          </p:spPr>
          <p:txBody>
            <a:bodyPr wrap="square">
              <a:spAutoFit/>
            </a:bodyPr>
            <a:lstStyle/>
            <a:p>
              <a:pPr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Budget</a:t>
              </a:r>
            </a:p>
            <a:p>
              <a:pPr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Jan. – Mar. (₦’Mn)</a:t>
              </a:r>
            </a:p>
          </p:txBody>
        </p:sp>
        <p:sp>
          <p:nvSpPr>
            <p:cNvPr id="12" name="TextBox 11">
              <a:extLst>
                <a:ext uri="{FF2B5EF4-FFF2-40B4-BE49-F238E27FC236}">
                  <a16:creationId xmlns:a16="http://schemas.microsoft.com/office/drawing/2014/main" id="{6CA58E6F-78B5-16B6-48D1-ACE0B1D1DAD1}"/>
                </a:ext>
              </a:extLst>
            </p:cNvPr>
            <p:cNvSpPr txBox="1"/>
            <p:nvPr/>
          </p:nvSpPr>
          <p:spPr>
            <a:xfrm>
              <a:off x="8653466" y="760693"/>
              <a:ext cx="1878951" cy="424732"/>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Actual </a:t>
              </a:r>
            </a:p>
            <a:p>
              <a:pPr lvl="0"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Jan. – Mar. </a:t>
              </a: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(₦’Mn)</a:t>
              </a:r>
            </a:p>
          </p:txBody>
        </p:sp>
        <p:sp>
          <p:nvSpPr>
            <p:cNvPr id="13" name="TextBox 12">
              <a:extLst>
                <a:ext uri="{FF2B5EF4-FFF2-40B4-BE49-F238E27FC236}">
                  <a16:creationId xmlns:a16="http://schemas.microsoft.com/office/drawing/2014/main" id="{6D4B7F5E-9D6C-2BAE-7467-C45E3B4AA881}"/>
                </a:ext>
              </a:extLst>
            </p:cNvPr>
            <p:cNvSpPr txBox="1"/>
            <p:nvPr/>
          </p:nvSpPr>
          <p:spPr>
            <a:xfrm>
              <a:off x="10801790" y="673233"/>
              <a:ext cx="793404" cy="428513"/>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Perf.</a:t>
              </a:r>
            </a:p>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a:t>
              </a:r>
            </a:p>
          </p:txBody>
        </p:sp>
        <p:sp>
          <p:nvSpPr>
            <p:cNvPr id="14" name="TextBox 13">
              <a:extLst>
                <a:ext uri="{FF2B5EF4-FFF2-40B4-BE49-F238E27FC236}">
                  <a16:creationId xmlns:a16="http://schemas.microsoft.com/office/drawing/2014/main" id="{42CAA796-A8CE-4D67-25C4-AB97B4B341C8}"/>
                </a:ext>
              </a:extLst>
            </p:cNvPr>
            <p:cNvSpPr txBox="1"/>
            <p:nvPr/>
          </p:nvSpPr>
          <p:spPr>
            <a:xfrm>
              <a:off x="4387130" y="573610"/>
              <a:ext cx="1942855" cy="590931"/>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2023 Approved  Budget</a:t>
              </a:r>
              <a:endPar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sym typeface="Helvetica Neue"/>
              </a:endParaRPr>
            </a:p>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(₦’Mn)</a:t>
              </a:r>
            </a:p>
          </p:txBody>
        </p:sp>
        <p:sp>
          <p:nvSpPr>
            <p:cNvPr id="16" name="TextBox 15">
              <a:extLst>
                <a:ext uri="{FF2B5EF4-FFF2-40B4-BE49-F238E27FC236}">
                  <a16:creationId xmlns:a16="http://schemas.microsoft.com/office/drawing/2014/main" id="{A7F5EB05-4411-F0CF-40F8-D86EB2957D59}"/>
                </a:ext>
              </a:extLst>
            </p:cNvPr>
            <p:cNvSpPr txBox="1"/>
            <p:nvPr/>
          </p:nvSpPr>
          <p:spPr>
            <a:xfrm>
              <a:off x="7751386" y="603142"/>
              <a:ext cx="2172116" cy="258532"/>
            </a:xfrm>
            <a:prstGeom prst="rect">
              <a:avLst/>
            </a:prstGeom>
            <a:noFill/>
          </p:spPr>
          <p:txBody>
            <a:bodyPr wrap="square">
              <a:spAutoFit/>
            </a:bodyPr>
            <a:lstStyle/>
            <a:p>
              <a:pPr marL="0" marR="0" lvl="0" indent="0" algn="l"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lang="en-GB" sz="1200" b="1" cap="small" dirty="0">
                  <a:solidFill>
                    <a:srgbClr val="FFFFFF"/>
                  </a:solidFill>
                  <a:effectLst>
                    <a:outerShdw blurRad="38100" dist="38100" dir="2700000" algn="tl">
                      <a:srgbClr val="000000">
                        <a:alpha val="43137"/>
                      </a:srgbClr>
                    </a:outerShdw>
                  </a:effectLst>
                  <a:latin typeface="Trebuchet MS" panose="020B0603020202020204" pitchFamily="34" charset="0"/>
                </a:rPr>
                <a:t>1</a:t>
              </a:r>
              <a:r>
                <a:rPr lang="en-GB" sz="1200" b="1" cap="small" baseline="30000" dirty="0">
                  <a:solidFill>
                    <a:srgbClr val="FFFFFF"/>
                  </a:solidFill>
                  <a:effectLst>
                    <a:outerShdw blurRad="38100" dist="38100" dir="2700000" algn="tl">
                      <a:srgbClr val="000000">
                        <a:alpha val="43137"/>
                      </a:srgbClr>
                    </a:outerShdw>
                  </a:effectLst>
                  <a:latin typeface="Trebuchet MS" panose="020B0603020202020204" pitchFamily="34" charset="0"/>
                </a:rPr>
                <a:t>ST</a:t>
              </a:r>
              <a:r>
                <a:rPr lang="en-GB" sz="1200" b="1" cap="small" dirty="0">
                  <a:solidFill>
                    <a:srgbClr val="FFFFFF"/>
                  </a:solidFill>
                  <a:effectLst>
                    <a:outerShdw blurRad="38100" dist="38100" dir="2700000" algn="tl">
                      <a:srgbClr val="000000">
                        <a:alpha val="43137"/>
                      </a:srgbClr>
                    </a:outerShdw>
                  </a:effectLst>
                  <a:latin typeface="Trebuchet MS" panose="020B0603020202020204" pitchFamily="34" charset="0"/>
                </a:rPr>
                <a:t> QUARTER Y2023</a:t>
              </a:r>
              <a:endPar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endParaRPr>
            </a:p>
          </p:txBody>
        </p:sp>
      </p:grpSp>
      <p:grpSp>
        <p:nvGrpSpPr>
          <p:cNvPr id="17" name="Group 16">
            <a:extLst>
              <a:ext uri="{FF2B5EF4-FFF2-40B4-BE49-F238E27FC236}">
                <a16:creationId xmlns:a16="http://schemas.microsoft.com/office/drawing/2014/main" id="{FC5DB3C0-6969-647E-2075-215ADBD4437A}"/>
              </a:ext>
            </a:extLst>
          </p:cNvPr>
          <p:cNvGrpSpPr/>
          <p:nvPr/>
        </p:nvGrpSpPr>
        <p:grpSpPr>
          <a:xfrm>
            <a:off x="-5869" y="1"/>
            <a:ext cx="12197869" cy="692216"/>
            <a:chOff x="-5869" y="1"/>
            <a:chExt cx="12197869" cy="692216"/>
          </a:xfrm>
        </p:grpSpPr>
        <p:sp>
          <p:nvSpPr>
            <p:cNvPr id="18" name="Rectangle 17">
              <a:extLst>
                <a:ext uri="{FF2B5EF4-FFF2-40B4-BE49-F238E27FC236}">
                  <a16:creationId xmlns:a16="http://schemas.microsoft.com/office/drawing/2014/main" id="{4D8D199A-E625-0A82-E6C0-37591D009996}"/>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Rectangle: Rounded Corners 18">
              <a:extLst>
                <a:ext uri="{FF2B5EF4-FFF2-40B4-BE49-F238E27FC236}">
                  <a16:creationId xmlns:a16="http://schemas.microsoft.com/office/drawing/2014/main" id="{272FD180-2B05-1646-EC1E-53E304114F32}"/>
                </a:ext>
              </a:extLst>
            </p:cNvPr>
            <p:cNvSpPr/>
            <p:nvPr/>
          </p:nvSpPr>
          <p:spPr>
            <a:xfrm>
              <a:off x="1975449" y="70389"/>
              <a:ext cx="6573328"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CFCA1015-C84C-20CE-6A99-048EA77D9D22}"/>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5B4DFA-DAE4-6A52-1971-B828B0577D96}"/>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FD190D54-BAAB-6767-449B-6FB9C439DC05}"/>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23" name="Picture 1">
              <a:extLst>
                <a:ext uri="{FF2B5EF4-FFF2-40B4-BE49-F238E27FC236}">
                  <a16:creationId xmlns:a16="http://schemas.microsoft.com/office/drawing/2014/main" id="{1A040F52-7E00-04FB-5A58-289AFA565D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Shape 23">
              <a:extLst>
                <a:ext uri="{FF2B5EF4-FFF2-40B4-BE49-F238E27FC236}">
                  <a16:creationId xmlns:a16="http://schemas.microsoft.com/office/drawing/2014/main" id="{5284137E-F39C-9CFB-032D-435754CF2172}"/>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25" name="Picture 2" descr="A group of colorful birds&#10;&#10;Description automatically generated with low confidence">
              <a:extLst>
                <a:ext uri="{FF2B5EF4-FFF2-40B4-BE49-F238E27FC236}">
                  <a16:creationId xmlns:a16="http://schemas.microsoft.com/office/drawing/2014/main" id="{CB64CFAB-8626-8450-000B-E46E6BFB83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5" name="TextBox 14">
            <a:extLst>
              <a:ext uri="{FF2B5EF4-FFF2-40B4-BE49-F238E27FC236}">
                <a16:creationId xmlns:a16="http://schemas.microsoft.com/office/drawing/2014/main" id="{913626B7-C83F-4527-AA72-6FFF3D631DFA}"/>
              </a:ext>
            </a:extLst>
          </p:cNvPr>
          <p:cNvSpPr txBox="1"/>
          <p:nvPr/>
        </p:nvSpPr>
        <p:spPr>
          <a:xfrm>
            <a:off x="2055111" y="82487"/>
            <a:ext cx="6410971" cy="369332"/>
          </a:xfrm>
          <a:prstGeom prst="rect">
            <a:avLst/>
          </a:prstGeom>
          <a:noFill/>
        </p:spPr>
        <p:txBody>
          <a:bodyPr wrap="square" rtlCol="0">
            <a:spAutoFit/>
          </a:bodyPr>
          <a:lstStyle/>
          <a:p>
            <a:pPr algn="ctr" defTabSz="412750" hangingPunct="0">
              <a:defRPr/>
            </a:pPr>
            <a:r>
              <a:rPr lang="en-GB" sz="18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Budget Performance Summary (Recurrent - Debt &amp; Non-Debt)</a:t>
            </a:r>
          </a:p>
        </p:txBody>
      </p:sp>
    </p:spTree>
    <p:extLst>
      <p:ext uri="{BB962C8B-B14F-4D97-AF65-F5344CB8AC3E}">
        <p14:creationId xmlns:p14="http://schemas.microsoft.com/office/powerpoint/2010/main" val="3069237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B707C0-5659-4962-9DAF-93AA26039B62}"/>
              </a:ext>
            </a:extLst>
          </p:cNvPr>
          <p:cNvSpPr>
            <a:spLocks noGrp="1"/>
          </p:cNvSpPr>
          <p:nvPr>
            <p:ph type="sldNum" sz="quarter" idx="12"/>
          </p:nvPr>
        </p:nvSpPr>
        <p:spPr>
          <a:xfrm>
            <a:off x="11918907" y="6542358"/>
            <a:ext cx="401313" cy="208045"/>
          </a:xfrm>
        </p:spPr>
        <p:txBody>
          <a:bodyPr/>
          <a:lstStyle/>
          <a:p>
            <a:fld id="{B55E7332-B74C-4FC6-99A2-D8C412507BB4}" type="slidenum">
              <a:rPr lang="x-none" smtClean="0"/>
              <a:pPr/>
              <a:t>19</a:t>
            </a:fld>
            <a:endParaRPr lang="x-none" dirty="0"/>
          </a:p>
        </p:txBody>
      </p:sp>
      <p:grpSp>
        <p:nvGrpSpPr>
          <p:cNvPr id="17" name="Group 16">
            <a:extLst>
              <a:ext uri="{FF2B5EF4-FFF2-40B4-BE49-F238E27FC236}">
                <a16:creationId xmlns:a16="http://schemas.microsoft.com/office/drawing/2014/main" id="{FC5DB3C0-6969-647E-2075-215ADBD4437A}"/>
              </a:ext>
            </a:extLst>
          </p:cNvPr>
          <p:cNvGrpSpPr/>
          <p:nvPr/>
        </p:nvGrpSpPr>
        <p:grpSpPr>
          <a:xfrm>
            <a:off x="-5869" y="1"/>
            <a:ext cx="12197869" cy="692216"/>
            <a:chOff x="-5869" y="1"/>
            <a:chExt cx="12197869" cy="692216"/>
          </a:xfrm>
        </p:grpSpPr>
        <p:sp>
          <p:nvSpPr>
            <p:cNvPr id="18" name="Rectangle 17">
              <a:extLst>
                <a:ext uri="{FF2B5EF4-FFF2-40B4-BE49-F238E27FC236}">
                  <a16:creationId xmlns:a16="http://schemas.microsoft.com/office/drawing/2014/main" id="{4D8D199A-E625-0A82-E6C0-37591D009996}"/>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Rectangle: Rounded Corners 18">
              <a:extLst>
                <a:ext uri="{FF2B5EF4-FFF2-40B4-BE49-F238E27FC236}">
                  <a16:creationId xmlns:a16="http://schemas.microsoft.com/office/drawing/2014/main" id="{272FD180-2B05-1646-EC1E-53E304114F32}"/>
                </a:ext>
              </a:extLst>
            </p:cNvPr>
            <p:cNvSpPr/>
            <p:nvPr/>
          </p:nvSpPr>
          <p:spPr>
            <a:xfrm>
              <a:off x="1975449" y="70389"/>
              <a:ext cx="6573328"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CFCA1015-C84C-20CE-6A99-048EA77D9D22}"/>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5B4DFA-DAE4-6A52-1971-B828B0577D96}"/>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FD190D54-BAAB-6767-449B-6FB9C439DC05}"/>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23" name="Picture 1">
              <a:extLst>
                <a:ext uri="{FF2B5EF4-FFF2-40B4-BE49-F238E27FC236}">
                  <a16:creationId xmlns:a16="http://schemas.microsoft.com/office/drawing/2014/main" id="{1A040F52-7E00-04FB-5A58-289AFA565D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Shape 23">
              <a:extLst>
                <a:ext uri="{FF2B5EF4-FFF2-40B4-BE49-F238E27FC236}">
                  <a16:creationId xmlns:a16="http://schemas.microsoft.com/office/drawing/2014/main" id="{5284137E-F39C-9CFB-032D-435754CF2172}"/>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25" name="Picture 2" descr="A group of colorful birds&#10;&#10;Description automatically generated with low confidence">
              <a:extLst>
                <a:ext uri="{FF2B5EF4-FFF2-40B4-BE49-F238E27FC236}">
                  <a16:creationId xmlns:a16="http://schemas.microsoft.com/office/drawing/2014/main" id="{CB64CFAB-8626-8450-000B-E46E6BFB83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5" name="TextBox 14">
            <a:extLst>
              <a:ext uri="{FF2B5EF4-FFF2-40B4-BE49-F238E27FC236}">
                <a16:creationId xmlns:a16="http://schemas.microsoft.com/office/drawing/2014/main" id="{913626B7-C83F-4527-AA72-6FFF3D631DFA}"/>
              </a:ext>
            </a:extLst>
          </p:cNvPr>
          <p:cNvSpPr txBox="1"/>
          <p:nvPr/>
        </p:nvSpPr>
        <p:spPr>
          <a:xfrm>
            <a:off x="2055111" y="82487"/>
            <a:ext cx="6410971" cy="369332"/>
          </a:xfrm>
          <a:prstGeom prst="rect">
            <a:avLst/>
          </a:prstGeom>
          <a:noFill/>
        </p:spPr>
        <p:txBody>
          <a:bodyPr wrap="square" rtlCol="0">
            <a:spAutoFit/>
          </a:bodyPr>
          <a:lstStyle/>
          <a:p>
            <a:pPr algn="ctr" defTabSz="412750" hangingPunct="0">
              <a:defRPr/>
            </a:pPr>
            <a:r>
              <a:rPr lang="en-GB" sz="18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Budget Performance Summary (Capex and Financing)</a:t>
            </a:r>
          </a:p>
        </p:txBody>
      </p:sp>
      <p:graphicFrame>
        <p:nvGraphicFramePr>
          <p:cNvPr id="26" name="Table 5">
            <a:extLst>
              <a:ext uri="{FF2B5EF4-FFF2-40B4-BE49-F238E27FC236}">
                <a16:creationId xmlns:a16="http://schemas.microsoft.com/office/drawing/2014/main" id="{84856BDC-F5B8-AFB3-3A83-1C172B3BD7C5}"/>
              </a:ext>
            </a:extLst>
          </p:cNvPr>
          <p:cNvGraphicFramePr>
            <a:graphicFrameLocks noGrp="1"/>
          </p:cNvGraphicFramePr>
          <p:nvPr>
            <p:extLst>
              <p:ext uri="{D42A27DB-BD31-4B8C-83A1-F6EECF244321}">
                <p14:modId xmlns:p14="http://schemas.microsoft.com/office/powerpoint/2010/main" val="3324105543"/>
              </p:ext>
            </p:extLst>
          </p:nvPr>
        </p:nvGraphicFramePr>
        <p:xfrm>
          <a:off x="716435" y="1367906"/>
          <a:ext cx="10164418" cy="5397316"/>
        </p:xfrm>
        <a:graphic>
          <a:graphicData uri="http://schemas.openxmlformats.org/drawingml/2006/table">
            <a:tbl>
              <a:tblPr firstRow="1" bandRow="1">
                <a:tableStyleId>{2D5ABB26-0587-4C30-8999-92F81FD0307C}</a:tableStyleId>
              </a:tblPr>
              <a:tblGrid>
                <a:gridCol w="3326296">
                  <a:extLst>
                    <a:ext uri="{9D8B030D-6E8A-4147-A177-3AD203B41FA5}">
                      <a16:colId xmlns:a16="http://schemas.microsoft.com/office/drawing/2014/main" val="3789843142"/>
                    </a:ext>
                  </a:extLst>
                </a:gridCol>
                <a:gridCol w="2054087">
                  <a:extLst>
                    <a:ext uri="{9D8B030D-6E8A-4147-A177-3AD203B41FA5}">
                      <a16:colId xmlns:a16="http://schemas.microsoft.com/office/drawing/2014/main" val="1865915207"/>
                    </a:ext>
                  </a:extLst>
                </a:gridCol>
                <a:gridCol w="1789043">
                  <a:extLst>
                    <a:ext uri="{9D8B030D-6E8A-4147-A177-3AD203B41FA5}">
                      <a16:colId xmlns:a16="http://schemas.microsoft.com/office/drawing/2014/main" val="3641241004"/>
                    </a:ext>
                  </a:extLst>
                </a:gridCol>
                <a:gridCol w="1921566">
                  <a:extLst>
                    <a:ext uri="{9D8B030D-6E8A-4147-A177-3AD203B41FA5}">
                      <a16:colId xmlns:a16="http://schemas.microsoft.com/office/drawing/2014/main" val="3046974718"/>
                    </a:ext>
                  </a:extLst>
                </a:gridCol>
                <a:gridCol w="1073426">
                  <a:extLst>
                    <a:ext uri="{9D8B030D-6E8A-4147-A177-3AD203B41FA5}">
                      <a16:colId xmlns:a16="http://schemas.microsoft.com/office/drawing/2014/main" val="868240210"/>
                    </a:ext>
                  </a:extLst>
                </a:gridCol>
              </a:tblGrid>
              <a:tr h="234833">
                <a:tc>
                  <a:txBody>
                    <a:bodyPr/>
                    <a:lstStyle/>
                    <a:p>
                      <a:pPr marL="489952" indent="-401052" algn="l" defTabSz="825500">
                        <a:buSzPct val="100000"/>
                        <a:buAutoNum type="alphaUcPeriod" startAt="11"/>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SURPLUS/(DEFICIT) ON CRF</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669,507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a:solidFill>
                            <a:schemeClr val="tx1">
                              <a:lumMod val="85000"/>
                              <a:lumOff val="15000"/>
                            </a:schemeClr>
                          </a:solidFill>
                          <a:effectLst/>
                          <a:latin typeface="Trebuchet MS" panose="020B0603020202020204" pitchFamily="34" charset="0"/>
                          <a:ea typeface="+mn-ea"/>
                          <a:cs typeface="+mn-cs"/>
                        </a:rPr>
                        <a:t>     167,377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156,382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93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4266161"/>
                  </a:ext>
                </a:extLst>
              </a:tr>
              <a:tr h="244396">
                <a:tc>
                  <a:txBody>
                    <a:bodyPr/>
                    <a:lstStyle/>
                    <a:p>
                      <a:pPr marL="489952" indent="-401052" algn="l" defTabSz="825500">
                        <a:buSzPct val="100000"/>
                        <a:buAutoNum type="alphaUcPeriod" startAt="12"/>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TOTAL CAPITAL EXPENDITURE</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1,019,918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254,979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191,686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75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771790"/>
                  </a:ext>
                </a:extLst>
              </a:tr>
              <a:tr h="234833">
                <a:tc>
                  <a:txBody>
                    <a:bodyPr/>
                    <a:lstStyle/>
                    <a:p>
                      <a:pPr marL="489952" indent="-401052" algn="l" defTabSz="825500">
                        <a:buSzPct val="100000"/>
                        <a:buAutoNum type="alphaUcPeriod" startAt="13"/>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CAPITAL EXPENDITURE</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795,339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198,835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138,813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70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254258"/>
                  </a:ext>
                </a:extLst>
              </a:tr>
              <a:tr h="234833">
                <a:tc>
                  <a:txBody>
                    <a:bodyPr/>
                    <a:lstStyle/>
                    <a:p>
                      <a:pPr marL="909052" indent="-401052" algn="l" defTabSz="825500">
                        <a:buSzPct val="100000"/>
                        <a:buAutoNum type="romanLcPeriod"/>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Core Capital Expenditure</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671,895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167,974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132,924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79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105263"/>
                  </a:ext>
                </a:extLst>
              </a:tr>
              <a:tr h="234833">
                <a:tc>
                  <a:txBody>
                    <a:bodyPr/>
                    <a:lstStyle/>
                    <a:p>
                      <a:pPr marL="909052" indent="-401052" algn="l" defTabSz="825500">
                        <a:buSzPct val="100000"/>
                        <a:buAutoNum type="romanLcPeriod" startAt="2"/>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Capital Development (Dedicated)</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40,836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10,209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4,258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42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2616107"/>
                  </a:ext>
                </a:extLst>
              </a:tr>
              <a:tr h="234833">
                <a:tc>
                  <a:txBody>
                    <a:bodyPr/>
                    <a:lstStyle/>
                    <a:p>
                      <a:pPr marL="909052" indent="-401052" algn="l" defTabSz="825500">
                        <a:buSzPct val="100000"/>
                        <a:buAutoNum type="romanLcPeriod" startAt="3"/>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Grants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51,882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12,970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1,631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13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468331"/>
                  </a:ext>
                </a:extLst>
              </a:tr>
              <a:tr h="234833">
                <a:tc>
                  <a:txBody>
                    <a:bodyPr/>
                    <a:lstStyle/>
                    <a:p>
                      <a:pPr marL="909052" indent="-401052" algn="l" defTabSz="825500">
                        <a:buSzPct val="100000"/>
                        <a:buAutoNum type="romanLcPeriod" startAt="4"/>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Counterpart Fund</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10,000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2,500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8071094"/>
                  </a:ext>
                </a:extLst>
              </a:tr>
              <a:tr h="234833">
                <a:tc>
                  <a:txBody>
                    <a:bodyPr/>
                    <a:lstStyle/>
                    <a:p>
                      <a:pPr marL="909052" indent="-401052" algn="l" defTabSz="825500">
                        <a:buSzPct val="100000"/>
                        <a:buAutoNum type="romanLcPeriod" startAt="5"/>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Special Expenditure</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13,088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3,272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4709586"/>
                  </a:ext>
                </a:extLst>
              </a:tr>
              <a:tr h="234833">
                <a:tc>
                  <a:txBody>
                    <a:bodyPr/>
                    <a:lstStyle/>
                    <a:p>
                      <a:pPr marL="909052" indent="-401052" algn="l" defTabSz="825500">
                        <a:buSzPct val="100000"/>
                        <a:buAutoNum type="romanLcPeriod" startAt="6"/>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Special Expenditure  (Others)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0506387"/>
                  </a:ext>
                </a:extLst>
              </a:tr>
              <a:tr h="221427">
                <a:tc>
                  <a:txBody>
                    <a:bodyPr/>
                    <a:lstStyle/>
                    <a:p>
                      <a:pPr marL="909052" indent="-401052" algn="l" defTabSz="825500">
                        <a:buSzPct val="100000"/>
                        <a:buAutoNum type="romanLcPeriod" startAt="7"/>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Risk Retention Fund</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a:solidFill>
                            <a:schemeClr val="tx1">
                              <a:lumMod val="85000"/>
                              <a:lumOff val="15000"/>
                            </a:schemeClr>
                          </a:solidFill>
                          <a:effectLst/>
                          <a:latin typeface="Trebuchet MS" panose="020B0603020202020204" pitchFamily="34" charset="0"/>
                          <a:ea typeface="+mn-ea"/>
                          <a:cs typeface="+mn-cs"/>
                        </a:rPr>
                        <a:t>                  90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23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5110098"/>
                  </a:ext>
                </a:extLst>
              </a:tr>
              <a:tr h="234833">
                <a:tc>
                  <a:txBody>
                    <a:bodyPr/>
                    <a:lstStyle/>
                    <a:p>
                      <a:pPr marL="909052" indent="-401052" algn="l" defTabSz="825500">
                        <a:buSzPct val="100000"/>
                        <a:buAutoNum type="romanLcPeriod" startAt="8"/>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Staff Housing Fund</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25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9367406"/>
                  </a:ext>
                </a:extLst>
              </a:tr>
              <a:tr h="234833">
                <a:tc>
                  <a:txBody>
                    <a:bodyPr/>
                    <a:lstStyle/>
                    <a:p>
                      <a:pPr marL="909052" indent="-401052" algn="l" defTabSz="825500">
                        <a:buSzPct val="100000"/>
                        <a:buAutoNum type="romanLcPeriod" startAt="9"/>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Contingency Reserve</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7,447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1,862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301217"/>
                  </a:ext>
                </a:extLst>
              </a:tr>
              <a:tr h="234833">
                <a:tc>
                  <a:txBody>
                    <a:bodyPr/>
                    <a:lstStyle/>
                    <a:p>
                      <a:pPr marL="489952" indent="-401052" algn="l" defTabSz="825500">
                        <a:buSzPct val="100000"/>
                        <a:buAutoNum type="alphaUcPeriod" startAt="14"/>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REPAYMENTS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224,579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56,145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52,873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94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2534444"/>
                  </a:ext>
                </a:extLst>
              </a:tr>
              <a:tr h="234833">
                <a:tc>
                  <a:txBody>
                    <a:bodyPr/>
                    <a:lstStyle/>
                    <a:p>
                      <a:pPr marL="909052" indent="-401052" algn="l" defTabSz="825500">
                        <a:buSzPct val="100000"/>
                        <a:buAutoNum type="romanLcPeriod"/>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External Loans (Principal </a:t>
                      </a:r>
                      <a:r>
                        <a:rPr sz="1200" b="0" kern="1200" dirty="0" err="1">
                          <a:solidFill>
                            <a:schemeClr val="tx1">
                              <a:lumMod val="85000"/>
                              <a:lumOff val="15000"/>
                            </a:schemeClr>
                          </a:solidFill>
                          <a:effectLst/>
                          <a:latin typeface="Trebuchet MS" panose="020B0603020202020204" pitchFamily="34" charset="0"/>
                          <a:ea typeface="+mn-ea"/>
                          <a:cs typeface="+mn-cs"/>
                        </a:rPr>
                        <a:t>Repa</a:t>
                      </a:r>
                      <a:r>
                        <a:rPr lang="en-GB" sz="1200" b="0" kern="1200" dirty="0">
                          <a:solidFill>
                            <a:schemeClr val="tx1">
                              <a:lumMod val="85000"/>
                              <a:lumOff val="15000"/>
                            </a:schemeClr>
                          </a:solidFill>
                          <a:effectLst/>
                          <a:latin typeface="Trebuchet MS" panose="020B0603020202020204" pitchFamily="34" charset="0"/>
                          <a:ea typeface="+mn-ea"/>
                          <a:cs typeface="+mn-cs"/>
                        </a:rPr>
                        <a:t>y.</a:t>
                      </a:r>
                      <a:r>
                        <a:rPr sz="1200" b="0" kern="1200" dirty="0">
                          <a:solidFill>
                            <a:schemeClr val="tx1">
                              <a:lumMod val="85000"/>
                              <a:lumOff val="15000"/>
                            </a:schemeClr>
                          </a:solidFill>
                          <a:effectLst/>
                          <a:latin typeface="Trebuchet MS" panose="020B0603020202020204" pitchFamily="34" charset="0"/>
                          <a:ea typeface="+mn-ea"/>
                          <a:cs typeface="+mn-cs"/>
                        </a:rPr>
                        <a:t>)</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0" kern="1200">
                          <a:solidFill>
                            <a:schemeClr val="tx1">
                              <a:lumMod val="85000"/>
                              <a:lumOff val="15000"/>
                            </a:schemeClr>
                          </a:solidFill>
                          <a:effectLst/>
                          <a:latin typeface="Trebuchet MS" panose="020B0603020202020204" pitchFamily="34" charset="0"/>
                          <a:ea typeface="+mn-ea"/>
                          <a:cs typeface="+mn-cs"/>
                        </a:rPr>
                        <a:t>            24,766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6,192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8,965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145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112817"/>
                  </a:ext>
                </a:extLst>
              </a:tr>
              <a:tr h="234833">
                <a:tc>
                  <a:txBody>
                    <a:bodyPr/>
                    <a:lstStyle/>
                    <a:p>
                      <a:pPr marL="909052" indent="-401052" algn="l" defTabSz="825500">
                        <a:buSzPct val="100000"/>
                        <a:buAutoNum type="romanLcPeriod" startAt="2"/>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Internal Loan (Principal Repay</a:t>
                      </a:r>
                      <a:r>
                        <a:rPr lang="en-GB" sz="1200" b="0" kern="1200" dirty="0">
                          <a:solidFill>
                            <a:schemeClr val="tx1">
                              <a:lumMod val="85000"/>
                              <a:lumOff val="15000"/>
                            </a:schemeClr>
                          </a:solidFill>
                          <a:effectLst/>
                          <a:latin typeface="Trebuchet MS" panose="020B0603020202020204" pitchFamily="34" charset="0"/>
                          <a:ea typeface="+mn-ea"/>
                          <a:cs typeface="+mn-cs"/>
                        </a:rPr>
                        <a:t>.</a:t>
                      </a:r>
                      <a:r>
                        <a:rPr sz="1200" b="0" kern="1200" dirty="0">
                          <a:solidFill>
                            <a:schemeClr val="tx1">
                              <a:lumMod val="85000"/>
                              <a:lumOff val="15000"/>
                            </a:schemeClr>
                          </a:solidFill>
                          <a:effectLst/>
                          <a:latin typeface="Trebuchet MS" panose="020B0603020202020204" pitchFamily="34" charset="0"/>
                          <a:ea typeface="+mn-ea"/>
                          <a:cs typeface="+mn-cs"/>
                        </a:rPr>
                        <a:t>)</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0" kern="1200" dirty="0">
                          <a:solidFill>
                            <a:schemeClr val="tx1">
                              <a:lumMod val="85000"/>
                              <a:lumOff val="15000"/>
                            </a:schemeClr>
                          </a:solidFill>
                          <a:effectLst/>
                          <a:latin typeface="Trebuchet MS" panose="020B0603020202020204" pitchFamily="34" charset="0"/>
                          <a:ea typeface="+mn-ea"/>
                          <a:cs typeface="+mn-cs"/>
                        </a:rPr>
                        <a:t>          120,808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30,202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a:solidFill>
                            <a:schemeClr val="tx1">
                              <a:lumMod val="85000"/>
                              <a:lumOff val="15000"/>
                            </a:schemeClr>
                          </a:solidFill>
                          <a:effectLst/>
                          <a:latin typeface="Trebuchet MS" panose="020B0603020202020204" pitchFamily="34" charset="0"/>
                          <a:ea typeface="+mn-ea"/>
                          <a:cs typeface="+mn-cs"/>
                        </a:rPr>
                        <a:t>       27,573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91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0333183"/>
                  </a:ext>
                </a:extLst>
              </a:tr>
              <a:tr h="234833">
                <a:tc>
                  <a:txBody>
                    <a:bodyPr/>
                    <a:lstStyle/>
                    <a:p>
                      <a:pPr marL="909052" indent="-401052" algn="l" defTabSz="825500">
                        <a:buSzPct val="100000"/>
                        <a:buAutoNum type="romanLcPeriod" startAt="3"/>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Bond Issuance Repayment</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2814227"/>
                  </a:ext>
                </a:extLst>
              </a:tr>
              <a:tr h="234833">
                <a:tc>
                  <a:txBody>
                    <a:bodyPr/>
                    <a:lstStyle/>
                    <a:p>
                      <a:pPr marL="909052" indent="-401052" algn="l" defTabSz="825500">
                        <a:buSzPct val="100000"/>
                        <a:buAutoNum type="romanLcPeriod" startAt="4"/>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Consolidated Service Account</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0" kern="1200">
                          <a:solidFill>
                            <a:schemeClr val="tx1">
                              <a:lumMod val="85000"/>
                              <a:lumOff val="15000"/>
                            </a:schemeClr>
                          </a:solidFill>
                          <a:effectLst/>
                          <a:latin typeface="Trebuchet MS" panose="020B0603020202020204" pitchFamily="34" charset="0"/>
                          <a:ea typeface="+mn-ea"/>
                          <a:cs typeface="+mn-cs"/>
                        </a:rPr>
                        <a:t>            79,004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19,751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16,335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83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826280"/>
                  </a:ext>
                </a:extLst>
              </a:tr>
              <a:tr h="234833">
                <a:tc>
                  <a:txBody>
                    <a:bodyPr/>
                    <a:lstStyle/>
                    <a:p>
                      <a:pPr marL="489952" indent="-401052" algn="l" defTabSz="825500">
                        <a:buSzPct val="100000"/>
                        <a:buAutoNum type="alphaUcPeriod" startAt="15"/>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TOTAL EXPENDITURE BUDGET SIZE</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1" kern="1200" dirty="0">
                          <a:solidFill>
                            <a:schemeClr val="tx1">
                              <a:lumMod val="85000"/>
                              <a:lumOff val="15000"/>
                            </a:schemeClr>
                          </a:solidFill>
                          <a:effectLst/>
                          <a:latin typeface="Trebuchet MS" panose="020B0603020202020204" pitchFamily="34" charset="0"/>
                          <a:ea typeface="+mn-ea"/>
                          <a:cs typeface="+mn-cs"/>
                        </a:rPr>
                        <a:t>       1,768,014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442,004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304,913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69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910175"/>
                  </a:ext>
                </a:extLst>
              </a:tr>
              <a:tr h="234833">
                <a:tc>
                  <a:txBody>
                    <a:bodyPr/>
                    <a:lstStyle/>
                    <a:p>
                      <a:pPr marL="489952" indent="-401052" algn="l" defTabSz="825500">
                        <a:buSzPct val="100000"/>
                        <a:buAutoNum type="alphaUcPeriod" startAt="16"/>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FINANCING SURPLUS /(DEFICIT)</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defRPr sz="1800">
                          <a:effectLst/>
                        </a:defRPr>
                      </a:pPr>
                      <a:endParaRPr sz="1200" b="1" kern="1200" dirty="0">
                        <a:solidFill>
                          <a:schemeClr val="tx1">
                            <a:lumMod val="85000"/>
                            <a:lumOff val="15000"/>
                          </a:schemeClr>
                        </a:solidFill>
                        <a:effectLst/>
                        <a:latin typeface="Trebuchet MS" panose="020B0603020202020204" pitchFamily="34" charset="0"/>
                        <a:ea typeface="+mn-ea"/>
                        <a:cs typeface="+mn-cs"/>
                      </a:endParaRPr>
                    </a:p>
                  </a:txBody>
                  <a:tcPr marL="3810" marR="3810" marT="3810" marB="38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endParaRPr lang="en-GB" sz="1200" b="1" kern="1200" dirty="0">
                        <a:solidFill>
                          <a:schemeClr val="tx1">
                            <a:lumMod val="85000"/>
                            <a:lumOff val="15000"/>
                          </a:schemeClr>
                        </a:solidFill>
                        <a:effectLst/>
                        <a:latin typeface="Trebuchet MS" panose="020B06030202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GB" sz="1200" b="0" kern="1200" dirty="0">
                        <a:solidFill>
                          <a:schemeClr val="tx1">
                            <a:lumMod val="85000"/>
                            <a:lumOff val="15000"/>
                          </a:schemeClr>
                        </a:solidFill>
                        <a:effectLst/>
                        <a:latin typeface="Trebuchet MS" panose="020B06030202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GB" sz="1200" b="0" kern="1200" dirty="0">
                        <a:solidFill>
                          <a:schemeClr val="tx1">
                            <a:lumMod val="85000"/>
                            <a:lumOff val="15000"/>
                          </a:schemeClr>
                        </a:solidFill>
                        <a:effectLst/>
                        <a:latin typeface="Trebuchet MS" panose="020B06030202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0865059"/>
                  </a:ext>
                </a:extLst>
              </a:tr>
              <a:tr h="234833">
                <a:tc>
                  <a:txBody>
                    <a:bodyPr/>
                    <a:lstStyle/>
                    <a:p>
                      <a:pPr marL="489952" indent="-401052" algn="l" defTabSz="825500">
                        <a:buSzPct val="100000"/>
                        <a:buAutoNum type="alphaUcPeriod" startAt="17"/>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DEFICIT FUNDING SOURCES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350,411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87,603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53,000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61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7912483"/>
                  </a:ext>
                </a:extLst>
              </a:tr>
              <a:tr h="234833">
                <a:tc>
                  <a:txBody>
                    <a:bodyPr/>
                    <a:lstStyle/>
                    <a:p>
                      <a:pPr marL="858252" indent="-401052" algn="l" defTabSz="825500">
                        <a:buSzPct val="100000"/>
                        <a:buAutoNum type="alphaLcPeriod"/>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External Loans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14,958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3,739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7601465"/>
                  </a:ext>
                </a:extLst>
              </a:tr>
              <a:tr h="234833">
                <a:tc>
                  <a:txBody>
                    <a:bodyPr/>
                    <a:lstStyle/>
                    <a:p>
                      <a:pPr marL="909052" indent="-401052" algn="l" defTabSz="825500">
                        <a:buSzPct val="100000"/>
                        <a:buAutoNum type="alphaLcPeriod" startAt="2"/>
                        <a:defRPr sz="2400" b="1">
                          <a:effectLst/>
                        </a:defRPr>
                      </a:pPr>
                      <a:r>
                        <a:rPr sz="1200" b="0" kern="1200" dirty="0">
                          <a:solidFill>
                            <a:schemeClr val="tx1">
                              <a:lumMod val="85000"/>
                              <a:lumOff val="15000"/>
                            </a:schemeClr>
                          </a:solidFill>
                          <a:effectLst/>
                          <a:latin typeface="Trebuchet MS" panose="020B0603020202020204" pitchFamily="34" charset="0"/>
                          <a:ea typeface="+mn-ea"/>
                          <a:cs typeface="+mn-cs"/>
                        </a:rPr>
                        <a:t>Internal Loans </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235,453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58,863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53,000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90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5425975"/>
                  </a:ext>
                </a:extLst>
              </a:tr>
              <a:tr h="234833">
                <a:tc>
                  <a:txBody>
                    <a:bodyPr/>
                    <a:lstStyle/>
                    <a:p>
                      <a:pPr marL="909052" indent="-401052" algn="l" defTabSz="825500">
                        <a:buSzPct val="100000"/>
                        <a:buAutoNum type="alphaLcPeriod" startAt="2"/>
                        <a:defRPr sz="2400" b="1">
                          <a:effectLst/>
                        </a:defRPr>
                      </a:pPr>
                      <a:r>
                        <a:rPr lang="en-GB" sz="1200" b="0" kern="1200" dirty="0">
                          <a:solidFill>
                            <a:schemeClr val="tx1">
                              <a:lumMod val="85000"/>
                              <a:lumOff val="15000"/>
                            </a:schemeClr>
                          </a:solidFill>
                          <a:effectLst/>
                          <a:latin typeface="Trebuchet MS" panose="020B0603020202020204" pitchFamily="34" charset="0"/>
                          <a:ea typeface="+mn-ea"/>
                          <a:cs typeface="+mn-cs"/>
                        </a:rPr>
                        <a:t>Bond Issuance</a:t>
                      </a:r>
                      <a:endParaRPr sz="1200" b="0" kern="1200" dirty="0">
                        <a:solidFill>
                          <a:schemeClr val="tx1">
                            <a:lumMod val="85000"/>
                            <a:lumOff val="15000"/>
                          </a:schemeClr>
                        </a:solidFill>
                        <a:effectLst/>
                        <a:latin typeface="Trebuchet MS" panose="020B0603020202020204" pitchFamily="34" charset="0"/>
                        <a:ea typeface="+mn-ea"/>
                        <a:cs typeface="+mn-cs"/>
                      </a:endParaRP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100,000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0" kern="1200" dirty="0">
                          <a:solidFill>
                            <a:schemeClr val="tx1">
                              <a:lumMod val="85000"/>
                              <a:lumOff val="15000"/>
                            </a:schemeClr>
                          </a:solidFill>
                          <a:effectLst/>
                          <a:latin typeface="Trebuchet MS" panose="020B0603020202020204" pitchFamily="34" charset="0"/>
                          <a:ea typeface="+mn-ea"/>
                          <a:cs typeface="+mn-cs"/>
                        </a:rPr>
                        <a:t>       25,000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0" kern="1200" dirty="0">
                          <a:solidFill>
                            <a:schemeClr val="tx1">
                              <a:lumMod val="85000"/>
                              <a:lumOff val="15000"/>
                            </a:schemeClr>
                          </a:solidFill>
                          <a:effectLst/>
                          <a:latin typeface="Trebuchet MS" panose="020B0603020202020204" pitchFamily="34" charset="0"/>
                          <a:ea typeface="+mn-ea"/>
                          <a:cs typeface="+mn-cs"/>
                        </a:rPr>
                        <a:t>         -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6015896"/>
                  </a:ext>
                </a:extLst>
              </a:tr>
            </a:tbl>
          </a:graphicData>
        </a:graphic>
      </p:graphicFrame>
      <p:grpSp>
        <p:nvGrpSpPr>
          <p:cNvPr id="27" name="Group 26">
            <a:extLst>
              <a:ext uri="{FF2B5EF4-FFF2-40B4-BE49-F238E27FC236}">
                <a16:creationId xmlns:a16="http://schemas.microsoft.com/office/drawing/2014/main" id="{D0943451-99A7-BD0E-16E5-D976AD98E98E}"/>
              </a:ext>
            </a:extLst>
          </p:cNvPr>
          <p:cNvGrpSpPr/>
          <p:nvPr/>
        </p:nvGrpSpPr>
        <p:grpSpPr>
          <a:xfrm>
            <a:off x="974583" y="701553"/>
            <a:ext cx="9906270" cy="624818"/>
            <a:chOff x="632109" y="573610"/>
            <a:chExt cx="11108365" cy="624818"/>
          </a:xfrm>
        </p:grpSpPr>
        <p:sp>
          <p:nvSpPr>
            <p:cNvPr id="28" name="Rectangle: Rounded Corners 27">
              <a:extLst>
                <a:ext uri="{FF2B5EF4-FFF2-40B4-BE49-F238E27FC236}">
                  <a16:creationId xmlns:a16="http://schemas.microsoft.com/office/drawing/2014/main" id="{58048C63-F21D-9DFE-1529-C7AEABA5F828}"/>
                </a:ext>
              </a:extLst>
            </p:cNvPr>
            <p:cNvSpPr/>
            <p:nvPr/>
          </p:nvSpPr>
          <p:spPr>
            <a:xfrm>
              <a:off x="632109" y="625822"/>
              <a:ext cx="3018498" cy="504000"/>
            </a:xfrm>
            <a:prstGeom prst="roundRect">
              <a:avLst>
                <a:gd name="adj" fmla="val 50000"/>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latin typeface="Trebuchet MS" panose="020B0603020202020204" pitchFamily="34" charset="0"/>
              </a:endParaRPr>
            </a:p>
          </p:txBody>
        </p:sp>
        <p:sp>
          <p:nvSpPr>
            <p:cNvPr id="29" name="Rectangle: Rounded Corners 28">
              <a:extLst>
                <a:ext uri="{FF2B5EF4-FFF2-40B4-BE49-F238E27FC236}">
                  <a16:creationId xmlns:a16="http://schemas.microsoft.com/office/drawing/2014/main" id="{CB0B0E4C-B7CF-C15F-DC61-CA7F8395B962}"/>
                </a:ext>
              </a:extLst>
            </p:cNvPr>
            <p:cNvSpPr/>
            <p:nvPr/>
          </p:nvSpPr>
          <p:spPr>
            <a:xfrm>
              <a:off x="4428864" y="619019"/>
              <a:ext cx="1842788" cy="504000"/>
            </a:xfrm>
            <a:prstGeom prst="roundRect">
              <a:avLst>
                <a:gd name="adj" fmla="val 50000"/>
              </a:avLst>
            </a:prstGeom>
            <a:solidFill>
              <a:srgbClr val="52BE8A"/>
            </a:solidFill>
            <a:ln>
              <a:solidFill>
                <a:srgbClr val="52BE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30" name="Rectangle: Rounded Corners 29">
              <a:extLst>
                <a:ext uri="{FF2B5EF4-FFF2-40B4-BE49-F238E27FC236}">
                  <a16:creationId xmlns:a16="http://schemas.microsoft.com/office/drawing/2014/main" id="{5C92CC91-4CC5-9711-08DE-508F0F2540B9}"/>
                </a:ext>
              </a:extLst>
            </p:cNvPr>
            <p:cNvSpPr/>
            <p:nvPr/>
          </p:nvSpPr>
          <p:spPr>
            <a:xfrm>
              <a:off x="6460230" y="642080"/>
              <a:ext cx="5280244" cy="504000"/>
            </a:xfrm>
            <a:prstGeom prst="roundRect">
              <a:avLst>
                <a:gd name="adj" fmla="val 50000"/>
              </a:avLst>
            </a:prstGeom>
            <a:solidFill>
              <a:srgbClr val="004E66"/>
            </a:solidFill>
            <a:ln>
              <a:solidFill>
                <a:srgbClr val="63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latin typeface="Trebuchet MS" panose="020B0603020202020204" pitchFamily="34" charset="0"/>
              </a:endParaRPr>
            </a:p>
          </p:txBody>
        </p:sp>
        <p:sp>
          <p:nvSpPr>
            <p:cNvPr id="31" name="TextBox 30">
              <a:extLst>
                <a:ext uri="{FF2B5EF4-FFF2-40B4-BE49-F238E27FC236}">
                  <a16:creationId xmlns:a16="http://schemas.microsoft.com/office/drawing/2014/main" id="{A46FC966-41BE-909D-A5EB-ED7E03CFA319}"/>
                </a:ext>
              </a:extLst>
            </p:cNvPr>
            <p:cNvSpPr txBox="1"/>
            <p:nvPr/>
          </p:nvSpPr>
          <p:spPr>
            <a:xfrm>
              <a:off x="1322250" y="713005"/>
              <a:ext cx="1772042" cy="338554"/>
            </a:xfrm>
            <a:prstGeom prst="rect">
              <a:avLst/>
            </a:prstGeom>
            <a:noFill/>
          </p:spPr>
          <p:txBody>
            <a:bodyPr wrap="square" rtlCol="0">
              <a:spAutoFit/>
            </a:bodyPr>
            <a:lstStyle/>
            <a:p>
              <a:r>
                <a:rPr lang="en-GB" sz="1600" b="1" dirty="0">
                  <a:latin typeface="Trebuchet MS" panose="020B0603020202020204" pitchFamily="34" charset="0"/>
                </a:rPr>
                <a:t>FISCAL ITEMS</a:t>
              </a:r>
              <a:endParaRPr lang="x-none" sz="1600" b="1" dirty="0">
                <a:latin typeface="Trebuchet MS" panose="020B0603020202020204" pitchFamily="34" charset="0"/>
              </a:endParaRPr>
            </a:p>
          </p:txBody>
        </p:sp>
        <p:cxnSp>
          <p:nvCxnSpPr>
            <p:cNvPr id="32" name="Straight Connector 31">
              <a:extLst>
                <a:ext uri="{FF2B5EF4-FFF2-40B4-BE49-F238E27FC236}">
                  <a16:creationId xmlns:a16="http://schemas.microsoft.com/office/drawing/2014/main" id="{AAFC1591-D43B-5A59-19A7-C33A5E26931B}"/>
                </a:ext>
              </a:extLst>
            </p:cNvPr>
            <p:cNvCxnSpPr>
              <a:cxnSpLocks/>
            </p:cNvCxnSpPr>
            <p:nvPr/>
          </p:nvCxnSpPr>
          <p:spPr>
            <a:xfrm>
              <a:off x="10560863" y="654796"/>
              <a:ext cx="0" cy="478568"/>
            </a:xfrm>
            <a:prstGeom prst="line">
              <a:avLst/>
            </a:prstGeom>
            <a:ln w="19050">
              <a:solidFill>
                <a:srgbClr val="FAFBFD"/>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745370-3FF3-E4BA-3933-D950A1A789DC}"/>
                </a:ext>
              </a:extLst>
            </p:cNvPr>
            <p:cNvCxnSpPr>
              <a:cxnSpLocks/>
            </p:cNvCxnSpPr>
            <p:nvPr/>
          </p:nvCxnSpPr>
          <p:spPr>
            <a:xfrm>
              <a:off x="6512578" y="774167"/>
              <a:ext cx="4036407" cy="36335"/>
            </a:xfrm>
            <a:prstGeom prst="line">
              <a:avLst/>
            </a:prstGeom>
            <a:ln w="19050">
              <a:solidFill>
                <a:srgbClr val="FAFBFD"/>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394E245-A4FC-E0AB-5AE9-79B541A84D79}"/>
                </a:ext>
              </a:extLst>
            </p:cNvPr>
            <p:cNvSpPr txBox="1"/>
            <p:nvPr/>
          </p:nvSpPr>
          <p:spPr>
            <a:xfrm>
              <a:off x="6624520" y="773696"/>
              <a:ext cx="1768457" cy="424732"/>
            </a:xfrm>
            <a:prstGeom prst="rect">
              <a:avLst/>
            </a:prstGeom>
            <a:noFill/>
          </p:spPr>
          <p:txBody>
            <a:bodyPr wrap="square">
              <a:spAutoFit/>
            </a:bodyPr>
            <a:lstStyle/>
            <a:p>
              <a:pPr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Budget</a:t>
              </a:r>
            </a:p>
            <a:p>
              <a:pPr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Jan. – Mar. (₦’Mn)</a:t>
              </a:r>
            </a:p>
          </p:txBody>
        </p:sp>
        <p:sp>
          <p:nvSpPr>
            <p:cNvPr id="35" name="TextBox 34">
              <a:extLst>
                <a:ext uri="{FF2B5EF4-FFF2-40B4-BE49-F238E27FC236}">
                  <a16:creationId xmlns:a16="http://schemas.microsoft.com/office/drawing/2014/main" id="{EAF1CB36-6EB2-300A-E76B-4644069CD312}"/>
                </a:ext>
              </a:extLst>
            </p:cNvPr>
            <p:cNvSpPr txBox="1"/>
            <p:nvPr/>
          </p:nvSpPr>
          <p:spPr>
            <a:xfrm>
              <a:off x="8653466" y="760693"/>
              <a:ext cx="1878951" cy="424732"/>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Actual </a:t>
              </a:r>
            </a:p>
            <a:p>
              <a:pPr lvl="0"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Jan. – Mar. </a:t>
              </a: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(₦’Mn)</a:t>
              </a:r>
            </a:p>
          </p:txBody>
        </p:sp>
        <p:sp>
          <p:nvSpPr>
            <p:cNvPr id="36" name="TextBox 35">
              <a:extLst>
                <a:ext uri="{FF2B5EF4-FFF2-40B4-BE49-F238E27FC236}">
                  <a16:creationId xmlns:a16="http://schemas.microsoft.com/office/drawing/2014/main" id="{FB3644F2-3385-7507-CB2D-EDDB215D745B}"/>
                </a:ext>
              </a:extLst>
            </p:cNvPr>
            <p:cNvSpPr txBox="1"/>
            <p:nvPr/>
          </p:nvSpPr>
          <p:spPr>
            <a:xfrm>
              <a:off x="10801790" y="673233"/>
              <a:ext cx="793404" cy="428513"/>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Perf.</a:t>
              </a:r>
            </a:p>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a:t>
              </a:r>
            </a:p>
          </p:txBody>
        </p:sp>
        <p:sp>
          <p:nvSpPr>
            <p:cNvPr id="37" name="TextBox 36">
              <a:extLst>
                <a:ext uri="{FF2B5EF4-FFF2-40B4-BE49-F238E27FC236}">
                  <a16:creationId xmlns:a16="http://schemas.microsoft.com/office/drawing/2014/main" id="{46553C43-61CA-0A10-BD10-095BFC4765E3}"/>
                </a:ext>
              </a:extLst>
            </p:cNvPr>
            <p:cNvSpPr txBox="1"/>
            <p:nvPr/>
          </p:nvSpPr>
          <p:spPr>
            <a:xfrm>
              <a:off x="4387130" y="573610"/>
              <a:ext cx="1942855" cy="590931"/>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2023 Approved  Budget</a:t>
              </a:r>
              <a:endPar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sym typeface="Helvetica Neue"/>
              </a:endParaRPr>
            </a:p>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(₦’Mn)</a:t>
              </a:r>
            </a:p>
          </p:txBody>
        </p:sp>
        <p:sp>
          <p:nvSpPr>
            <p:cNvPr id="38" name="TextBox 37">
              <a:extLst>
                <a:ext uri="{FF2B5EF4-FFF2-40B4-BE49-F238E27FC236}">
                  <a16:creationId xmlns:a16="http://schemas.microsoft.com/office/drawing/2014/main" id="{9FB4218F-4C38-C37D-DDEE-B02689C0F379}"/>
                </a:ext>
              </a:extLst>
            </p:cNvPr>
            <p:cNvSpPr txBox="1"/>
            <p:nvPr/>
          </p:nvSpPr>
          <p:spPr>
            <a:xfrm>
              <a:off x="7751240" y="587053"/>
              <a:ext cx="2172116" cy="258532"/>
            </a:xfrm>
            <a:prstGeom prst="rect">
              <a:avLst/>
            </a:prstGeom>
            <a:noFill/>
          </p:spPr>
          <p:txBody>
            <a:bodyPr wrap="square">
              <a:spAutoFit/>
            </a:bodyPr>
            <a:lstStyle/>
            <a:p>
              <a:pPr marL="0" marR="0" lvl="0" indent="0" algn="l"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lang="en-GB" sz="1200" b="1" cap="small" dirty="0">
                  <a:solidFill>
                    <a:srgbClr val="FFFFFF"/>
                  </a:solidFill>
                  <a:effectLst>
                    <a:outerShdw blurRad="38100" dist="38100" dir="2700000" algn="tl">
                      <a:srgbClr val="000000">
                        <a:alpha val="43137"/>
                      </a:srgbClr>
                    </a:outerShdw>
                  </a:effectLst>
                  <a:latin typeface="Trebuchet MS" panose="020B0603020202020204" pitchFamily="34" charset="0"/>
                </a:rPr>
                <a:t>1</a:t>
              </a:r>
              <a:r>
                <a:rPr lang="en-GB" sz="1200" b="1" cap="small" baseline="30000" dirty="0">
                  <a:solidFill>
                    <a:srgbClr val="FFFFFF"/>
                  </a:solidFill>
                  <a:effectLst>
                    <a:outerShdw blurRad="38100" dist="38100" dir="2700000" algn="tl">
                      <a:srgbClr val="000000">
                        <a:alpha val="43137"/>
                      </a:srgbClr>
                    </a:outerShdw>
                  </a:effectLst>
                  <a:latin typeface="Trebuchet MS" panose="020B0603020202020204" pitchFamily="34" charset="0"/>
                </a:rPr>
                <a:t>ST</a:t>
              </a:r>
              <a:r>
                <a:rPr lang="en-GB" sz="1200" b="1" cap="small" dirty="0">
                  <a:solidFill>
                    <a:srgbClr val="FFFFFF"/>
                  </a:solidFill>
                  <a:effectLst>
                    <a:outerShdw blurRad="38100" dist="38100" dir="2700000" algn="tl">
                      <a:srgbClr val="000000">
                        <a:alpha val="43137"/>
                      </a:srgbClr>
                    </a:outerShdw>
                  </a:effectLst>
                  <a:latin typeface="Trebuchet MS" panose="020B0603020202020204" pitchFamily="34" charset="0"/>
                </a:rPr>
                <a:t> QUARTER Y2023</a:t>
              </a:r>
              <a:endPar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endParaRPr>
            </a:p>
          </p:txBody>
        </p:sp>
      </p:grpSp>
    </p:spTree>
    <p:extLst>
      <p:ext uri="{BB962C8B-B14F-4D97-AF65-F5344CB8AC3E}">
        <p14:creationId xmlns:p14="http://schemas.microsoft.com/office/powerpoint/2010/main" val="1207657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87DE1D-71D4-47F3-B391-EA40D76703E6}"/>
              </a:ext>
            </a:extLst>
          </p:cNvPr>
          <p:cNvSpPr>
            <a:spLocks noGrp="1"/>
          </p:cNvSpPr>
          <p:nvPr>
            <p:ph type="sldNum" sz="quarter" idx="12"/>
          </p:nvPr>
        </p:nvSpPr>
        <p:spPr/>
        <p:txBody>
          <a:bodyPr/>
          <a:lstStyle/>
          <a:p>
            <a:fld id="{B55E7332-B74C-4FC6-99A2-D8C412507BB4}" type="slidenum">
              <a:rPr lang="x-none" smtClean="0"/>
              <a:t>2</a:t>
            </a:fld>
            <a:endParaRPr lang="x-none"/>
          </a:p>
        </p:txBody>
      </p:sp>
      <p:sp>
        <p:nvSpPr>
          <p:cNvPr id="15" name="TextBox 14">
            <a:extLst>
              <a:ext uri="{FF2B5EF4-FFF2-40B4-BE49-F238E27FC236}">
                <a16:creationId xmlns:a16="http://schemas.microsoft.com/office/drawing/2014/main" id="{913626B7-C83F-4527-AA72-6FFF3D631DFA}"/>
              </a:ext>
            </a:extLst>
          </p:cNvPr>
          <p:cNvSpPr txBox="1"/>
          <p:nvPr/>
        </p:nvSpPr>
        <p:spPr>
          <a:xfrm>
            <a:off x="2555023" y="67376"/>
            <a:ext cx="3540977" cy="369332"/>
          </a:xfrm>
          <a:prstGeom prst="rect">
            <a:avLst/>
          </a:prstGeom>
          <a:noFill/>
        </p:spPr>
        <p:txBody>
          <a:bodyPr wrap="square" rtlCol="0">
            <a:spAutoFit/>
          </a:bodyPr>
          <a:lstStyle/>
          <a:p>
            <a:r>
              <a:rPr lang="en-GB" dirty="0">
                <a:solidFill>
                  <a:schemeClr val="bg1"/>
                </a:solidFill>
                <a:latin typeface="Trebuchet MS" panose="020B0603020202020204" pitchFamily="34" charset="0"/>
              </a:rPr>
              <a:t>MEMO FROM THE COMMISSIONER</a:t>
            </a:r>
            <a:endParaRPr lang="x-none" dirty="0">
              <a:solidFill>
                <a:schemeClr val="bg1"/>
              </a:solidFill>
              <a:latin typeface="Trebuchet MS" panose="020B0603020202020204" pitchFamily="34" charset="0"/>
            </a:endParaRPr>
          </a:p>
        </p:txBody>
      </p:sp>
      <p:sp>
        <p:nvSpPr>
          <p:cNvPr id="16" name="Rectangle 15">
            <a:extLst>
              <a:ext uri="{FF2B5EF4-FFF2-40B4-BE49-F238E27FC236}">
                <a16:creationId xmlns:a16="http://schemas.microsoft.com/office/drawing/2014/main" id="{DFEC43B4-F092-0955-5584-9FA402E3F272}"/>
              </a:ext>
            </a:extLst>
          </p:cNvPr>
          <p:cNvSpPr/>
          <p:nvPr/>
        </p:nvSpPr>
        <p:spPr>
          <a:xfrm>
            <a:off x="499849" y="1693474"/>
            <a:ext cx="2119746" cy="34151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Snip Diagonal Corner Rectangle 5">
            <a:extLst>
              <a:ext uri="{FF2B5EF4-FFF2-40B4-BE49-F238E27FC236}">
                <a16:creationId xmlns:a16="http://schemas.microsoft.com/office/drawing/2014/main" id="{A165AC95-DFB8-E394-E173-55F35C4F40A8}"/>
              </a:ext>
            </a:extLst>
          </p:cNvPr>
          <p:cNvSpPr/>
          <p:nvPr/>
        </p:nvSpPr>
        <p:spPr>
          <a:xfrm>
            <a:off x="0" y="692217"/>
            <a:ext cx="5285636" cy="6095394"/>
          </a:xfrm>
          <a:prstGeom prst="snip2DiagRect">
            <a:avLst>
              <a:gd name="adj1" fmla="val 0"/>
              <a:gd name="adj2" fmla="val 14873"/>
            </a:avLst>
          </a:prstGeom>
          <a:blipFill>
            <a:blip r:embed="rId2"/>
            <a:stretch>
              <a:fillRect/>
            </a:stretch>
          </a:blip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a:ea typeface="+mn-ea"/>
              <a:cs typeface="+mn-cs"/>
            </a:endParaRPr>
          </a:p>
        </p:txBody>
      </p:sp>
      <p:grpSp>
        <p:nvGrpSpPr>
          <p:cNvPr id="20" name="Group 19">
            <a:extLst>
              <a:ext uri="{FF2B5EF4-FFF2-40B4-BE49-F238E27FC236}">
                <a16:creationId xmlns:a16="http://schemas.microsoft.com/office/drawing/2014/main" id="{01AF6184-4C85-22E9-A1B5-75036ED6290D}"/>
              </a:ext>
            </a:extLst>
          </p:cNvPr>
          <p:cNvGrpSpPr/>
          <p:nvPr/>
        </p:nvGrpSpPr>
        <p:grpSpPr>
          <a:xfrm>
            <a:off x="-5869" y="1"/>
            <a:ext cx="12197869" cy="692216"/>
            <a:chOff x="-5869" y="1"/>
            <a:chExt cx="12197869" cy="692216"/>
          </a:xfrm>
        </p:grpSpPr>
        <p:sp>
          <p:nvSpPr>
            <p:cNvPr id="21" name="Rectangle 20">
              <a:extLst>
                <a:ext uri="{FF2B5EF4-FFF2-40B4-BE49-F238E27FC236}">
                  <a16:creationId xmlns:a16="http://schemas.microsoft.com/office/drawing/2014/main" id="{56562D80-0304-6E29-C0C8-134F6B65F435}"/>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Rectangle: Rounded Corners 21">
              <a:extLst>
                <a:ext uri="{FF2B5EF4-FFF2-40B4-BE49-F238E27FC236}">
                  <a16:creationId xmlns:a16="http://schemas.microsoft.com/office/drawing/2014/main" id="{9F38F0D5-6579-0644-13B3-4BBEEDC2E462}"/>
                </a:ext>
              </a:extLst>
            </p:cNvPr>
            <p:cNvSpPr/>
            <p:nvPr/>
          </p:nvSpPr>
          <p:spPr>
            <a:xfrm>
              <a:off x="3637158" y="70389"/>
              <a:ext cx="3350474"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BB8E2A9-034A-BF75-E633-F30B2E95AE84}"/>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C767D9-64CF-7E23-53A8-8054E77D6C73}"/>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E748C2B-B55D-E0A7-374D-1D7978929EFB}"/>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27" name="Picture 1">
              <a:extLst>
                <a:ext uri="{FF2B5EF4-FFF2-40B4-BE49-F238E27FC236}">
                  <a16:creationId xmlns:a16="http://schemas.microsoft.com/office/drawing/2014/main" id="{A620DE80-FB9C-B8BE-A8FC-A57726D5CD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Shape 27">
              <a:extLst>
                <a:ext uri="{FF2B5EF4-FFF2-40B4-BE49-F238E27FC236}">
                  <a16:creationId xmlns:a16="http://schemas.microsoft.com/office/drawing/2014/main" id="{2D716DC9-D5E4-7EA6-E254-B1509C2D60EC}"/>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29" name="Picture 2" descr="A group of colorful birds&#10;&#10;Description automatically generated with low confidence">
              <a:extLst>
                <a:ext uri="{FF2B5EF4-FFF2-40B4-BE49-F238E27FC236}">
                  <a16:creationId xmlns:a16="http://schemas.microsoft.com/office/drawing/2014/main" id="{A5A394DC-2914-8C72-765B-796FD2696A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5">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a:extLst>
              <a:ext uri="{FF2B5EF4-FFF2-40B4-BE49-F238E27FC236}">
                <a16:creationId xmlns:a16="http://schemas.microsoft.com/office/drawing/2014/main" id="{27DB0BBE-11EC-26B8-F434-20AAD239510C}"/>
              </a:ext>
            </a:extLst>
          </p:cNvPr>
          <p:cNvGrpSpPr/>
          <p:nvPr/>
        </p:nvGrpSpPr>
        <p:grpSpPr>
          <a:xfrm>
            <a:off x="5137244" y="1917783"/>
            <a:ext cx="7203149" cy="4248000"/>
            <a:chOff x="3341124" y="1443546"/>
            <a:chExt cx="7092000" cy="4248000"/>
          </a:xfrm>
        </p:grpSpPr>
        <p:grpSp>
          <p:nvGrpSpPr>
            <p:cNvPr id="31" name="Group 30">
              <a:extLst>
                <a:ext uri="{FF2B5EF4-FFF2-40B4-BE49-F238E27FC236}">
                  <a16:creationId xmlns:a16="http://schemas.microsoft.com/office/drawing/2014/main" id="{BB0D7F04-69B6-AF17-F750-DAF374F27698}"/>
                </a:ext>
              </a:extLst>
            </p:cNvPr>
            <p:cNvGrpSpPr/>
            <p:nvPr/>
          </p:nvGrpSpPr>
          <p:grpSpPr>
            <a:xfrm>
              <a:off x="3341124" y="1443546"/>
              <a:ext cx="7092000" cy="4248000"/>
              <a:chOff x="3439935" y="1929245"/>
              <a:chExt cx="6503622" cy="3879280"/>
            </a:xfrm>
          </p:grpSpPr>
          <p:cxnSp>
            <p:nvCxnSpPr>
              <p:cNvPr id="43" name="Straight Connector 42">
                <a:extLst>
                  <a:ext uri="{FF2B5EF4-FFF2-40B4-BE49-F238E27FC236}">
                    <a16:creationId xmlns:a16="http://schemas.microsoft.com/office/drawing/2014/main" id="{2B6B832D-3234-05FF-9A57-1794042039E6}"/>
                  </a:ext>
                </a:extLst>
              </p:cNvPr>
              <p:cNvCxnSpPr/>
              <p:nvPr/>
            </p:nvCxnSpPr>
            <p:spPr>
              <a:xfrm>
                <a:off x="3439935" y="1929245"/>
                <a:ext cx="6503622" cy="0"/>
              </a:xfrm>
              <a:prstGeom prst="line">
                <a:avLst/>
              </a:prstGeom>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76EEBA0-235C-DE3E-4699-352E9A9E04CF}"/>
                  </a:ext>
                </a:extLst>
              </p:cNvPr>
              <p:cNvCxnSpPr/>
              <p:nvPr/>
            </p:nvCxnSpPr>
            <p:spPr>
              <a:xfrm>
                <a:off x="3439935" y="2317173"/>
                <a:ext cx="6503622" cy="0"/>
              </a:xfrm>
              <a:prstGeom prst="line">
                <a:avLst/>
              </a:prstGeom>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AA1FA498-4828-7D0C-2302-C58FCF04863A}"/>
                  </a:ext>
                </a:extLst>
              </p:cNvPr>
              <p:cNvCxnSpPr/>
              <p:nvPr/>
            </p:nvCxnSpPr>
            <p:spPr>
              <a:xfrm>
                <a:off x="3439935" y="2705101"/>
                <a:ext cx="6503622" cy="0"/>
              </a:xfrm>
              <a:prstGeom prst="line">
                <a:avLst/>
              </a:prstGeom>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7D76A7A6-13CB-B69B-E2F9-097B8D56D95F}"/>
                  </a:ext>
                </a:extLst>
              </p:cNvPr>
              <p:cNvCxnSpPr/>
              <p:nvPr/>
            </p:nvCxnSpPr>
            <p:spPr>
              <a:xfrm>
                <a:off x="3439935" y="3093029"/>
                <a:ext cx="6503622" cy="0"/>
              </a:xfrm>
              <a:prstGeom prst="line">
                <a:avLst/>
              </a:prstGeom>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FFA17E5B-67D6-2D37-77B4-7EAAAF349412}"/>
                  </a:ext>
                </a:extLst>
              </p:cNvPr>
              <p:cNvCxnSpPr/>
              <p:nvPr/>
            </p:nvCxnSpPr>
            <p:spPr>
              <a:xfrm>
                <a:off x="3439935" y="3480957"/>
                <a:ext cx="6503622" cy="0"/>
              </a:xfrm>
              <a:prstGeom prst="line">
                <a:avLst/>
              </a:prstGeom>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244B5768-51B1-CEAA-03D5-C1E1452D636A}"/>
                  </a:ext>
                </a:extLst>
              </p:cNvPr>
              <p:cNvCxnSpPr/>
              <p:nvPr/>
            </p:nvCxnSpPr>
            <p:spPr>
              <a:xfrm>
                <a:off x="3439935" y="3868885"/>
                <a:ext cx="6503622" cy="0"/>
              </a:xfrm>
              <a:prstGeom prst="line">
                <a:avLst/>
              </a:prstGeom>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D7918884-5B2F-55AE-4679-BB30B46BD6EE}"/>
                  </a:ext>
                </a:extLst>
              </p:cNvPr>
              <p:cNvCxnSpPr/>
              <p:nvPr/>
            </p:nvCxnSpPr>
            <p:spPr>
              <a:xfrm>
                <a:off x="3439935" y="4256813"/>
                <a:ext cx="6503622" cy="0"/>
              </a:xfrm>
              <a:prstGeom prst="line">
                <a:avLst/>
              </a:prstGeom>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21F18E22-E90D-34B9-F960-CDD3E6954D26}"/>
                  </a:ext>
                </a:extLst>
              </p:cNvPr>
              <p:cNvCxnSpPr/>
              <p:nvPr/>
            </p:nvCxnSpPr>
            <p:spPr>
              <a:xfrm>
                <a:off x="3439935" y="4644741"/>
                <a:ext cx="6503622" cy="0"/>
              </a:xfrm>
              <a:prstGeom prst="line">
                <a:avLst/>
              </a:prstGeom>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478E83D5-C65F-9F98-E101-F7F1A80C738F}"/>
                  </a:ext>
                </a:extLst>
              </p:cNvPr>
              <p:cNvCxnSpPr/>
              <p:nvPr/>
            </p:nvCxnSpPr>
            <p:spPr>
              <a:xfrm>
                <a:off x="3439935" y="5032669"/>
                <a:ext cx="6503622" cy="0"/>
              </a:xfrm>
              <a:prstGeom prst="line">
                <a:avLst/>
              </a:prstGeom>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8E857E5E-41D9-21D7-DB1E-39A02B09B48F}"/>
                  </a:ext>
                </a:extLst>
              </p:cNvPr>
              <p:cNvCxnSpPr/>
              <p:nvPr/>
            </p:nvCxnSpPr>
            <p:spPr>
              <a:xfrm>
                <a:off x="3439935" y="5420597"/>
                <a:ext cx="6503622" cy="0"/>
              </a:xfrm>
              <a:prstGeom prst="line">
                <a:avLst/>
              </a:prstGeom>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201AA6FB-AF39-F6A1-809C-97CE0E47DE53}"/>
                  </a:ext>
                </a:extLst>
              </p:cNvPr>
              <p:cNvCxnSpPr/>
              <p:nvPr/>
            </p:nvCxnSpPr>
            <p:spPr>
              <a:xfrm>
                <a:off x="3439935" y="5808525"/>
                <a:ext cx="6503622" cy="0"/>
              </a:xfrm>
              <a:prstGeom prst="line">
                <a:avLst/>
              </a:prstGeom>
              <a:ln w="190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2" name="TextBox 31">
              <a:extLst>
                <a:ext uri="{FF2B5EF4-FFF2-40B4-BE49-F238E27FC236}">
                  <a16:creationId xmlns:a16="http://schemas.microsoft.com/office/drawing/2014/main" id="{1D603CF7-9367-E204-917B-40475739F594}"/>
                </a:ext>
              </a:extLst>
            </p:cNvPr>
            <p:cNvSpPr txBox="1"/>
            <p:nvPr/>
          </p:nvSpPr>
          <p:spPr>
            <a:xfrm>
              <a:off x="3479674" y="1526507"/>
              <a:ext cx="6398621" cy="307777"/>
            </a:xfrm>
            <a:prstGeom prst="rect">
              <a:avLst/>
            </a:prstGeom>
            <a:noFill/>
          </p:spPr>
          <p:txBody>
            <a:bodyPr wrap="square" rtlCol="0">
              <a:spAutoFit/>
            </a:bodyPr>
            <a:lstStyle/>
            <a:p>
              <a:r>
                <a:rPr lang="en-GB" sz="1400" b="1" dirty="0">
                  <a:latin typeface="Trebuchet MS" panose="020B0603020202020204" pitchFamily="34" charset="0"/>
                </a:rPr>
                <a:t>3-4	VISION &amp; MISSION</a:t>
              </a:r>
              <a:endParaRPr lang="x-none" sz="1400" b="1" dirty="0">
                <a:latin typeface="Trebuchet MS" panose="020B0603020202020204" pitchFamily="34" charset="0"/>
              </a:endParaRPr>
            </a:p>
          </p:txBody>
        </p:sp>
        <p:sp>
          <p:nvSpPr>
            <p:cNvPr id="33" name="TextBox 32">
              <a:extLst>
                <a:ext uri="{FF2B5EF4-FFF2-40B4-BE49-F238E27FC236}">
                  <a16:creationId xmlns:a16="http://schemas.microsoft.com/office/drawing/2014/main" id="{0AB00510-1EFE-AB0D-C5AB-7A07524FEC6D}"/>
                </a:ext>
              </a:extLst>
            </p:cNvPr>
            <p:cNvSpPr txBox="1"/>
            <p:nvPr/>
          </p:nvSpPr>
          <p:spPr>
            <a:xfrm>
              <a:off x="3493527" y="1955728"/>
              <a:ext cx="6398621" cy="307777"/>
            </a:xfrm>
            <a:prstGeom prst="rect">
              <a:avLst/>
            </a:prstGeom>
            <a:noFill/>
          </p:spPr>
          <p:txBody>
            <a:bodyPr wrap="square" rtlCol="0">
              <a:spAutoFit/>
            </a:bodyPr>
            <a:lstStyle/>
            <a:p>
              <a:r>
                <a:rPr lang="en-GB" sz="1400" b="1" dirty="0">
                  <a:latin typeface="Trebuchet MS" panose="020B0603020202020204" pitchFamily="34" charset="0"/>
                </a:rPr>
                <a:t>5	MEMO FROM THE COMMISSIONER</a:t>
              </a:r>
              <a:endParaRPr lang="x-none" sz="1400" b="1" dirty="0">
                <a:latin typeface="Trebuchet MS" panose="020B0603020202020204" pitchFamily="34" charset="0"/>
              </a:endParaRPr>
            </a:p>
          </p:txBody>
        </p:sp>
        <p:sp>
          <p:nvSpPr>
            <p:cNvPr id="34" name="TextBox 33">
              <a:extLst>
                <a:ext uri="{FF2B5EF4-FFF2-40B4-BE49-F238E27FC236}">
                  <a16:creationId xmlns:a16="http://schemas.microsoft.com/office/drawing/2014/main" id="{BAE7386E-74C6-5617-D5F2-139CACEEC3DA}"/>
                </a:ext>
              </a:extLst>
            </p:cNvPr>
            <p:cNvSpPr txBox="1"/>
            <p:nvPr/>
          </p:nvSpPr>
          <p:spPr>
            <a:xfrm>
              <a:off x="3493527" y="2373383"/>
              <a:ext cx="6398621" cy="307777"/>
            </a:xfrm>
            <a:prstGeom prst="rect">
              <a:avLst/>
            </a:prstGeom>
            <a:noFill/>
          </p:spPr>
          <p:txBody>
            <a:bodyPr wrap="square" rtlCol="0">
              <a:spAutoFit/>
            </a:bodyPr>
            <a:lstStyle/>
            <a:p>
              <a:r>
                <a:rPr lang="en-GB" sz="1400" b="1" dirty="0">
                  <a:latin typeface="Trebuchet MS" panose="020B0603020202020204" pitchFamily="34" charset="0"/>
                </a:rPr>
                <a:t>6	PURPOSE OF THE REPORT</a:t>
              </a:r>
              <a:endParaRPr lang="x-none" sz="1400" b="1" dirty="0">
                <a:latin typeface="Trebuchet MS" panose="020B0603020202020204" pitchFamily="34" charset="0"/>
              </a:endParaRPr>
            </a:p>
          </p:txBody>
        </p:sp>
        <p:sp>
          <p:nvSpPr>
            <p:cNvPr id="35" name="TextBox 34">
              <a:extLst>
                <a:ext uri="{FF2B5EF4-FFF2-40B4-BE49-F238E27FC236}">
                  <a16:creationId xmlns:a16="http://schemas.microsoft.com/office/drawing/2014/main" id="{4A4F0C25-41C2-701F-902B-2EF2B806C29D}"/>
                </a:ext>
              </a:extLst>
            </p:cNvPr>
            <p:cNvSpPr txBox="1"/>
            <p:nvPr/>
          </p:nvSpPr>
          <p:spPr>
            <a:xfrm>
              <a:off x="3493527" y="2818748"/>
              <a:ext cx="6398621" cy="307777"/>
            </a:xfrm>
            <a:prstGeom prst="rect">
              <a:avLst/>
            </a:prstGeom>
            <a:noFill/>
          </p:spPr>
          <p:txBody>
            <a:bodyPr wrap="square" rtlCol="0">
              <a:spAutoFit/>
            </a:bodyPr>
            <a:lstStyle/>
            <a:p>
              <a:r>
                <a:rPr lang="en-GB" sz="1400" b="1" dirty="0">
                  <a:latin typeface="Trebuchet MS" panose="020B0603020202020204" pitchFamily="34" charset="0"/>
                </a:rPr>
                <a:t>7-15	ECONOMIC PROFILE</a:t>
              </a:r>
              <a:endParaRPr lang="x-none" sz="1400" b="1" dirty="0">
                <a:latin typeface="Trebuchet MS" panose="020B0603020202020204" pitchFamily="34" charset="0"/>
              </a:endParaRPr>
            </a:p>
          </p:txBody>
        </p:sp>
        <p:sp>
          <p:nvSpPr>
            <p:cNvPr id="36" name="TextBox 35">
              <a:extLst>
                <a:ext uri="{FF2B5EF4-FFF2-40B4-BE49-F238E27FC236}">
                  <a16:creationId xmlns:a16="http://schemas.microsoft.com/office/drawing/2014/main" id="{8A250668-F0FF-8C85-6B83-10FDD55DC11B}"/>
                </a:ext>
              </a:extLst>
            </p:cNvPr>
            <p:cNvSpPr txBox="1"/>
            <p:nvPr/>
          </p:nvSpPr>
          <p:spPr>
            <a:xfrm>
              <a:off x="3493527" y="3236403"/>
              <a:ext cx="6398621" cy="307777"/>
            </a:xfrm>
            <a:prstGeom prst="rect">
              <a:avLst/>
            </a:prstGeom>
            <a:noFill/>
          </p:spPr>
          <p:txBody>
            <a:bodyPr wrap="square" rtlCol="0">
              <a:spAutoFit/>
            </a:bodyPr>
            <a:lstStyle/>
            <a:p>
              <a:r>
                <a:rPr lang="en-GB" sz="1400" b="1" dirty="0">
                  <a:latin typeface="Trebuchet MS" panose="020B0603020202020204" pitchFamily="34" charset="0"/>
                </a:rPr>
                <a:t>16-20	BUDGET PERFORMANCE SUMMARY</a:t>
              </a:r>
              <a:endParaRPr lang="x-none" sz="1400" b="1" dirty="0">
                <a:latin typeface="Trebuchet MS" panose="020B0603020202020204" pitchFamily="34" charset="0"/>
              </a:endParaRPr>
            </a:p>
          </p:txBody>
        </p:sp>
        <p:sp>
          <p:nvSpPr>
            <p:cNvPr id="37" name="TextBox 36">
              <a:extLst>
                <a:ext uri="{FF2B5EF4-FFF2-40B4-BE49-F238E27FC236}">
                  <a16:creationId xmlns:a16="http://schemas.microsoft.com/office/drawing/2014/main" id="{E2861FA5-ED32-C360-F75A-705A6BC95943}"/>
                </a:ext>
              </a:extLst>
            </p:cNvPr>
            <p:cNvSpPr txBox="1"/>
            <p:nvPr/>
          </p:nvSpPr>
          <p:spPr>
            <a:xfrm>
              <a:off x="3493527" y="3681768"/>
              <a:ext cx="6398621" cy="307777"/>
            </a:xfrm>
            <a:prstGeom prst="rect">
              <a:avLst/>
            </a:prstGeom>
            <a:noFill/>
          </p:spPr>
          <p:txBody>
            <a:bodyPr wrap="square" rtlCol="0">
              <a:spAutoFit/>
            </a:bodyPr>
            <a:lstStyle/>
            <a:p>
              <a:r>
                <a:rPr lang="en-GB" sz="1400" b="1" dirty="0">
                  <a:latin typeface="Trebuchet MS" panose="020B0603020202020204" pitchFamily="34" charset="0"/>
                </a:rPr>
                <a:t>21-23	BUDGET PERFORMANCE HIGHLIGHTS</a:t>
              </a:r>
              <a:endParaRPr lang="x-none" sz="1400" b="1" dirty="0">
                <a:latin typeface="Trebuchet MS" panose="020B0603020202020204" pitchFamily="34" charset="0"/>
              </a:endParaRPr>
            </a:p>
          </p:txBody>
        </p:sp>
        <p:sp>
          <p:nvSpPr>
            <p:cNvPr id="38" name="TextBox 37">
              <a:extLst>
                <a:ext uri="{FF2B5EF4-FFF2-40B4-BE49-F238E27FC236}">
                  <a16:creationId xmlns:a16="http://schemas.microsoft.com/office/drawing/2014/main" id="{CA3ABB14-7634-AD46-5A51-20C7EDF57D81}"/>
                </a:ext>
              </a:extLst>
            </p:cNvPr>
            <p:cNvSpPr txBox="1"/>
            <p:nvPr/>
          </p:nvSpPr>
          <p:spPr>
            <a:xfrm>
              <a:off x="3493527" y="4071713"/>
              <a:ext cx="6398621" cy="307777"/>
            </a:xfrm>
            <a:prstGeom prst="rect">
              <a:avLst/>
            </a:prstGeom>
            <a:noFill/>
          </p:spPr>
          <p:txBody>
            <a:bodyPr wrap="square" rtlCol="0">
              <a:spAutoFit/>
            </a:bodyPr>
            <a:lstStyle/>
            <a:p>
              <a:r>
                <a:rPr lang="en-GB" sz="1400" b="1" dirty="0">
                  <a:latin typeface="Trebuchet MS" panose="020B0603020202020204" pitchFamily="34" charset="0"/>
                </a:rPr>
                <a:t>24-26	CAPITAL/RECURRENT EXPENDITURE PERFORMANCE HIGHLIGHTS</a:t>
              </a:r>
              <a:endParaRPr lang="x-none" sz="1400" b="1" dirty="0">
                <a:latin typeface="Trebuchet MS" panose="020B0603020202020204" pitchFamily="34" charset="0"/>
              </a:endParaRPr>
            </a:p>
          </p:txBody>
        </p:sp>
        <p:sp>
          <p:nvSpPr>
            <p:cNvPr id="39" name="TextBox 38">
              <a:extLst>
                <a:ext uri="{FF2B5EF4-FFF2-40B4-BE49-F238E27FC236}">
                  <a16:creationId xmlns:a16="http://schemas.microsoft.com/office/drawing/2014/main" id="{22C5A9C0-9DC3-7C1C-C2C2-20AB475F1D8C}"/>
                </a:ext>
              </a:extLst>
            </p:cNvPr>
            <p:cNvSpPr txBox="1"/>
            <p:nvPr/>
          </p:nvSpPr>
          <p:spPr>
            <a:xfrm>
              <a:off x="3493527" y="4496512"/>
              <a:ext cx="6398621" cy="307777"/>
            </a:xfrm>
            <a:prstGeom prst="rect">
              <a:avLst/>
            </a:prstGeom>
            <a:noFill/>
          </p:spPr>
          <p:txBody>
            <a:bodyPr wrap="square" rtlCol="0">
              <a:spAutoFit/>
            </a:bodyPr>
            <a:lstStyle/>
            <a:p>
              <a:r>
                <a:rPr lang="en-GB" sz="1400" b="1" dirty="0">
                  <a:latin typeface="Trebuchet MS" panose="020B0603020202020204" pitchFamily="34" charset="0"/>
                </a:rPr>
                <a:t>27-50	BUDGET OBJECTIVES APPRAISAL</a:t>
              </a:r>
              <a:endParaRPr lang="x-none" sz="1400" b="1" dirty="0">
                <a:latin typeface="Trebuchet MS" panose="020B0603020202020204" pitchFamily="34" charset="0"/>
              </a:endParaRPr>
            </a:p>
          </p:txBody>
        </p:sp>
        <p:sp>
          <p:nvSpPr>
            <p:cNvPr id="41" name="TextBox 40">
              <a:extLst>
                <a:ext uri="{FF2B5EF4-FFF2-40B4-BE49-F238E27FC236}">
                  <a16:creationId xmlns:a16="http://schemas.microsoft.com/office/drawing/2014/main" id="{0651AC14-318D-E8B1-7149-29C267DB7D41}"/>
                </a:ext>
              </a:extLst>
            </p:cNvPr>
            <p:cNvSpPr txBox="1"/>
            <p:nvPr/>
          </p:nvSpPr>
          <p:spPr>
            <a:xfrm>
              <a:off x="3535174" y="4919288"/>
              <a:ext cx="6398621" cy="307777"/>
            </a:xfrm>
            <a:prstGeom prst="rect">
              <a:avLst/>
            </a:prstGeom>
            <a:noFill/>
          </p:spPr>
          <p:txBody>
            <a:bodyPr wrap="square" rtlCol="0">
              <a:spAutoFit/>
            </a:bodyPr>
            <a:lstStyle/>
            <a:p>
              <a:r>
                <a:rPr lang="en-GB" sz="1400" b="1" dirty="0">
                  <a:latin typeface="Trebuchet MS" panose="020B0603020202020204" pitchFamily="34" charset="0"/>
                </a:rPr>
                <a:t>51-54	THINGS TO NOTE</a:t>
              </a:r>
              <a:endParaRPr lang="x-none" sz="1400" b="1" dirty="0">
                <a:latin typeface="Trebuchet MS" panose="020B0603020202020204" pitchFamily="34" charset="0"/>
              </a:endParaRPr>
            </a:p>
          </p:txBody>
        </p:sp>
        <p:sp>
          <p:nvSpPr>
            <p:cNvPr id="42" name="TextBox 41">
              <a:extLst>
                <a:ext uri="{FF2B5EF4-FFF2-40B4-BE49-F238E27FC236}">
                  <a16:creationId xmlns:a16="http://schemas.microsoft.com/office/drawing/2014/main" id="{63AB198B-35D9-552B-97E1-7BBFF1BD209D}"/>
                </a:ext>
              </a:extLst>
            </p:cNvPr>
            <p:cNvSpPr txBox="1"/>
            <p:nvPr/>
          </p:nvSpPr>
          <p:spPr>
            <a:xfrm>
              <a:off x="3535174" y="5328905"/>
              <a:ext cx="6398621" cy="307777"/>
            </a:xfrm>
            <a:prstGeom prst="rect">
              <a:avLst/>
            </a:prstGeom>
            <a:noFill/>
          </p:spPr>
          <p:txBody>
            <a:bodyPr wrap="square" rtlCol="0">
              <a:spAutoFit/>
            </a:bodyPr>
            <a:lstStyle/>
            <a:p>
              <a:r>
                <a:rPr lang="en-GB" sz="1400" b="1" dirty="0">
                  <a:latin typeface="Trebuchet MS" panose="020B0603020202020204" pitchFamily="34" charset="0"/>
                </a:rPr>
                <a:t>55	CONCLUSION</a:t>
              </a:r>
              <a:endParaRPr lang="x-none" sz="1400" b="1" dirty="0">
                <a:latin typeface="Trebuchet MS" panose="020B0603020202020204" pitchFamily="34" charset="0"/>
              </a:endParaRPr>
            </a:p>
          </p:txBody>
        </p:sp>
      </p:grpSp>
      <p:sp>
        <p:nvSpPr>
          <p:cNvPr id="55" name="TextBox 54">
            <a:extLst>
              <a:ext uri="{FF2B5EF4-FFF2-40B4-BE49-F238E27FC236}">
                <a16:creationId xmlns:a16="http://schemas.microsoft.com/office/drawing/2014/main" id="{C724137E-2FC1-2D5B-B717-BB4E84D56B87}"/>
              </a:ext>
            </a:extLst>
          </p:cNvPr>
          <p:cNvSpPr txBox="1"/>
          <p:nvPr/>
        </p:nvSpPr>
        <p:spPr>
          <a:xfrm>
            <a:off x="3884282" y="56438"/>
            <a:ext cx="1847772" cy="400110"/>
          </a:xfrm>
          <a:prstGeom prst="rect">
            <a:avLst/>
          </a:prstGeom>
          <a:noFill/>
        </p:spPr>
        <p:txBody>
          <a:bodyPr wrap="square" rtlCol="0">
            <a:spAutoFit/>
          </a:bodyPr>
          <a:lstStyle/>
          <a:p>
            <a:r>
              <a:rPr lang="en-US" sz="2000" b="1" dirty="0">
                <a:solidFill>
                  <a:schemeClr val="bg1"/>
                </a:solidFill>
                <a:latin typeface="Trebuchet MS" panose="020B0603020202020204" pitchFamily="34" charset="0"/>
              </a:rPr>
              <a:t>Contents</a:t>
            </a:r>
          </a:p>
        </p:txBody>
      </p:sp>
    </p:spTree>
    <p:extLst>
      <p:ext uri="{BB962C8B-B14F-4D97-AF65-F5344CB8AC3E}">
        <p14:creationId xmlns:p14="http://schemas.microsoft.com/office/powerpoint/2010/main" val="546971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B707C0-5659-4962-9DAF-93AA26039B62}"/>
              </a:ext>
            </a:extLst>
          </p:cNvPr>
          <p:cNvSpPr>
            <a:spLocks noGrp="1"/>
          </p:cNvSpPr>
          <p:nvPr>
            <p:ph type="sldNum" sz="quarter" idx="12"/>
          </p:nvPr>
        </p:nvSpPr>
        <p:spPr>
          <a:xfrm>
            <a:off x="11918729" y="6496401"/>
            <a:ext cx="401375" cy="219709"/>
          </a:xfrm>
        </p:spPr>
        <p:txBody>
          <a:bodyPr/>
          <a:lstStyle/>
          <a:p>
            <a:fld id="{B55E7332-B74C-4FC6-99A2-D8C412507BB4}" type="slidenum">
              <a:rPr lang="x-none" smtClean="0"/>
              <a:t>20</a:t>
            </a:fld>
            <a:endParaRPr lang="x-none" dirty="0"/>
          </a:p>
        </p:txBody>
      </p:sp>
      <p:graphicFrame>
        <p:nvGraphicFramePr>
          <p:cNvPr id="4" name="Table 5">
            <a:extLst>
              <a:ext uri="{FF2B5EF4-FFF2-40B4-BE49-F238E27FC236}">
                <a16:creationId xmlns:a16="http://schemas.microsoft.com/office/drawing/2014/main" id="{63E1A283-EEFC-7C2E-843E-9D323BB3918F}"/>
              </a:ext>
            </a:extLst>
          </p:cNvPr>
          <p:cNvGraphicFramePr>
            <a:graphicFrameLocks noGrp="1"/>
          </p:cNvGraphicFramePr>
          <p:nvPr>
            <p:extLst>
              <p:ext uri="{D42A27DB-BD31-4B8C-83A1-F6EECF244321}">
                <p14:modId xmlns:p14="http://schemas.microsoft.com/office/powerpoint/2010/main" val="2716952993"/>
              </p:ext>
            </p:extLst>
          </p:nvPr>
        </p:nvGraphicFramePr>
        <p:xfrm>
          <a:off x="483325" y="1665679"/>
          <a:ext cx="11090043" cy="4830722"/>
        </p:xfrm>
        <a:graphic>
          <a:graphicData uri="http://schemas.openxmlformats.org/drawingml/2006/table">
            <a:tbl>
              <a:tblPr firstRow="1" bandRow="1">
                <a:tableStyleId>{2D5ABB26-0587-4C30-8999-92F81FD0307C}</a:tableStyleId>
              </a:tblPr>
              <a:tblGrid>
                <a:gridCol w="3035098">
                  <a:extLst>
                    <a:ext uri="{9D8B030D-6E8A-4147-A177-3AD203B41FA5}">
                      <a16:colId xmlns:a16="http://schemas.microsoft.com/office/drawing/2014/main" val="3789843142"/>
                    </a:ext>
                  </a:extLst>
                </a:gridCol>
                <a:gridCol w="1544202">
                  <a:extLst>
                    <a:ext uri="{9D8B030D-6E8A-4147-A177-3AD203B41FA5}">
                      <a16:colId xmlns:a16="http://schemas.microsoft.com/office/drawing/2014/main" val="1865915207"/>
                    </a:ext>
                  </a:extLst>
                </a:gridCol>
                <a:gridCol w="1575047">
                  <a:extLst>
                    <a:ext uri="{9D8B030D-6E8A-4147-A177-3AD203B41FA5}">
                      <a16:colId xmlns:a16="http://schemas.microsoft.com/office/drawing/2014/main" val="3641241004"/>
                    </a:ext>
                  </a:extLst>
                </a:gridCol>
                <a:gridCol w="1370717">
                  <a:extLst>
                    <a:ext uri="{9D8B030D-6E8A-4147-A177-3AD203B41FA5}">
                      <a16:colId xmlns:a16="http://schemas.microsoft.com/office/drawing/2014/main" val="3046974718"/>
                    </a:ext>
                  </a:extLst>
                </a:gridCol>
                <a:gridCol w="793787">
                  <a:extLst>
                    <a:ext uri="{9D8B030D-6E8A-4147-A177-3AD203B41FA5}">
                      <a16:colId xmlns:a16="http://schemas.microsoft.com/office/drawing/2014/main" val="868240210"/>
                    </a:ext>
                  </a:extLst>
                </a:gridCol>
                <a:gridCol w="1278294">
                  <a:extLst>
                    <a:ext uri="{9D8B030D-6E8A-4147-A177-3AD203B41FA5}">
                      <a16:colId xmlns:a16="http://schemas.microsoft.com/office/drawing/2014/main" val="3076326851"/>
                    </a:ext>
                  </a:extLst>
                </a:gridCol>
                <a:gridCol w="951723">
                  <a:extLst>
                    <a:ext uri="{9D8B030D-6E8A-4147-A177-3AD203B41FA5}">
                      <a16:colId xmlns:a16="http://schemas.microsoft.com/office/drawing/2014/main" val="3850820563"/>
                    </a:ext>
                  </a:extLst>
                </a:gridCol>
                <a:gridCol w="541175">
                  <a:extLst>
                    <a:ext uri="{9D8B030D-6E8A-4147-A177-3AD203B41FA5}">
                      <a16:colId xmlns:a16="http://schemas.microsoft.com/office/drawing/2014/main" val="2729782805"/>
                    </a:ext>
                  </a:extLst>
                </a:gridCol>
              </a:tblGrid>
              <a:tr h="398620">
                <a:tc>
                  <a:txBody>
                    <a:bodyPr/>
                    <a:lstStyle/>
                    <a:p>
                      <a:pPr algn="l" fontAlgn="b"/>
                      <a:r>
                        <a:rPr lang="en-GB" sz="1200" b="1" i="0" u="none" strike="noStrike" dirty="0">
                          <a:solidFill>
                            <a:schemeClr val="tx1">
                              <a:lumMod val="85000"/>
                              <a:lumOff val="15000"/>
                            </a:schemeClr>
                          </a:solidFill>
                          <a:effectLst/>
                          <a:latin typeface="Trebuchet MS" panose="020B0603020202020204" pitchFamily="34" charset="0"/>
                        </a:rPr>
                        <a:t>TOTAL REVENUE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1,417,604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354,401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269,609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76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309,230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254,088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82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4266161"/>
                  </a:ext>
                </a:extLst>
              </a:tr>
              <a:tr h="391886">
                <a:tc>
                  <a:txBody>
                    <a:bodyPr/>
                    <a:lstStyle/>
                    <a:p>
                      <a:pPr algn="l" fontAlgn="b"/>
                      <a:r>
                        <a:rPr lang="en-GB" sz="1200" b="1" i="0" u="none" strike="noStrike" dirty="0">
                          <a:solidFill>
                            <a:schemeClr val="tx1">
                              <a:lumMod val="85000"/>
                              <a:lumOff val="15000"/>
                            </a:schemeClr>
                          </a:solidFill>
                          <a:effectLst/>
                          <a:latin typeface="Trebuchet MS" panose="020B0603020202020204" pitchFamily="34" charset="0"/>
                        </a:rPr>
                        <a:t>Federal Transfers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274,235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68,559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67,192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98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64,067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49,327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77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771790"/>
                  </a:ext>
                </a:extLst>
              </a:tr>
              <a:tr h="354563">
                <a:tc>
                  <a:txBody>
                    <a:bodyPr/>
                    <a:lstStyle/>
                    <a:p>
                      <a:pPr marL="0" algn="l" defTabSz="914400" rtl="0" eaLnBrk="1" fontAlgn="b" latinLnBrk="0" hangingPunct="1"/>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INTERNALLY GENERATED REVENUE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1,045,851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261,463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179,912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69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203,834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157,429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77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254258"/>
                  </a:ext>
                </a:extLst>
              </a:tr>
              <a:tr h="363894">
                <a:tc>
                  <a:txBody>
                    <a:bodyPr/>
                    <a:lstStyle/>
                    <a:p>
                      <a:pPr algn="l"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CAPITAL RECEIPTS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97,518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24,380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22,505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92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22,009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7,632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35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105263"/>
                  </a:ext>
                </a:extLst>
              </a:tr>
              <a:tr h="429208">
                <a:tc>
                  <a:txBody>
                    <a:bodyPr/>
                    <a:lstStyle/>
                    <a:p>
                      <a:pPr marL="88900" indent="0" algn="l" defTabSz="825500">
                        <a:buSzPct val="100000"/>
                        <a:buNone/>
                        <a:defRPr sz="2400" b="1">
                          <a:effectLst/>
                          <a:latin typeface="+mn-lt"/>
                          <a:ea typeface="+mn-ea"/>
                          <a:cs typeface="+mn-cs"/>
                          <a:sym typeface="Helvetica Neue"/>
                        </a:defRPr>
                      </a:pPr>
                      <a:r>
                        <a:rPr sz="1200" b="1" kern="1200" dirty="0">
                          <a:solidFill>
                            <a:schemeClr val="tx1">
                              <a:lumMod val="85000"/>
                              <a:lumOff val="15000"/>
                            </a:schemeClr>
                          </a:solidFill>
                          <a:effectLst/>
                          <a:latin typeface="Trebuchet MS" panose="020B0603020202020204" pitchFamily="34" charset="0"/>
                          <a:ea typeface="+mn-ea"/>
                          <a:cs typeface="+mn-cs"/>
                        </a:rPr>
                        <a:t>RECURRENT EXPENDITURE (DEBT &amp; N</a:t>
                      </a:r>
                      <a:r>
                        <a:rPr lang="en-GB" sz="1200" b="1" kern="1200" dirty="0">
                          <a:solidFill>
                            <a:schemeClr val="tx1">
                              <a:lumMod val="85000"/>
                              <a:lumOff val="15000"/>
                            </a:schemeClr>
                          </a:solidFill>
                          <a:effectLst/>
                          <a:latin typeface="Trebuchet MS" panose="020B0603020202020204" pitchFamily="34" charset="0"/>
                          <a:ea typeface="+mn-ea"/>
                          <a:cs typeface="+mn-cs"/>
                        </a:rPr>
                        <a:t>O</a:t>
                      </a:r>
                      <a:r>
                        <a:rPr sz="1200" b="1" kern="1200" dirty="0">
                          <a:solidFill>
                            <a:schemeClr val="tx1">
                              <a:lumMod val="85000"/>
                              <a:lumOff val="15000"/>
                            </a:schemeClr>
                          </a:solidFill>
                          <a:effectLst/>
                          <a:latin typeface="Trebuchet MS" panose="020B0603020202020204" pitchFamily="34" charset="0"/>
                          <a:ea typeface="+mn-ea"/>
                          <a:cs typeface="+mn-cs"/>
                        </a:rPr>
                        <a:t>N DEBT)</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1" kern="1200" dirty="0">
                          <a:solidFill>
                            <a:schemeClr val="tx1">
                              <a:lumMod val="85000"/>
                              <a:lumOff val="15000"/>
                            </a:schemeClr>
                          </a:solidFill>
                          <a:effectLst/>
                          <a:latin typeface="Trebuchet MS" panose="020B0603020202020204" pitchFamily="34" charset="0"/>
                          <a:ea typeface="+mn-ea"/>
                          <a:cs typeface="+mn-cs"/>
                        </a:rPr>
                        <a:t>          748,097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187,024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113,227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61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147,820 </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dirty="0">
                          <a:solidFill>
                            <a:schemeClr val="tx1">
                              <a:lumMod val="85000"/>
                              <a:lumOff val="15000"/>
                            </a:schemeClr>
                          </a:solidFill>
                          <a:effectLst/>
                          <a:latin typeface="Trebuchet MS" panose="020B0603020202020204" pitchFamily="34" charset="0"/>
                        </a:rPr>
                        <a:t>114,410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dirty="0">
                          <a:solidFill>
                            <a:schemeClr val="tx1">
                              <a:lumMod val="85000"/>
                              <a:lumOff val="15000"/>
                            </a:schemeClr>
                          </a:solidFill>
                          <a:effectLst/>
                          <a:latin typeface="Trebuchet MS" panose="020B0603020202020204" pitchFamily="34" charset="0"/>
                        </a:rPr>
                        <a:t>77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2616107"/>
                  </a:ext>
                </a:extLst>
              </a:tr>
              <a:tr h="382555">
                <a:tc>
                  <a:txBody>
                    <a:bodyPr/>
                    <a:lstStyle/>
                    <a:p>
                      <a:pPr marL="88900" indent="0" algn="l" defTabSz="825500">
                        <a:buSzPct val="100000"/>
                        <a:buNone/>
                        <a:defRPr sz="2400" b="1">
                          <a:effectLst/>
                          <a:latin typeface="+mn-lt"/>
                          <a:ea typeface="+mn-ea"/>
                          <a:cs typeface="+mn-cs"/>
                          <a:sym typeface="Helvetica Neue"/>
                        </a:defRPr>
                      </a:pPr>
                      <a:r>
                        <a:rPr sz="1200" b="1" kern="1200" dirty="0">
                          <a:solidFill>
                            <a:schemeClr val="tx1">
                              <a:lumMod val="85000"/>
                              <a:lumOff val="15000"/>
                            </a:schemeClr>
                          </a:solidFill>
                          <a:effectLst/>
                          <a:latin typeface="Trebuchet MS" panose="020B0603020202020204" pitchFamily="34" charset="0"/>
                          <a:ea typeface="+mn-ea"/>
                          <a:cs typeface="+mn-cs"/>
                        </a:rPr>
                        <a:t>RECURRENT DEBT</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88,827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22,207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17,668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80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17,066 </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dirty="0">
                          <a:solidFill>
                            <a:schemeClr val="tx1">
                              <a:lumMod val="85000"/>
                              <a:lumOff val="15000"/>
                            </a:schemeClr>
                          </a:solidFill>
                          <a:effectLst/>
                          <a:latin typeface="Trebuchet MS" panose="020B0603020202020204" pitchFamily="34" charset="0"/>
                        </a:rPr>
                        <a:t>14,200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dirty="0">
                          <a:solidFill>
                            <a:schemeClr val="tx1">
                              <a:lumMod val="85000"/>
                              <a:lumOff val="15000"/>
                            </a:schemeClr>
                          </a:solidFill>
                          <a:effectLst/>
                          <a:latin typeface="Trebuchet MS" panose="020B0603020202020204" pitchFamily="34" charset="0"/>
                        </a:rPr>
                        <a:t>83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8071094"/>
                  </a:ext>
                </a:extLst>
              </a:tr>
              <a:tr h="373225">
                <a:tc>
                  <a:txBody>
                    <a:bodyPr/>
                    <a:lstStyle/>
                    <a:p>
                      <a:pPr marL="88900" indent="0" algn="l" defTabSz="825500">
                        <a:buSzPct val="100000"/>
                        <a:buNone/>
                        <a:defRPr sz="2400" b="1">
                          <a:effectLst/>
                          <a:latin typeface="+mn-lt"/>
                          <a:ea typeface="+mn-ea"/>
                          <a:cs typeface="+mn-cs"/>
                          <a:sym typeface="Helvetica Neue"/>
                        </a:defRPr>
                      </a:pPr>
                      <a:r>
                        <a:rPr sz="1200" b="1" kern="1200" dirty="0">
                          <a:solidFill>
                            <a:schemeClr val="tx1">
                              <a:lumMod val="85000"/>
                              <a:lumOff val="15000"/>
                            </a:schemeClr>
                          </a:solidFill>
                          <a:effectLst/>
                          <a:latin typeface="Trebuchet MS" panose="020B0603020202020204" pitchFamily="34" charset="0"/>
                          <a:ea typeface="+mn-ea"/>
                          <a:cs typeface="+mn-cs"/>
                        </a:rPr>
                        <a:t>Total Personnel Costs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227,581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56,895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46,239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81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47,396 </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dirty="0">
                          <a:solidFill>
                            <a:schemeClr val="tx1">
                              <a:lumMod val="85000"/>
                              <a:lumOff val="15000"/>
                            </a:schemeClr>
                          </a:solidFill>
                          <a:effectLst/>
                          <a:latin typeface="Trebuchet MS" panose="020B0603020202020204" pitchFamily="34" charset="0"/>
                        </a:rPr>
                        <a:t>40,033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dirty="0">
                          <a:solidFill>
                            <a:schemeClr val="tx1">
                              <a:lumMod val="85000"/>
                              <a:lumOff val="15000"/>
                            </a:schemeClr>
                          </a:solidFill>
                          <a:effectLst/>
                          <a:latin typeface="Trebuchet MS" panose="020B0603020202020204" pitchFamily="34" charset="0"/>
                        </a:rPr>
                        <a:t>84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4709586"/>
                  </a:ext>
                </a:extLst>
              </a:tr>
              <a:tr h="382555">
                <a:tc>
                  <a:txBody>
                    <a:bodyPr/>
                    <a:lstStyle/>
                    <a:p>
                      <a:pPr marL="88900" indent="0" algn="l" defTabSz="825500">
                        <a:buSzPct val="100000"/>
                        <a:buNone/>
                        <a:defRPr sz="2400" b="1">
                          <a:effectLst/>
                          <a:latin typeface="+mn-lt"/>
                          <a:ea typeface="+mn-ea"/>
                          <a:cs typeface="+mn-cs"/>
                          <a:sym typeface="Helvetica Neue"/>
                        </a:defRPr>
                      </a:pPr>
                      <a:r>
                        <a:rPr sz="1200" b="1" kern="1200" dirty="0">
                          <a:solidFill>
                            <a:schemeClr val="tx1">
                              <a:lumMod val="85000"/>
                              <a:lumOff val="15000"/>
                            </a:schemeClr>
                          </a:solidFill>
                          <a:effectLst/>
                          <a:latin typeface="Trebuchet MS" panose="020B0603020202020204" pitchFamily="34" charset="0"/>
                          <a:ea typeface="+mn-ea"/>
                          <a:cs typeface="+mn-cs"/>
                        </a:rPr>
                        <a:t>Total Overhead Costs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431,688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107,922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49,320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46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83,358 </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dirty="0">
                          <a:solidFill>
                            <a:schemeClr val="tx1">
                              <a:lumMod val="85000"/>
                              <a:lumOff val="15000"/>
                            </a:schemeClr>
                          </a:solidFill>
                          <a:effectLst/>
                          <a:latin typeface="Trebuchet MS" panose="020B0603020202020204" pitchFamily="34" charset="0"/>
                        </a:rPr>
                        <a:t>60,179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dirty="0">
                          <a:solidFill>
                            <a:schemeClr val="tx1">
                              <a:lumMod val="85000"/>
                              <a:lumOff val="15000"/>
                            </a:schemeClr>
                          </a:solidFill>
                          <a:effectLst/>
                          <a:latin typeface="Trebuchet MS" panose="020B0603020202020204" pitchFamily="34" charset="0"/>
                        </a:rPr>
                        <a:t>72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0506387"/>
                  </a:ext>
                </a:extLst>
              </a:tr>
              <a:tr h="363894">
                <a:tc>
                  <a:txBody>
                    <a:bodyPr/>
                    <a:lstStyle/>
                    <a:p>
                      <a:pPr marL="88900" indent="0" algn="l" defTabSz="825500">
                        <a:buSzPct val="100000"/>
                        <a:buNone/>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TOTAL CAPITAL EXPENDITURE</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1,019,918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254,979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191,686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75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291,729 </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dirty="0">
                          <a:solidFill>
                            <a:schemeClr val="tx1">
                              <a:lumMod val="85000"/>
                              <a:lumOff val="15000"/>
                            </a:schemeClr>
                          </a:solidFill>
                          <a:effectLst/>
                          <a:latin typeface="Trebuchet MS" panose="020B0603020202020204" pitchFamily="34" charset="0"/>
                        </a:rPr>
                        <a:t>173,307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dirty="0">
                          <a:solidFill>
                            <a:schemeClr val="tx1">
                              <a:lumMod val="85000"/>
                              <a:lumOff val="15000"/>
                            </a:schemeClr>
                          </a:solidFill>
                          <a:effectLst/>
                          <a:latin typeface="Trebuchet MS" panose="020B0603020202020204" pitchFamily="34" charset="0"/>
                        </a:rPr>
                        <a:t>59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5110098"/>
                  </a:ext>
                </a:extLst>
              </a:tr>
              <a:tr h="345233">
                <a:tc>
                  <a:txBody>
                    <a:bodyPr/>
                    <a:lstStyle/>
                    <a:p>
                      <a:pPr marL="88900" indent="0" algn="l" defTabSz="825500">
                        <a:buSzPct val="100000"/>
                        <a:buNone/>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CAPITAL EXPENDITURE</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795,339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198,835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a:solidFill>
                            <a:schemeClr val="tx1">
                              <a:lumMod val="85000"/>
                              <a:lumOff val="15000"/>
                            </a:schemeClr>
                          </a:solidFill>
                          <a:effectLst/>
                          <a:latin typeface="Trebuchet MS" panose="020B0603020202020204" pitchFamily="34" charset="0"/>
                          <a:ea typeface="+mn-ea"/>
                          <a:cs typeface="+mn-cs"/>
                        </a:rPr>
                        <a:t>     138,813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70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248,980 </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dirty="0">
                          <a:solidFill>
                            <a:schemeClr val="tx1">
                              <a:lumMod val="85000"/>
                              <a:lumOff val="15000"/>
                            </a:schemeClr>
                          </a:solidFill>
                          <a:effectLst/>
                          <a:latin typeface="Trebuchet MS" panose="020B0603020202020204" pitchFamily="34" charset="0"/>
                        </a:rPr>
                        <a:t>105,335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dirty="0">
                          <a:solidFill>
                            <a:schemeClr val="tx1">
                              <a:lumMod val="85000"/>
                              <a:lumOff val="15000"/>
                            </a:schemeClr>
                          </a:solidFill>
                          <a:effectLst/>
                          <a:latin typeface="Trebuchet MS" panose="020B0603020202020204" pitchFamily="34" charset="0"/>
                        </a:rPr>
                        <a:t>42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9367406"/>
                  </a:ext>
                </a:extLst>
              </a:tr>
              <a:tr h="348363">
                <a:tc>
                  <a:txBody>
                    <a:bodyPr/>
                    <a:lstStyle/>
                    <a:p>
                      <a:pPr marL="88900" indent="0" algn="l" defTabSz="825500">
                        <a:buSzPct val="100000"/>
                        <a:buNone/>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REPAYMENTS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224,579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56,145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52,873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94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42,749 </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dirty="0">
                          <a:solidFill>
                            <a:schemeClr val="tx1">
                              <a:lumMod val="85000"/>
                              <a:lumOff val="15000"/>
                            </a:schemeClr>
                          </a:solidFill>
                          <a:effectLst/>
                          <a:latin typeface="Trebuchet MS" panose="020B0603020202020204" pitchFamily="34" charset="0"/>
                        </a:rPr>
                        <a:t>67,972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dirty="0">
                          <a:solidFill>
                            <a:schemeClr val="tx1">
                              <a:lumMod val="85000"/>
                              <a:lumOff val="15000"/>
                            </a:schemeClr>
                          </a:solidFill>
                          <a:effectLst/>
                          <a:latin typeface="Trebuchet MS" panose="020B0603020202020204" pitchFamily="34" charset="0"/>
                        </a:rPr>
                        <a:t>159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9915794"/>
                  </a:ext>
                </a:extLst>
              </a:tr>
              <a:tr h="348363">
                <a:tc>
                  <a:txBody>
                    <a:bodyPr/>
                    <a:lstStyle/>
                    <a:p>
                      <a:pPr marL="88900" indent="0" algn="l" defTabSz="825500">
                        <a:buSzPct val="100000"/>
                        <a:buNone/>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TOTAL EXPENDITURE BUDGET SIZE</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200" b="1" kern="1200" dirty="0">
                          <a:solidFill>
                            <a:schemeClr val="tx1">
                              <a:lumMod val="85000"/>
                              <a:lumOff val="15000"/>
                            </a:schemeClr>
                          </a:solidFill>
                          <a:effectLst/>
                          <a:latin typeface="Trebuchet MS" panose="020B0603020202020204" pitchFamily="34" charset="0"/>
                          <a:ea typeface="+mn-ea"/>
                          <a:cs typeface="+mn-cs"/>
                        </a:rPr>
                        <a:t>       1,768,014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442,004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304,913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69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439,549 </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dirty="0">
                          <a:solidFill>
                            <a:schemeClr val="tx1">
                              <a:lumMod val="85000"/>
                              <a:lumOff val="15000"/>
                            </a:schemeClr>
                          </a:solidFill>
                          <a:effectLst/>
                          <a:latin typeface="Trebuchet MS" panose="020B0603020202020204" pitchFamily="34" charset="0"/>
                        </a:rPr>
                        <a:t>287,717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dirty="0">
                          <a:solidFill>
                            <a:schemeClr val="tx1">
                              <a:lumMod val="85000"/>
                              <a:lumOff val="15000"/>
                            </a:schemeClr>
                          </a:solidFill>
                          <a:effectLst/>
                          <a:latin typeface="Trebuchet MS" panose="020B0603020202020204" pitchFamily="34" charset="0"/>
                        </a:rPr>
                        <a:t>65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0932360"/>
                  </a:ext>
                </a:extLst>
              </a:tr>
              <a:tr h="348363">
                <a:tc>
                  <a:txBody>
                    <a:bodyPr/>
                    <a:lstStyle/>
                    <a:p>
                      <a:pPr marL="88900" indent="0" algn="l" defTabSz="825500">
                        <a:buSzPct val="100000"/>
                        <a:buNone/>
                        <a:defRPr sz="2400" b="1">
                          <a:effectLst/>
                        </a:defRPr>
                      </a:pPr>
                      <a:r>
                        <a:rPr sz="1200" b="1" kern="1200" dirty="0">
                          <a:solidFill>
                            <a:schemeClr val="tx1">
                              <a:lumMod val="85000"/>
                              <a:lumOff val="15000"/>
                            </a:schemeClr>
                          </a:solidFill>
                          <a:effectLst/>
                          <a:latin typeface="Trebuchet MS" panose="020B0603020202020204" pitchFamily="34" charset="0"/>
                          <a:ea typeface="+mn-ea"/>
                          <a:cs typeface="+mn-cs"/>
                        </a:rPr>
                        <a:t>DEFICIT FUNDING SOURCES</a:t>
                      </a:r>
                    </a:p>
                  </a:txBody>
                  <a:tcPr marL="4920" marR="4920" marT="4920" marB="4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350,411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kern="1200" dirty="0">
                          <a:solidFill>
                            <a:schemeClr val="tx1">
                              <a:lumMod val="85000"/>
                              <a:lumOff val="15000"/>
                            </a:schemeClr>
                          </a:solidFill>
                          <a:effectLst/>
                          <a:latin typeface="Trebuchet MS" panose="020B0603020202020204" pitchFamily="34" charset="0"/>
                          <a:ea typeface="+mn-ea"/>
                          <a:cs typeface="+mn-cs"/>
                        </a:rPr>
                        <a:t>       87,603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53,000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61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130,319 </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GB" sz="1200" b="1" i="0" u="none" strike="noStrike" dirty="0">
                          <a:solidFill>
                            <a:schemeClr val="tx1">
                              <a:lumMod val="85000"/>
                              <a:lumOff val="15000"/>
                            </a:schemeClr>
                          </a:solidFill>
                          <a:effectLst/>
                          <a:latin typeface="Trebuchet MS" panose="020B0603020202020204" pitchFamily="34" charset="0"/>
                        </a:rPr>
                        <a:t>35,000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i="0" u="none" strike="noStrike" dirty="0">
                          <a:solidFill>
                            <a:schemeClr val="tx1">
                              <a:lumMod val="85000"/>
                              <a:lumOff val="15000"/>
                            </a:schemeClr>
                          </a:solidFill>
                          <a:effectLst/>
                          <a:latin typeface="Trebuchet MS" panose="020B0603020202020204" pitchFamily="34" charset="0"/>
                        </a:rPr>
                        <a:t>27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9154618"/>
                  </a:ext>
                </a:extLst>
              </a:tr>
            </a:tbl>
          </a:graphicData>
        </a:graphic>
      </p:graphicFrame>
      <p:grpSp>
        <p:nvGrpSpPr>
          <p:cNvPr id="3" name="Group 2">
            <a:extLst>
              <a:ext uri="{FF2B5EF4-FFF2-40B4-BE49-F238E27FC236}">
                <a16:creationId xmlns:a16="http://schemas.microsoft.com/office/drawing/2014/main" id="{E976622F-E13D-7B40-D98A-561B4EB78967}"/>
              </a:ext>
            </a:extLst>
          </p:cNvPr>
          <p:cNvGrpSpPr/>
          <p:nvPr/>
        </p:nvGrpSpPr>
        <p:grpSpPr>
          <a:xfrm>
            <a:off x="588211" y="1053067"/>
            <a:ext cx="8242241" cy="590931"/>
            <a:chOff x="632109" y="597829"/>
            <a:chExt cx="10099813" cy="590931"/>
          </a:xfrm>
        </p:grpSpPr>
        <p:sp>
          <p:nvSpPr>
            <p:cNvPr id="5" name="Rectangle: Rounded Corners 4">
              <a:extLst>
                <a:ext uri="{FF2B5EF4-FFF2-40B4-BE49-F238E27FC236}">
                  <a16:creationId xmlns:a16="http://schemas.microsoft.com/office/drawing/2014/main" id="{7216B750-D6EA-7949-1B5D-C85F6044B3FB}"/>
                </a:ext>
              </a:extLst>
            </p:cNvPr>
            <p:cNvSpPr/>
            <p:nvPr/>
          </p:nvSpPr>
          <p:spPr>
            <a:xfrm>
              <a:off x="632109" y="625822"/>
              <a:ext cx="3018498" cy="504000"/>
            </a:xfrm>
            <a:prstGeom prst="roundRect">
              <a:avLst>
                <a:gd name="adj" fmla="val 50000"/>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latin typeface="Trebuchet MS" panose="020B0603020202020204" pitchFamily="34" charset="0"/>
              </a:endParaRPr>
            </a:p>
          </p:txBody>
        </p:sp>
        <p:sp>
          <p:nvSpPr>
            <p:cNvPr id="6" name="Rectangle: Rounded Corners 5">
              <a:extLst>
                <a:ext uri="{FF2B5EF4-FFF2-40B4-BE49-F238E27FC236}">
                  <a16:creationId xmlns:a16="http://schemas.microsoft.com/office/drawing/2014/main" id="{1718D9A5-3E2B-7330-209E-82CD32A536EA}"/>
                </a:ext>
              </a:extLst>
            </p:cNvPr>
            <p:cNvSpPr/>
            <p:nvPr/>
          </p:nvSpPr>
          <p:spPr>
            <a:xfrm>
              <a:off x="4385132" y="642080"/>
              <a:ext cx="1741343" cy="487742"/>
            </a:xfrm>
            <a:prstGeom prst="roundRect">
              <a:avLst>
                <a:gd name="adj" fmla="val 50000"/>
              </a:avLst>
            </a:prstGeom>
            <a:solidFill>
              <a:srgbClr val="52BE8A"/>
            </a:solidFill>
            <a:ln>
              <a:solidFill>
                <a:srgbClr val="52BE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7" name="Rectangle: Rounded Corners 6">
              <a:extLst>
                <a:ext uri="{FF2B5EF4-FFF2-40B4-BE49-F238E27FC236}">
                  <a16:creationId xmlns:a16="http://schemas.microsoft.com/office/drawing/2014/main" id="{BEE9CC7A-0C68-5EEE-DB1A-C59C01EC51FA}"/>
                </a:ext>
              </a:extLst>
            </p:cNvPr>
            <p:cNvSpPr/>
            <p:nvPr/>
          </p:nvSpPr>
          <p:spPr>
            <a:xfrm>
              <a:off x="6235045" y="642080"/>
              <a:ext cx="4496876" cy="504000"/>
            </a:xfrm>
            <a:prstGeom prst="roundRect">
              <a:avLst>
                <a:gd name="adj" fmla="val 50000"/>
              </a:avLst>
            </a:prstGeom>
            <a:solidFill>
              <a:srgbClr val="004E66"/>
            </a:solidFill>
            <a:ln>
              <a:solidFill>
                <a:srgbClr val="63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latin typeface="Trebuchet MS" panose="020B0603020202020204" pitchFamily="34" charset="0"/>
              </a:endParaRPr>
            </a:p>
          </p:txBody>
        </p:sp>
        <p:sp>
          <p:nvSpPr>
            <p:cNvPr id="8" name="TextBox 7">
              <a:extLst>
                <a:ext uri="{FF2B5EF4-FFF2-40B4-BE49-F238E27FC236}">
                  <a16:creationId xmlns:a16="http://schemas.microsoft.com/office/drawing/2014/main" id="{3DCDA376-9C11-70D2-405B-804224C26311}"/>
                </a:ext>
              </a:extLst>
            </p:cNvPr>
            <p:cNvSpPr txBox="1"/>
            <p:nvPr/>
          </p:nvSpPr>
          <p:spPr>
            <a:xfrm>
              <a:off x="1322250" y="713005"/>
              <a:ext cx="1772042" cy="338554"/>
            </a:xfrm>
            <a:prstGeom prst="rect">
              <a:avLst/>
            </a:prstGeom>
            <a:noFill/>
          </p:spPr>
          <p:txBody>
            <a:bodyPr wrap="square" rtlCol="0">
              <a:spAutoFit/>
            </a:bodyPr>
            <a:lstStyle/>
            <a:p>
              <a:r>
                <a:rPr lang="en-GB" sz="1600" b="1" dirty="0">
                  <a:latin typeface="Trebuchet MS" panose="020B0603020202020204" pitchFamily="34" charset="0"/>
                </a:rPr>
                <a:t>FISCAL ITEMS</a:t>
              </a:r>
              <a:endParaRPr lang="x-none" sz="1600" b="1" dirty="0">
                <a:latin typeface="Trebuchet MS" panose="020B0603020202020204" pitchFamily="34" charset="0"/>
              </a:endParaRPr>
            </a:p>
          </p:txBody>
        </p:sp>
        <p:cxnSp>
          <p:nvCxnSpPr>
            <p:cNvPr id="9" name="Straight Connector 8">
              <a:extLst>
                <a:ext uri="{FF2B5EF4-FFF2-40B4-BE49-F238E27FC236}">
                  <a16:creationId xmlns:a16="http://schemas.microsoft.com/office/drawing/2014/main" id="{155CFDD7-E2D5-E9F6-D1F0-56A704143F82}"/>
                </a:ext>
              </a:extLst>
            </p:cNvPr>
            <p:cNvCxnSpPr>
              <a:cxnSpLocks/>
            </p:cNvCxnSpPr>
            <p:nvPr/>
          </p:nvCxnSpPr>
          <p:spPr>
            <a:xfrm>
              <a:off x="10731922" y="664126"/>
              <a:ext cx="0" cy="478568"/>
            </a:xfrm>
            <a:prstGeom prst="line">
              <a:avLst/>
            </a:prstGeom>
            <a:ln w="19050">
              <a:solidFill>
                <a:srgbClr val="FAFBF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F0236B-34B8-37FB-1A82-30EAE72C3E47}"/>
                </a:ext>
              </a:extLst>
            </p:cNvPr>
            <p:cNvCxnSpPr>
              <a:cxnSpLocks/>
            </p:cNvCxnSpPr>
            <p:nvPr/>
          </p:nvCxnSpPr>
          <p:spPr>
            <a:xfrm>
              <a:off x="6228887" y="796357"/>
              <a:ext cx="3627463" cy="0"/>
            </a:xfrm>
            <a:prstGeom prst="line">
              <a:avLst/>
            </a:prstGeom>
            <a:ln w="19050">
              <a:solidFill>
                <a:srgbClr val="FAFBFD"/>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C9CA63-DFC7-A01F-7AA5-C897D079DB16}"/>
                </a:ext>
              </a:extLst>
            </p:cNvPr>
            <p:cNvSpPr txBox="1"/>
            <p:nvPr/>
          </p:nvSpPr>
          <p:spPr>
            <a:xfrm>
              <a:off x="6354815" y="754848"/>
              <a:ext cx="1855101" cy="424732"/>
            </a:xfrm>
            <a:prstGeom prst="rect">
              <a:avLst/>
            </a:prstGeom>
            <a:noFill/>
          </p:spPr>
          <p:txBody>
            <a:bodyPr wrap="square">
              <a:spAutoFit/>
            </a:bodyPr>
            <a:lstStyle/>
            <a:p>
              <a:pPr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Budget</a:t>
              </a:r>
            </a:p>
            <a:p>
              <a:pPr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Jan. – Mar. (₦’Mn)</a:t>
              </a:r>
            </a:p>
          </p:txBody>
        </p:sp>
        <p:sp>
          <p:nvSpPr>
            <p:cNvPr id="12" name="TextBox 11">
              <a:extLst>
                <a:ext uri="{FF2B5EF4-FFF2-40B4-BE49-F238E27FC236}">
                  <a16:creationId xmlns:a16="http://schemas.microsoft.com/office/drawing/2014/main" id="{6CA58E6F-78B5-16B6-48D1-ACE0B1D1DAD1}"/>
                </a:ext>
              </a:extLst>
            </p:cNvPr>
            <p:cNvSpPr txBox="1"/>
            <p:nvPr/>
          </p:nvSpPr>
          <p:spPr>
            <a:xfrm>
              <a:off x="8074558" y="757419"/>
              <a:ext cx="1855101" cy="424732"/>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Actual </a:t>
              </a:r>
            </a:p>
            <a:p>
              <a:pPr lvl="0" algn="ctr" defTabSz="825500">
                <a:lnSpc>
                  <a:spcPct val="90000"/>
                </a:lnSpc>
                <a:defRPr sz="2400" b="1" cap="small">
                  <a:solidFill>
                    <a:srgbClr val="FFFFFF"/>
                  </a:solidFill>
                  <a:effectLst/>
                </a:defRPr>
              </a:pPr>
              <a:r>
                <a:rPr lang="en-GB" sz="1200" dirty="0">
                  <a:effectLst>
                    <a:outerShdw blurRad="38100" dist="38100" dir="2700000" algn="tl">
                      <a:srgbClr val="000000">
                        <a:alpha val="43137"/>
                      </a:srgbClr>
                    </a:outerShdw>
                  </a:effectLst>
                  <a:latin typeface="Trebuchet MS" panose="020B0603020202020204" pitchFamily="34" charset="0"/>
                </a:rPr>
                <a:t>Jan. – Mar. </a:t>
              </a: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(₦’Mn)</a:t>
              </a:r>
            </a:p>
          </p:txBody>
        </p:sp>
        <p:sp>
          <p:nvSpPr>
            <p:cNvPr id="13" name="TextBox 12">
              <a:extLst>
                <a:ext uri="{FF2B5EF4-FFF2-40B4-BE49-F238E27FC236}">
                  <a16:creationId xmlns:a16="http://schemas.microsoft.com/office/drawing/2014/main" id="{6D4B7F5E-9D6C-2BAE-7467-C45E3B4AA881}"/>
                </a:ext>
              </a:extLst>
            </p:cNvPr>
            <p:cNvSpPr txBox="1"/>
            <p:nvPr/>
          </p:nvSpPr>
          <p:spPr>
            <a:xfrm>
              <a:off x="9898715" y="664126"/>
              <a:ext cx="793404" cy="428513"/>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Perf.</a:t>
              </a:r>
            </a:p>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a:t>
              </a:r>
            </a:p>
          </p:txBody>
        </p:sp>
        <p:sp>
          <p:nvSpPr>
            <p:cNvPr id="14" name="TextBox 13">
              <a:extLst>
                <a:ext uri="{FF2B5EF4-FFF2-40B4-BE49-F238E27FC236}">
                  <a16:creationId xmlns:a16="http://schemas.microsoft.com/office/drawing/2014/main" id="{42CAA796-A8CE-4D67-25C4-AB97B4B341C8}"/>
                </a:ext>
              </a:extLst>
            </p:cNvPr>
            <p:cNvSpPr txBox="1"/>
            <p:nvPr/>
          </p:nvSpPr>
          <p:spPr>
            <a:xfrm>
              <a:off x="4300273" y="597829"/>
              <a:ext cx="1928615" cy="590931"/>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2023 Approved  Budget</a:t>
              </a:r>
              <a:endPar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sym typeface="Helvetica Neue"/>
              </a:endParaRPr>
            </a:p>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(₦’Mn)</a:t>
              </a:r>
            </a:p>
          </p:txBody>
        </p:sp>
        <p:sp>
          <p:nvSpPr>
            <p:cNvPr id="16" name="TextBox 15">
              <a:extLst>
                <a:ext uri="{FF2B5EF4-FFF2-40B4-BE49-F238E27FC236}">
                  <a16:creationId xmlns:a16="http://schemas.microsoft.com/office/drawing/2014/main" id="{A7F5EB05-4411-F0CF-40F8-D86EB2957D59}"/>
                </a:ext>
              </a:extLst>
            </p:cNvPr>
            <p:cNvSpPr txBox="1"/>
            <p:nvPr/>
          </p:nvSpPr>
          <p:spPr>
            <a:xfrm>
              <a:off x="7557008" y="603142"/>
              <a:ext cx="2172116" cy="258532"/>
            </a:xfrm>
            <a:prstGeom prst="rect">
              <a:avLst/>
            </a:prstGeom>
            <a:noFill/>
          </p:spPr>
          <p:txBody>
            <a:bodyPr wrap="square">
              <a:spAutoFit/>
            </a:bodyPr>
            <a:lstStyle/>
            <a:p>
              <a:pPr marL="0" marR="0" lvl="0" indent="0" algn="l"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lang="en-GB" sz="1200" b="1" cap="small" dirty="0">
                  <a:solidFill>
                    <a:srgbClr val="FFFFFF"/>
                  </a:solidFill>
                  <a:effectLst>
                    <a:outerShdw blurRad="38100" dist="38100" dir="2700000" algn="tl">
                      <a:srgbClr val="000000">
                        <a:alpha val="43137"/>
                      </a:srgbClr>
                    </a:outerShdw>
                  </a:effectLst>
                  <a:latin typeface="Trebuchet MS" panose="020B0603020202020204" pitchFamily="34" charset="0"/>
                </a:rPr>
                <a:t>1</a:t>
              </a:r>
              <a:r>
                <a:rPr lang="en-GB" sz="1200" b="1" cap="small" baseline="30000" dirty="0">
                  <a:solidFill>
                    <a:srgbClr val="FFFFFF"/>
                  </a:solidFill>
                  <a:effectLst>
                    <a:outerShdw blurRad="38100" dist="38100" dir="2700000" algn="tl">
                      <a:srgbClr val="000000">
                        <a:alpha val="43137"/>
                      </a:srgbClr>
                    </a:outerShdw>
                  </a:effectLst>
                  <a:latin typeface="Trebuchet MS" panose="020B0603020202020204" pitchFamily="34" charset="0"/>
                </a:rPr>
                <a:t>ST</a:t>
              </a:r>
              <a:r>
                <a:rPr lang="en-GB" sz="1200" b="1" cap="small" dirty="0">
                  <a:solidFill>
                    <a:srgbClr val="FFFFFF"/>
                  </a:solidFill>
                  <a:effectLst>
                    <a:outerShdw blurRad="38100" dist="38100" dir="2700000" algn="tl">
                      <a:srgbClr val="000000">
                        <a:alpha val="43137"/>
                      </a:srgbClr>
                    </a:outerShdw>
                  </a:effectLst>
                  <a:latin typeface="Trebuchet MS" panose="020B0603020202020204" pitchFamily="34" charset="0"/>
                </a:rPr>
                <a:t> QUARTER Y2023</a:t>
              </a:r>
              <a:endPar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endParaRPr>
            </a:p>
          </p:txBody>
        </p:sp>
      </p:grpSp>
      <p:sp>
        <p:nvSpPr>
          <p:cNvPr id="18" name="Rectangle: Rounded Corners 17">
            <a:extLst>
              <a:ext uri="{FF2B5EF4-FFF2-40B4-BE49-F238E27FC236}">
                <a16:creationId xmlns:a16="http://schemas.microsoft.com/office/drawing/2014/main" id="{55DDEF21-261A-1F4D-B0F6-461979E18D9D}"/>
              </a:ext>
            </a:extLst>
          </p:cNvPr>
          <p:cNvSpPr/>
          <p:nvPr/>
        </p:nvSpPr>
        <p:spPr>
          <a:xfrm>
            <a:off x="8865024" y="1130818"/>
            <a:ext cx="2922446" cy="504000"/>
          </a:xfrm>
          <a:prstGeom prst="roundRect">
            <a:avLst>
              <a:gd name="adj" fmla="val 50000"/>
            </a:avLst>
          </a:prstGeom>
          <a:solidFill>
            <a:srgbClr val="004E66"/>
          </a:solidFill>
          <a:ln>
            <a:solidFill>
              <a:srgbClr val="63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latin typeface="Trebuchet MS" panose="020B0603020202020204" pitchFamily="34" charset="0"/>
            </a:endParaRPr>
          </a:p>
        </p:txBody>
      </p:sp>
      <p:sp>
        <p:nvSpPr>
          <p:cNvPr id="21" name="TextBox 20">
            <a:extLst>
              <a:ext uri="{FF2B5EF4-FFF2-40B4-BE49-F238E27FC236}">
                <a16:creationId xmlns:a16="http://schemas.microsoft.com/office/drawing/2014/main" id="{78F38AB8-4F52-8D09-2265-9F4A6EE0B17F}"/>
              </a:ext>
            </a:extLst>
          </p:cNvPr>
          <p:cNvSpPr txBox="1"/>
          <p:nvPr/>
        </p:nvSpPr>
        <p:spPr>
          <a:xfrm>
            <a:off x="9558494" y="1102605"/>
            <a:ext cx="1772617" cy="258532"/>
          </a:xfrm>
          <a:prstGeom prst="rect">
            <a:avLst/>
          </a:prstGeom>
          <a:noFill/>
        </p:spPr>
        <p:txBody>
          <a:bodyPr wrap="square">
            <a:spAutoFit/>
          </a:bodyPr>
          <a:lstStyle/>
          <a:p>
            <a:pPr marL="0" marR="0" lvl="0" indent="0" algn="l"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lang="en-GB" sz="1200" b="1" cap="small" dirty="0">
                <a:solidFill>
                  <a:srgbClr val="FFFFFF"/>
                </a:solidFill>
                <a:effectLst>
                  <a:outerShdw blurRad="38100" dist="38100" dir="2700000" algn="tl">
                    <a:srgbClr val="000000">
                      <a:alpha val="43137"/>
                    </a:srgbClr>
                  </a:outerShdw>
                </a:effectLst>
                <a:latin typeface="Trebuchet MS" panose="020B0603020202020204" pitchFamily="34" charset="0"/>
              </a:rPr>
              <a:t>1</a:t>
            </a:r>
            <a:r>
              <a:rPr lang="en-GB" sz="1200" b="1" cap="small" baseline="30000" dirty="0">
                <a:solidFill>
                  <a:srgbClr val="FFFFFF"/>
                </a:solidFill>
                <a:effectLst>
                  <a:outerShdw blurRad="38100" dist="38100" dir="2700000" algn="tl">
                    <a:srgbClr val="000000">
                      <a:alpha val="43137"/>
                    </a:srgbClr>
                  </a:outerShdw>
                </a:effectLst>
                <a:latin typeface="Trebuchet MS" panose="020B0603020202020204" pitchFamily="34" charset="0"/>
              </a:rPr>
              <a:t>ST</a:t>
            </a:r>
            <a:r>
              <a:rPr lang="en-GB" sz="1200" b="1" cap="small" dirty="0">
                <a:solidFill>
                  <a:srgbClr val="FFFFFF"/>
                </a:solidFill>
                <a:effectLst>
                  <a:outerShdw blurRad="38100" dist="38100" dir="2700000" algn="tl">
                    <a:srgbClr val="000000">
                      <a:alpha val="43137"/>
                    </a:srgbClr>
                  </a:outerShdw>
                </a:effectLst>
                <a:latin typeface="Trebuchet MS" panose="020B0603020202020204" pitchFamily="34" charset="0"/>
              </a:rPr>
              <a:t> QUARTER Y2022</a:t>
            </a:r>
            <a:endPar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endParaRPr>
          </a:p>
        </p:txBody>
      </p:sp>
      <p:cxnSp>
        <p:nvCxnSpPr>
          <p:cNvPr id="23" name="Straight Connector 22">
            <a:extLst>
              <a:ext uri="{FF2B5EF4-FFF2-40B4-BE49-F238E27FC236}">
                <a16:creationId xmlns:a16="http://schemas.microsoft.com/office/drawing/2014/main" id="{DA134E22-3E93-0B92-27D9-2D3A2C006CCF}"/>
              </a:ext>
            </a:extLst>
          </p:cNvPr>
          <p:cNvCxnSpPr>
            <a:cxnSpLocks/>
          </p:cNvCxnSpPr>
          <p:nvPr/>
        </p:nvCxnSpPr>
        <p:spPr>
          <a:xfrm>
            <a:off x="8843455" y="1332720"/>
            <a:ext cx="2278635"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81F89038-A947-1AAB-226E-8FD87A5D7378}"/>
              </a:ext>
            </a:extLst>
          </p:cNvPr>
          <p:cNvSpPr txBox="1"/>
          <p:nvPr/>
        </p:nvSpPr>
        <p:spPr>
          <a:xfrm>
            <a:off x="8837599" y="1296764"/>
            <a:ext cx="1385334" cy="397032"/>
          </a:xfrm>
          <a:prstGeom prst="rect">
            <a:avLst/>
          </a:prstGeom>
          <a:noFill/>
        </p:spPr>
        <p:txBody>
          <a:bodyPr wrap="square">
            <a:spAutoFit/>
          </a:bodyPr>
          <a:lstStyle/>
          <a:p>
            <a:pPr algn="ctr" defTabSz="825500">
              <a:lnSpc>
                <a:spcPct val="90000"/>
              </a:lnSpc>
              <a:defRPr sz="2400" b="1" cap="small">
                <a:solidFill>
                  <a:srgbClr val="FFFFFF"/>
                </a:solidFill>
                <a:effectLst/>
              </a:defRPr>
            </a:pPr>
            <a:r>
              <a:rPr lang="en-GB" sz="1100" dirty="0">
                <a:effectLst>
                  <a:outerShdw blurRad="38100" dist="38100" dir="2700000" algn="tl">
                    <a:srgbClr val="000000">
                      <a:alpha val="43137"/>
                    </a:srgbClr>
                  </a:outerShdw>
                </a:effectLst>
                <a:latin typeface="Trebuchet MS" panose="020B0603020202020204" pitchFamily="34" charset="0"/>
              </a:rPr>
              <a:t>Budget</a:t>
            </a:r>
          </a:p>
          <a:p>
            <a:pPr algn="ctr" defTabSz="825500">
              <a:lnSpc>
                <a:spcPct val="90000"/>
              </a:lnSpc>
              <a:defRPr sz="2400" b="1" cap="small">
                <a:solidFill>
                  <a:srgbClr val="FFFFFF"/>
                </a:solidFill>
                <a:effectLst/>
              </a:defRPr>
            </a:pPr>
            <a:r>
              <a:rPr lang="en-GB" sz="1100" dirty="0">
                <a:effectLst>
                  <a:outerShdw blurRad="38100" dist="38100" dir="2700000" algn="tl">
                    <a:srgbClr val="000000">
                      <a:alpha val="43137"/>
                    </a:srgbClr>
                  </a:outerShdw>
                </a:effectLst>
                <a:latin typeface="Trebuchet MS" panose="020B0603020202020204" pitchFamily="34" charset="0"/>
              </a:rPr>
              <a:t>Jan.–Mar.(₦’Mn)</a:t>
            </a:r>
          </a:p>
        </p:txBody>
      </p:sp>
      <p:sp>
        <p:nvSpPr>
          <p:cNvPr id="28" name="TextBox 27">
            <a:extLst>
              <a:ext uri="{FF2B5EF4-FFF2-40B4-BE49-F238E27FC236}">
                <a16:creationId xmlns:a16="http://schemas.microsoft.com/office/drawing/2014/main" id="{943C9749-97E6-8751-E14F-E248A7EEBC31}"/>
              </a:ext>
            </a:extLst>
          </p:cNvPr>
          <p:cNvSpPr txBox="1"/>
          <p:nvPr/>
        </p:nvSpPr>
        <p:spPr>
          <a:xfrm>
            <a:off x="10015986" y="1299261"/>
            <a:ext cx="1307978" cy="397032"/>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05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Actual </a:t>
            </a:r>
          </a:p>
          <a:p>
            <a:pPr lvl="0" algn="ctr" defTabSz="825500">
              <a:lnSpc>
                <a:spcPct val="90000"/>
              </a:lnSpc>
              <a:defRPr sz="2400" b="1" cap="small">
                <a:solidFill>
                  <a:srgbClr val="FFFFFF"/>
                </a:solidFill>
                <a:effectLst/>
              </a:defRPr>
            </a:pPr>
            <a:r>
              <a:rPr lang="en-GB" sz="1050" dirty="0">
                <a:effectLst>
                  <a:outerShdw blurRad="38100" dist="38100" dir="2700000" algn="tl">
                    <a:srgbClr val="000000">
                      <a:alpha val="43137"/>
                    </a:srgbClr>
                  </a:outerShdw>
                </a:effectLst>
                <a:latin typeface="Trebuchet MS" panose="020B0603020202020204" pitchFamily="34" charset="0"/>
              </a:rPr>
              <a:t>Jan.–Mar.</a:t>
            </a:r>
            <a:r>
              <a:rPr kumimoji="0" lang="en-GB" sz="105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(₦’Mn)</a:t>
            </a:r>
          </a:p>
        </p:txBody>
      </p:sp>
      <p:sp>
        <p:nvSpPr>
          <p:cNvPr id="30" name="TextBox 29">
            <a:extLst>
              <a:ext uri="{FF2B5EF4-FFF2-40B4-BE49-F238E27FC236}">
                <a16:creationId xmlns:a16="http://schemas.microsoft.com/office/drawing/2014/main" id="{F5334D7F-1D04-C4A9-D35F-6BF25DB61B46}"/>
              </a:ext>
            </a:extLst>
          </p:cNvPr>
          <p:cNvSpPr txBox="1"/>
          <p:nvPr/>
        </p:nvSpPr>
        <p:spPr>
          <a:xfrm>
            <a:off x="11122823" y="1204388"/>
            <a:ext cx="647480" cy="428513"/>
          </a:xfrm>
          <a:prstGeom prst="rect">
            <a:avLst/>
          </a:prstGeom>
          <a:noFill/>
        </p:spPr>
        <p:txBody>
          <a:bodyPr wrap="square">
            <a:spAutoFit/>
          </a:bodyPr>
          <a:lstStyle/>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Perf.</a:t>
            </a:r>
          </a:p>
          <a:p>
            <a:pPr marL="0" marR="0" lvl="0" indent="0" algn="ctr" defTabSz="825500" rtl="0" eaLnBrk="1" fontAlgn="auto" latinLnBrk="0" hangingPunct="1">
              <a:lnSpc>
                <a:spcPct val="90000"/>
              </a:lnSpc>
              <a:spcBef>
                <a:spcPts val="0"/>
              </a:spcBef>
              <a:spcAft>
                <a:spcPts val="0"/>
              </a:spcAft>
              <a:buClrTx/>
              <a:buSzTx/>
              <a:buFontTx/>
              <a:buNone/>
              <a:tabLst/>
              <a:defRPr sz="2400" b="1" cap="small">
                <a:solidFill>
                  <a:srgbClr val="FFFFFF"/>
                </a:solidFill>
                <a:effectLst/>
              </a:defRPr>
            </a:pPr>
            <a:r>
              <a:rPr kumimoji="0" lang="en-GB" sz="1200" b="1" i="0" u="none" strike="noStrike" kern="1200" cap="small" spc="0" normalizeH="0" baseline="0" noProof="0" dirty="0">
                <a:ln>
                  <a:noFill/>
                </a:ln>
                <a:solidFill>
                  <a:srgbClr val="FFFFFF"/>
                </a:solidFill>
                <a:effectLst>
                  <a:outerShdw blurRad="38100" dist="38100" dir="2700000" algn="tl">
                    <a:srgbClr val="000000">
                      <a:alpha val="43137"/>
                    </a:srgbClr>
                  </a:outerShdw>
                </a:effectLst>
                <a:uLnTx/>
                <a:uFillTx/>
                <a:latin typeface="Trebuchet MS" panose="020B0603020202020204" pitchFamily="34" charset="0"/>
              </a:rPr>
              <a:t>(%)</a:t>
            </a:r>
          </a:p>
        </p:txBody>
      </p:sp>
      <p:grpSp>
        <p:nvGrpSpPr>
          <p:cNvPr id="17" name="Group 16">
            <a:extLst>
              <a:ext uri="{FF2B5EF4-FFF2-40B4-BE49-F238E27FC236}">
                <a16:creationId xmlns:a16="http://schemas.microsoft.com/office/drawing/2014/main" id="{03EF725E-C983-F8ED-5A4D-170678318348}"/>
              </a:ext>
            </a:extLst>
          </p:cNvPr>
          <p:cNvGrpSpPr/>
          <p:nvPr/>
        </p:nvGrpSpPr>
        <p:grpSpPr>
          <a:xfrm>
            <a:off x="-5869" y="1"/>
            <a:ext cx="12197869" cy="692216"/>
            <a:chOff x="-5869" y="1"/>
            <a:chExt cx="12197869" cy="692216"/>
          </a:xfrm>
        </p:grpSpPr>
        <p:sp>
          <p:nvSpPr>
            <p:cNvPr id="19" name="Rectangle 18">
              <a:extLst>
                <a:ext uri="{FF2B5EF4-FFF2-40B4-BE49-F238E27FC236}">
                  <a16:creationId xmlns:a16="http://schemas.microsoft.com/office/drawing/2014/main" id="{9C336F04-C99E-22F7-156C-5F5A78A33B0D}"/>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Rectangle: Rounded Corners 19">
              <a:extLst>
                <a:ext uri="{FF2B5EF4-FFF2-40B4-BE49-F238E27FC236}">
                  <a16:creationId xmlns:a16="http://schemas.microsoft.com/office/drawing/2014/main" id="{4D5CCFBB-A007-920A-CAEE-2FF565A1486C}"/>
                </a:ext>
              </a:extLst>
            </p:cNvPr>
            <p:cNvSpPr/>
            <p:nvPr/>
          </p:nvSpPr>
          <p:spPr>
            <a:xfrm>
              <a:off x="1975449" y="70389"/>
              <a:ext cx="6573328"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233DE30-8246-0066-DDAA-D009F1AE5E89}"/>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479FC3-A541-0898-8FD9-AE24DFE23517}"/>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D6A2F475-295A-3A31-F0B4-7F4009D3B4CB}"/>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26" name="Picture 1">
              <a:extLst>
                <a:ext uri="{FF2B5EF4-FFF2-40B4-BE49-F238E27FC236}">
                  <a16:creationId xmlns:a16="http://schemas.microsoft.com/office/drawing/2014/main" id="{552D9B34-A63D-C176-9BB5-DA9CB1F58C9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Shape 28">
              <a:extLst>
                <a:ext uri="{FF2B5EF4-FFF2-40B4-BE49-F238E27FC236}">
                  <a16:creationId xmlns:a16="http://schemas.microsoft.com/office/drawing/2014/main" id="{FBDB5FD2-90CA-346E-F734-47233882FA74}"/>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31" name="Picture 2" descr="A group of colorful birds&#10;&#10;Description automatically generated with low confidence">
              <a:extLst>
                <a:ext uri="{FF2B5EF4-FFF2-40B4-BE49-F238E27FC236}">
                  <a16:creationId xmlns:a16="http://schemas.microsoft.com/office/drawing/2014/main" id="{6611DFA2-5D8E-D495-9DE1-0C2E538B72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5" name="TextBox 14">
            <a:extLst>
              <a:ext uri="{FF2B5EF4-FFF2-40B4-BE49-F238E27FC236}">
                <a16:creationId xmlns:a16="http://schemas.microsoft.com/office/drawing/2014/main" id="{913626B7-C83F-4527-AA72-6FFF3D631DFA}"/>
              </a:ext>
            </a:extLst>
          </p:cNvPr>
          <p:cNvSpPr txBox="1"/>
          <p:nvPr/>
        </p:nvSpPr>
        <p:spPr>
          <a:xfrm>
            <a:off x="2027279" y="65441"/>
            <a:ext cx="5391509" cy="369332"/>
          </a:xfrm>
          <a:prstGeom prst="rect">
            <a:avLst/>
          </a:prstGeom>
          <a:noFill/>
        </p:spPr>
        <p:txBody>
          <a:bodyPr wrap="square" rtlCol="0">
            <a:spAutoFit/>
          </a:bodyPr>
          <a:lstStyle/>
          <a:p>
            <a:pPr algn="ctr" defTabSz="412750" hangingPunct="0">
              <a:defRPr/>
            </a:pPr>
            <a:r>
              <a:rPr lang="en-GB" sz="18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Budget Performance Summary (COMPARATIVE)</a:t>
            </a:r>
          </a:p>
        </p:txBody>
      </p:sp>
    </p:spTree>
    <p:extLst>
      <p:ext uri="{BB962C8B-B14F-4D97-AF65-F5344CB8AC3E}">
        <p14:creationId xmlns:p14="http://schemas.microsoft.com/office/powerpoint/2010/main" val="4094125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pproved Budget Overview">
            <a:extLst>
              <a:ext uri="{FF2B5EF4-FFF2-40B4-BE49-F238E27FC236}">
                <a16:creationId xmlns:a16="http://schemas.microsoft.com/office/drawing/2014/main" id="{B704D44F-42DE-4645-B9AA-BA46F7FD82F2}"/>
              </a:ext>
            </a:extLst>
          </p:cNvPr>
          <p:cNvSpPr txBox="1"/>
          <p:nvPr/>
        </p:nvSpPr>
        <p:spPr>
          <a:xfrm>
            <a:off x="4378446" y="3294045"/>
            <a:ext cx="5537387" cy="446274"/>
          </a:xfrm>
          <a:prstGeom prst="rect">
            <a:avLst/>
          </a:prstGeom>
          <a:ln w="38100">
            <a:solidFill>
              <a:srgbClr val="004E66"/>
            </a:solidFill>
            <a:miter lim="400000"/>
          </a:ln>
          <a:effectLst>
            <a:outerShdw blurRad="12700" dist="12700" rotWithShape="0">
              <a:srgbClr val="000000">
                <a:alpha val="15080"/>
              </a:srgbClr>
            </a:outerShdw>
          </a:effectLst>
        </p:spPr>
        <p:txBody>
          <a:bodyPr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sz="2100" b="1" i="0" u="none" strike="noStrike" kern="0" cap="small" spc="0" normalizeH="0" baseline="0" noProof="0" dirty="0">
                <a:ln>
                  <a:noFill/>
                </a:ln>
                <a:solidFill>
                  <a:srgbClr val="004E66"/>
                </a:solidFill>
                <a:effectLst>
                  <a:outerShdw blurRad="12700" dist="12700" dir="18900000" rotWithShape="0">
                    <a:srgbClr val="000000">
                      <a:alpha val="40000"/>
                    </a:srgbClr>
                  </a:outerShdw>
                </a:effectLst>
                <a:uLnTx/>
                <a:uFillTx/>
                <a:latin typeface="Trebuchet MS" panose="020B0603020202020204"/>
                <a:sym typeface="Trebuchet MS" panose="020B0603020202020204"/>
              </a:rPr>
              <a:t>Budget Performance </a:t>
            </a:r>
            <a:r>
              <a:rPr lang="en-US" sz="2100" b="1" kern="0" cap="small" dirty="0">
                <a:solidFill>
                  <a:srgbClr val="004E66"/>
                </a:solidFill>
                <a:effectLst>
                  <a:outerShdw blurRad="12700" dist="12700" dir="18900000" rotWithShape="0">
                    <a:srgbClr val="000000">
                      <a:alpha val="40000"/>
                    </a:srgbClr>
                  </a:outerShdw>
                </a:effectLst>
                <a:latin typeface="Trebuchet MS" panose="020B0603020202020204"/>
                <a:sym typeface="Trebuchet MS" panose="020B0603020202020204"/>
              </a:rPr>
              <a:t>Summary and </a:t>
            </a:r>
            <a:r>
              <a:rPr kumimoji="0" sz="2100" b="1" i="0" u="none" strike="noStrike" kern="0" cap="small" spc="0" normalizeH="0" baseline="0" noProof="0" dirty="0">
                <a:ln>
                  <a:noFill/>
                </a:ln>
                <a:solidFill>
                  <a:srgbClr val="004E66"/>
                </a:solidFill>
                <a:effectLst>
                  <a:outerShdw blurRad="12700" dist="12700" dir="18900000" rotWithShape="0">
                    <a:srgbClr val="000000">
                      <a:alpha val="40000"/>
                    </a:srgbClr>
                  </a:outerShdw>
                </a:effectLst>
                <a:uLnTx/>
                <a:uFillTx/>
                <a:latin typeface="Trebuchet MS" panose="020B0603020202020204"/>
                <a:sym typeface="Trebuchet MS" panose="020B0603020202020204"/>
              </a:rPr>
              <a:t>Highlights</a:t>
            </a:r>
          </a:p>
        </p:txBody>
      </p:sp>
      <p:sp>
        <p:nvSpPr>
          <p:cNvPr id="6" name="Rectangle 5">
            <a:extLst>
              <a:ext uri="{FF2B5EF4-FFF2-40B4-BE49-F238E27FC236}">
                <a16:creationId xmlns:a16="http://schemas.microsoft.com/office/drawing/2014/main" id="{8EE8E880-E5A9-4E9D-8B22-87E118AE34AC}"/>
              </a:ext>
            </a:extLst>
          </p:cNvPr>
          <p:cNvSpPr/>
          <p:nvPr/>
        </p:nvSpPr>
        <p:spPr>
          <a:xfrm>
            <a:off x="4387971"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7" name="Rectangle 6">
            <a:extLst>
              <a:ext uri="{FF2B5EF4-FFF2-40B4-BE49-F238E27FC236}">
                <a16:creationId xmlns:a16="http://schemas.microsoft.com/office/drawing/2014/main" id="{65E138B6-F748-4209-BFAA-0D71EAFB1070}"/>
              </a:ext>
            </a:extLst>
          </p:cNvPr>
          <p:cNvSpPr/>
          <p:nvPr/>
        </p:nvSpPr>
        <p:spPr>
          <a:xfrm>
            <a:off x="4819752"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8" name="Rectangle 7">
            <a:extLst>
              <a:ext uri="{FF2B5EF4-FFF2-40B4-BE49-F238E27FC236}">
                <a16:creationId xmlns:a16="http://schemas.microsoft.com/office/drawing/2014/main" id="{42AE2380-4170-4571-A787-9B680528A21B}"/>
              </a:ext>
            </a:extLst>
          </p:cNvPr>
          <p:cNvSpPr/>
          <p:nvPr/>
        </p:nvSpPr>
        <p:spPr>
          <a:xfrm>
            <a:off x="5251534"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9" name="Rectangle 8">
            <a:extLst>
              <a:ext uri="{FF2B5EF4-FFF2-40B4-BE49-F238E27FC236}">
                <a16:creationId xmlns:a16="http://schemas.microsoft.com/office/drawing/2014/main" id="{7A8038A8-7E51-4B44-81E8-B609527C4B9E}"/>
              </a:ext>
            </a:extLst>
          </p:cNvPr>
          <p:cNvSpPr/>
          <p:nvPr/>
        </p:nvSpPr>
        <p:spPr>
          <a:xfrm>
            <a:off x="5683315"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0" name="Rectangle 9">
            <a:extLst>
              <a:ext uri="{FF2B5EF4-FFF2-40B4-BE49-F238E27FC236}">
                <a16:creationId xmlns:a16="http://schemas.microsoft.com/office/drawing/2014/main" id="{C22972B4-B6DD-43E3-B541-20E242BAEE44}"/>
              </a:ext>
            </a:extLst>
          </p:cNvPr>
          <p:cNvSpPr/>
          <p:nvPr/>
        </p:nvSpPr>
        <p:spPr>
          <a:xfrm>
            <a:off x="6115097"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1" name="Rectangle 10">
            <a:extLst>
              <a:ext uri="{FF2B5EF4-FFF2-40B4-BE49-F238E27FC236}">
                <a16:creationId xmlns:a16="http://schemas.microsoft.com/office/drawing/2014/main" id="{08E46FA3-59C9-4CE0-81E4-2F8731C066F3}"/>
              </a:ext>
            </a:extLst>
          </p:cNvPr>
          <p:cNvSpPr/>
          <p:nvPr/>
        </p:nvSpPr>
        <p:spPr>
          <a:xfrm>
            <a:off x="6546878" y="3811077"/>
            <a:ext cx="413161" cy="192360"/>
          </a:xfrm>
          <a:prstGeom prst="rect">
            <a:avLst/>
          </a:prstGeom>
          <a:solidFill>
            <a:srgbClr val="004E66"/>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2" name="Rectangle 11">
            <a:extLst>
              <a:ext uri="{FF2B5EF4-FFF2-40B4-BE49-F238E27FC236}">
                <a16:creationId xmlns:a16="http://schemas.microsoft.com/office/drawing/2014/main" id="{E40B87F9-B375-4602-AC68-7062F16B879C}"/>
              </a:ext>
            </a:extLst>
          </p:cNvPr>
          <p:cNvSpPr/>
          <p:nvPr/>
        </p:nvSpPr>
        <p:spPr>
          <a:xfrm>
            <a:off x="6978660"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3" name="Rectangle 12">
            <a:extLst>
              <a:ext uri="{FF2B5EF4-FFF2-40B4-BE49-F238E27FC236}">
                <a16:creationId xmlns:a16="http://schemas.microsoft.com/office/drawing/2014/main" id="{99CA5ED6-284F-4028-BE07-F5D7C98D729A}"/>
              </a:ext>
            </a:extLst>
          </p:cNvPr>
          <p:cNvSpPr/>
          <p:nvPr/>
        </p:nvSpPr>
        <p:spPr>
          <a:xfrm>
            <a:off x="7410441"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4" name="Rectangle 13">
            <a:extLst>
              <a:ext uri="{FF2B5EF4-FFF2-40B4-BE49-F238E27FC236}">
                <a16:creationId xmlns:a16="http://schemas.microsoft.com/office/drawing/2014/main" id="{4CCB6EEE-EB15-470D-81C4-D5CB82E202D0}"/>
              </a:ext>
            </a:extLst>
          </p:cNvPr>
          <p:cNvSpPr/>
          <p:nvPr/>
        </p:nvSpPr>
        <p:spPr>
          <a:xfrm>
            <a:off x="7842223"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6" name="Rectangle 15">
            <a:extLst>
              <a:ext uri="{FF2B5EF4-FFF2-40B4-BE49-F238E27FC236}">
                <a16:creationId xmlns:a16="http://schemas.microsoft.com/office/drawing/2014/main" id="{134CD2CB-C6A2-47E4-B59F-104E0EF8AB18}"/>
              </a:ext>
            </a:extLst>
          </p:cNvPr>
          <p:cNvSpPr/>
          <p:nvPr/>
        </p:nvSpPr>
        <p:spPr>
          <a:xfrm>
            <a:off x="8274004"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7" name="Rectangle 16">
            <a:extLst>
              <a:ext uri="{FF2B5EF4-FFF2-40B4-BE49-F238E27FC236}">
                <a16:creationId xmlns:a16="http://schemas.microsoft.com/office/drawing/2014/main" id="{DA6518EB-6B94-4F43-8096-5A389E29C3C0}"/>
              </a:ext>
            </a:extLst>
          </p:cNvPr>
          <p:cNvSpPr/>
          <p:nvPr/>
        </p:nvSpPr>
        <p:spPr>
          <a:xfrm>
            <a:off x="8705786"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8" name="Rectangle 17">
            <a:extLst>
              <a:ext uri="{FF2B5EF4-FFF2-40B4-BE49-F238E27FC236}">
                <a16:creationId xmlns:a16="http://schemas.microsoft.com/office/drawing/2014/main" id="{F5819304-FDA8-48F1-A6E0-1517196F9F1E}"/>
              </a:ext>
            </a:extLst>
          </p:cNvPr>
          <p:cNvSpPr/>
          <p:nvPr/>
        </p:nvSpPr>
        <p:spPr>
          <a:xfrm>
            <a:off x="9137567"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19" name="Rectangle 18">
            <a:extLst>
              <a:ext uri="{FF2B5EF4-FFF2-40B4-BE49-F238E27FC236}">
                <a16:creationId xmlns:a16="http://schemas.microsoft.com/office/drawing/2014/main" id="{25E303AD-7149-4050-AF62-115CCF92A76F}"/>
              </a:ext>
            </a:extLst>
          </p:cNvPr>
          <p:cNvSpPr/>
          <p:nvPr/>
        </p:nvSpPr>
        <p:spPr>
          <a:xfrm>
            <a:off x="9569347"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0" name="Approved Budget Overview">
            <a:extLst>
              <a:ext uri="{FF2B5EF4-FFF2-40B4-BE49-F238E27FC236}">
                <a16:creationId xmlns:a16="http://schemas.microsoft.com/office/drawing/2014/main" id="{5EEC57C1-FCDA-44F4-AF54-C03C911C5BDD}"/>
              </a:ext>
            </a:extLst>
          </p:cNvPr>
          <p:cNvSpPr txBox="1"/>
          <p:nvPr/>
        </p:nvSpPr>
        <p:spPr>
          <a:xfrm>
            <a:off x="746449" y="3294045"/>
            <a:ext cx="3713597" cy="446274"/>
          </a:xfrm>
          <a:prstGeom prst="rect">
            <a:avLst/>
          </a:prstGeom>
          <a:solidFill>
            <a:srgbClr val="004E66"/>
          </a:solidFill>
          <a:ln w="38100">
            <a:solidFill>
              <a:srgbClr val="004E66"/>
            </a:solidFill>
            <a:miter lim="400000"/>
          </a:ln>
          <a:effectLst>
            <a:outerShdw blurRad="12700" dist="12700" rotWithShape="0">
              <a:srgbClr val="000000">
                <a:alpha val="27675"/>
              </a:srgbClr>
            </a:outerShdw>
          </a:effectLst>
        </p:spPr>
        <p:txBody>
          <a:bodyPr wrap="square"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endParaRPr kumimoji="0" sz="2100" b="1" i="0" u="none" strike="noStrike" kern="0" cap="small" spc="0" normalizeH="0" baseline="0" noProof="0" dirty="0">
              <a:ln>
                <a:noFill/>
              </a:ln>
              <a:solidFill>
                <a:srgbClr val="1A77B9"/>
              </a:solidFill>
              <a:effectLst>
                <a:outerShdw blurRad="12700" dist="12700" dir="18900000" rotWithShape="0">
                  <a:srgbClr val="000000">
                    <a:alpha val="40000"/>
                  </a:srgbClr>
                </a:outerShdw>
              </a:effectLst>
              <a:uLnTx/>
              <a:uFillTx/>
              <a:latin typeface="Trebuchet MS" panose="020B0603020202020204"/>
              <a:sym typeface="Trebuchet MS" panose="020B0603020202020204"/>
            </a:endParaRPr>
          </a:p>
        </p:txBody>
      </p:sp>
      <p:sp>
        <p:nvSpPr>
          <p:cNvPr id="21" name="2019">
            <a:extLst>
              <a:ext uri="{FF2B5EF4-FFF2-40B4-BE49-F238E27FC236}">
                <a16:creationId xmlns:a16="http://schemas.microsoft.com/office/drawing/2014/main" id="{9230B8DD-7743-4566-B673-4089DE1AAD1F}"/>
              </a:ext>
            </a:extLst>
          </p:cNvPr>
          <p:cNvSpPr txBox="1"/>
          <p:nvPr/>
        </p:nvSpPr>
        <p:spPr>
          <a:xfrm>
            <a:off x="851406" y="3238424"/>
            <a:ext cx="3527040" cy="492443"/>
          </a:xfrm>
          <a:prstGeom prst="rect">
            <a:avLst/>
          </a:prstGeom>
          <a:noFill/>
          <a:ln w="12700" cap="flat">
            <a:noFill/>
            <a:miter lim="400000"/>
          </a:ln>
          <a:effectLst/>
        </p:spPr>
        <p:txBody>
          <a:bodyPr wrap="square" lIns="0" tIns="0" rIns="0" bIns="0" numCol="1" anchor="ctr">
            <a:spAutoFit/>
          </a:bodyPr>
          <a:lstStyle>
            <a:lvl1pPr>
              <a:defRPr sz="6400">
                <a:solidFill>
                  <a:schemeClr val="accent4"/>
                </a:solidFill>
                <a:effectLst>
                  <a:outerShdw blurRad="12700" dist="25400" dir="18900000" rotWithShape="0">
                    <a:srgbClr val="000000"/>
                  </a:outerShdw>
                </a:effectLst>
              </a:defRPr>
            </a:lvl1pPr>
          </a:lstStyle>
          <a:p>
            <a:pPr algn="ctr" defTabSz="412750" hangingPunct="0"/>
            <a:r>
              <a:rPr lang="en-US" sz="3200" b="1" kern="0" cap="small" dirty="0">
                <a:solidFill>
                  <a:srgbClr val="FFFFFF"/>
                </a:solidFill>
                <a:latin typeface="Trebuchet MS" panose="020B0603020202020204"/>
                <a:sym typeface="Trebuchet MS" panose="020B0603020202020204"/>
              </a:rPr>
              <a:t>1</a:t>
            </a:r>
            <a:r>
              <a:rPr lang="en-US" sz="3200" b="1" kern="0" cap="small" baseline="30000" dirty="0">
                <a:solidFill>
                  <a:srgbClr val="FFFFFF"/>
                </a:solidFill>
                <a:latin typeface="Trebuchet MS" panose="020B0603020202020204"/>
                <a:sym typeface="Trebuchet MS" panose="020B0603020202020204"/>
              </a:rPr>
              <a:t>st</a:t>
            </a:r>
            <a:r>
              <a:rPr lang="en-US" sz="3200" b="1" kern="0" cap="small" dirty="0">
                <a:solidFill>
                  <a:srgbClr val="FFFFFF"/>
                </a:solidFill>
                <a:latin typeface="Trebuchet MS" panose="020B0603020202020204"/>
                <a:sym typeface="Trebuchet MS" panose="020B0603020202020204"/>
              </a:rPr>
              <a:t> Quarter Y2023</a:t>
            </a:r>
            <a:endParaRPr sz="3200" b="1" kern="0" cap="small" dirty="0">
              <a:solidFill>
                <a:srgbClr val="FFFFFF"/>
              </a:solidFill>
              <a:latin typeface="Trebuchet MS" panose="020B0603020202020204"/>
              <a:sym typeface="Trebuchet MS" panose="020B0603020202020204"/>
            </a:endParaRPr>
          </a:p>
        </p:txBody>
      </p:sp>
      <p:sp>
        <p:nvSpPr>
          <p:cNvPr id="2" name="Slide Number Placeholder 1">
            <a:extLst>
              <a:ext uri="{FF2B5EF4-FFF2-40B4-BE49-F238E27FC236}">
                <a16:creationId xmlns:a16="http://schemas.microsoft.com/office/drawing/2014/main" id="{2D1F151E-C980-4F86-BB70-D573C6B42493}"/>
              </a:ext>
            </a:extLst>
          </p:cNvPr>
          <p:cNvSpPr>
            <a:spLocks noGrp="1"/>
          </p:cNvSpPr>
          <p:nvPr>
            <p:ph type="sldNum" sz="quarter" idx="12"/>
          </p:nvPr>
        </p:nvSpPr>
        <p:spPr/>
        <p:txBody>
          <a:bodyPr/>
          <a:lstStyle/>
          <a:p>
            <a:fld id="{B55E7332-B74C-4FC6-99A2-D8C412507BB4}" type="slidenum">
              <a:rPr lang="x-none" smtClean="0"/>
              <a:t>21</a:t>
            </a:fld>
            <a:endParaRPr lang="x-none"/>
          </a:p>
        </p:txBody>
      </p:sp>
    </p:spTree>
    <p:extLst>
      <p:ext uri="{BB962C8B-B14F-4D97-AF65-F5344CB8AC3E}">
        <p14:creationId xmlns:p14="http://schemas.microsoft.com/office/powerpoint/2010/main" val="2754674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E4F578-368D-4172-8F87-6ED384638628}"/>
              </a:ext>
            </a:extLst>
          </p:cNvPr>
          <p:cNvSpPr>
            <a:spLocks noGrp="1"/>
          </p:cNvSpPr>
          <p:nvPr>
            <p:ph type="sldNum" sz="quarter" idx="12"/>
          </p:nvPr>
        </p:nvSpPr>
        <p:spPr/>
        <p:txBody>
          <a:bodyPr/>
          <a:lstStyle/>
          <a:p>
            <a:fld id="{B55E7332-B74C-4FC6-99A2-D8C412507BB4}" type="slidenum">
              <a:rPr lang="x-none" smtClean="0"/>
              <a:t>22</a:t>
            </a:fld>
            <a:endParaRPr lang="x-none"/>
          </a:p>
        </p:txBody>
      </p:sp>
      <p:graphicFrame>
        <p:nvGraphicFramePr>
          <p:cNvPr id="22" name="Table 5">
            <a:extLst>
              <a:ext uri="{FF2B5EF4-FFF2-40B4-BE49-F238E27FC236}">
                <a16:creationId xmlns:a16="http://schemas.microsoft.com/office/drawing/2014/main" id="{6BDB94C5-AA12-83E4-1F1F-8AD6D7B8FD7F}"/>
              </a:ext>
            </a:extLst>
          </p:cNvPr>
          <p:cNvGraphicFramePr>
            <a:graphicFrameLocks noGrp="1"/>
          </p:cNvGraphicFramePr>
          <p:nvPr>
            <p:extLst>
              <p:ext uri="{D42A27DB-BD31-4B8C-83A1-F6EECF244321}">
                <p14:modId xmlns:p14="http://schemas.microsoft.com/office/powerpoint/2010/main" val="763981517"/>
              </p:ext>
            </p:extLst>
          </p:nvPr>
        </p:nvGraphicFramePr>
        <p:xfrm>
          <a:off x="305229" y="1333500"/>
          <a:ext cx="11627528" cy="5136733"/>
        </p:xfrm>
        <a:graphic>
          <a:graphicData uri="http://schemas.openxmlformats.org/drawingml/2006/table">
            <a:tbl>
              <a:tblPr firstRow="1" bandRow="1">
                <a:tableStyleId>{2D5ABB26-0587-4C30-8999-92F81FD0307C}</a:tableStyleId>
              </a:tblPr>
              <a:tblGrid>
                <a:gridCol w="2275882">
                  <a:extLst>
                    <a:ext uri="{9D8B030D-6E8A-4147-A177-3AD203B41FA5}">
                      <a16:colId xmlns:a16="http://schemas.microsoft.com/office/drawing/2014/main" val="3789843142"/>
                    </a:ext>
                  </a:extLst>
                </a:gridCol>
                <a:gridCol w="1140737">
                  <a:extLst>
                    <a:ext uri="{9D8B030D-6E8A-4147-A177-3AD203B41FA5}">
                      <a16:colId xmlns:a16="http://schemas.microsoft.com/office/drawing/2014/main" val="3046974718"/>
                    </a:ext>
                  </a:extLst>
                </a:gridCol>
                <a:gridCol w="1164057">
                  <a:extLst>
                    <a:ext uri="{9D8B030D-6E8A-4147-A177-3AD203B41FA5}">
                      <a16:colId xmlns:a16="http://schemas.microsoft.com/office/drawing/2014/main" val="3553012084"/>
                    </a:ext>
                  </a:extLst>
                </a:gridCol>
                <a:gridCol w="1294178">
                  <a:extLst>
                    <a:ext uri="{9D8B030D-6E8A-4147-A177-3AD203B41FA5}">
                      <a16:colId xmlns:a16="http://schemas.microsoft.com/office/drawing/2014/main" val="4129008414"/>
                    </a:ext>
                  </a:extLst>
                </a:gridCol>
                <a:gridCol w="930166">
                  <a:extLst>
                    <a:ext uri="{9D8B030D-6E8A-4147-A177-3AD203B41FA5}">
                      <a16:colId xmlns:a16="http://schemas.microsoft.com/office/drawing/2014/main" val="3976476493"/>
                    </a:ext>
                  </a:extLst>
                </a:gridCol>
                <a:gridCol w="1288564">
                  <a:extLst>
                    <a:ext uri="{9D8B030D-6E8A-4147-A177-3AD203B41FA5}">
                      <a16:colId xmlns:a16="http://schemas.microsoft.com/office/drawing/2014/main" val="868240210"/>
                    </a:ext>
                  </a:extLst>
                </a:gridCol>
                <a:gridCol w="1314711">
                  <a:extLst>
                    <a:ext uri="{9D8B030D-6E8A-4147-A177-3AD203B41FA5}">
                      <a16:colId xmlns:a16="http://schemas.microsoft.com/office/drawing/2014/main" val="3563131024"/>
                    </a:ext>
                  </a:extLst>
                </a:gridCol>
                <a:gridCol w="1335013">
                  <a:extLst>
                    <a:ext uri="{9D8B030D-6E8A-4147-A177-3AD203B41FA5}">
                      <a16:colId xmlns:a16="http://schemas.microsoft.com/office/drawing/2014/main" val="2574222836"/>
                    </a:ext>
                  </a:extLst>
                </a:gridCol>
                <a:gridCol w="884220">
                  <a:extLst>
                    <a:ext uri="{9D8B030D-6E8A-4147-A177-3AD203B41FA5}">
                      <a16:colId xmlns:a16="http://schemas.microsoft.com/office/drawing/2014/main" val="243237853"/>
                    </a:ext>
                  </a:extLst>
                </a:gridCol>
              </a:tblGrid>
              <a:tr h="39262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Youth &amp; Social Development (Including Sport)</a:t>
                      </a:r>
                    </a:p>
                  </a:txBody>
                  <a:tcPr marL="0" marR="0" marT="0" marB="0" anchor="ctr">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0.972</a:t>
                      </a:r>
                    </a:p>
                  </a:txBody>
                  <a:tcPr marL="7620" marR="7620" marT="7620" marB="0" anchor="b">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0.243</a:t>
                      </a:r>
                    </a:p>
                  </a:txBody>
                  <a:tcPr marL="9525" marR="9525" marT="9525" marB="0" anchor="b">
                    <a:lnB w="9525" cap="flat" cmpd="sng" algn="ctr">
                      <a:solidFill>
                        <a:schemeClr val="bg1">
                          <a:lumMod val="85000"/>
                        </a:schemeClr>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0" i="0" u="none" strike="noStrike" dirty="0">
                          <a:solidFill>
                            <a:schemeClr val="tx1">
                              <a:lumMod val="85000"/>
                              <a:lumOff val="15000"/>
                            </a:schemeClr>
                          </a:solidFill>
                          <a:effectLst/>
                          <a:latin typeface="Trebuchet MS" panose="020B0603020202020204" pitchFamily="34" charset="0"/>
                        </a:rPr>
                        <a:t>0.007</a:t>
                      </a:r>
                    </a:p>
                  </a:txBody>
                  <a:tcPr marL="4763" marR="4763" marT="4763" marB="0" anchor="ctr">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a:t>
                      </a:r>
                    </a:p>
                  </a:txBody>
                  <a:tcPr marL="4763" marR="4763" marT="4763" marB="0" anchor="ctr">
                    <a:lnB w="9525" cap="flat" cmpd="sng" algn="ctr">
                      <a:solidFill>
                        <a:schemeClr val="bg1">
                          <a:lumMod val="85000"/>
                        </a:schemeClr>
                      </a:solidFill>
                      <a:prstDash val="sysDash"/>
                      <a:round/>
                      <a:headEnd type="none" w="med" len="med"/>
                      <a:tailEnd type="none" w="med" len="med"/>
                    </a:lnB>
                    <a:solidFill>
                      <a:srgbClr val="FF0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7.237</a:t>
                      </a:r>
                    </a:p>
                  </a:txBody>
                  <a:tcPr marL="9525" marR="9525" marT="9525" marB="0" anchor="b">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1.808</a:t>
                      </a:r>
                    </a:p>
                  </a:txBody>
                  <a:tcPr marL="9525" marR="9525" marT="9525" marB="0" anchor="b">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857</a:t>
                      </a:r>
                    </a:p>
                  </a:txBody>
                  <a:tcPr marL="9525" marR="9525" marT="9525" marB="0" anchor="b">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47</a:t>
                      </a:r>
                    </a:p>
                  </a:txBody>
                  <a:tcPr marL="9525" marR="9525" marT="9525" marB="0" anchor="b">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534254258"/>
                  </a:ext>
                </a:extLst>
              </a:tr>
              <a:tr h="30110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PMO ***(OHC)</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0.005</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0.0011</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0.616</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0.154</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0.004</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934105263"/>
                  </a:ext>
                </a:extLst>
              </a:tr>
              <a:tr h="396542">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Establishment and Training (Including CSC, CSPO &amp; PSO)</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0.424</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0.106</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0.064</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60</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2.079</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0.520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892616107"/>
                  </a:ext>
                </a:extLst>
              </a:tr>
              <a:tr h="30110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Housing Family</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13.628</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3.407</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682</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20</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14.255</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3.564</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0.017</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0.5</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685468331"/>
                  </a:ext>
                </a:extLst>
              </a:tr>
              <a:tr h="30110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Transportation Family</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43.284</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10.821</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3.702</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34</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124.362</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31.090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1.000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1118071094"/>
                  </a:ext>
                </a:extLst>
              </a:tr>
              <a:tr h="30110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Environment Family ***</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11.136</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2.784</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a:defRPr sz="1800">
                          <a:effectLst/>
                        </a:defRPr>
                      </a:pPr>
                      <a:r>
                        <a:rPr lang="en-US" sz="1200" b="0" dirty="0">
                          <a:solidFill>
                            <a:schemeClr val="tx1">
                              <a:lumMod val="85000"/>
                              <a:lumOff val="15000"/>
                            </a:schemeClr>
                          </a:solidFill>
                          <a:latin typeface="Trebuchet MS" panose="020B0603020202020204" pitchFamily="34" charset="0"/>
                        </a:rPr>
                        <a:t>1.219</a:t>
                      </a:r>
                      <a:endParaRPr sz="1200" b="0" dirty="0">
                        <a:solidFill>
                          <a:schemeClr val="tx1">
                            <a:lumMod val="85000"/>
                            <a:lumOff val="15000"/>
                          </a:schemeClr>
                        </a:solidFill>
                        <a:latin typeface="Trebuchet MS" panose="020B0603020202020204" pitchFamily="34" charset="0"/>
                      </a:endParaRPr>
                    </a:p>
                  </a:txBody>
                  <a:tcPr marL="3810" marR="3810" marT="3810" marB="3810" anchor="ctr" horzOverflow="overflow">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44</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50.455</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12.614</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0.190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1.5</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extLst>
                  <a:ext uri="{0D108BD9-81ED-4DB2-BD59-A6C34878D82A}">
                    <a16:rowId xmlns:a16="http://schemas.microsoft.com/office/drawing/2014/main" val="1804709586"/>
                  </a:ext>
                </a:extLst>
              </a:tr>
              <a:tr h="30110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Works and Infrastructure Family</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3.224</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0.806</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0.282</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35</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137.072</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34.268</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16.973</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50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extLst>
                  <a:ext uri="{0D108BD9-81ED-4DB2-BD59-A6C34878D82A}">
                    <a16:rowId xmlns:a16="http://schemas.microsoft.com/office/drawing/2014/main" val="3450506387"/>
                  </a:ext>
                </a:extLst>
              </a:tr>
              <a:tr h="283920">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Energy Family</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0.424</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0.106</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0.049</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46</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22.484</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5.621</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1415110098"/>
                  </a:ext>
                </a:extLst>
              </a:tr>
              <a:tr h="30110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Science &amp; Tech.</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0.092</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0.023</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0.0007</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14.666</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3.666</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kumimoji="0" lang="en-GB" sz="1200" b="0" i="0" u="none" strike="noStrike" kern="1200" cap="none" spc="0" normalizeH="0" baseline="0" noProof="0" dirty="0">
                          <a:ln>
                            <a:noFill/>
                          </a:ln>
                          <a:solidFill>
                            <a:prstClr val="black">
                              <a:lumMod val="85000"/>
                              <a:lumOff val="15000"/>
                            </a:prstClr>
                          </a:solidFill>
                          <a:effectLst/>
                          <a:uLnTx/>
                          <a:uFillTx/>
                          <a:latin typeface="Trebuchet MS" panose="020B0603020202020204" pitchFamily="34" charset="0"/>
                          <a:ea typeface="+mn-ea"/>
                          <a:cs typeface="+mn-cs"/>
                        </a:rPr>
                        <a:t>0.000</a:t>
                      </a:r>
                      <a:endParaRPr lang="en-GB" sz="1200" b="0" i="0" u="none" strike="noStrike" dirty="0">
                        <a:solidFill>
                          <a:schemeClr val="tx1">
                            <a:lumMod val="85000"/>
                            <a:lumOff val="15000"/>
                          </a:schemeClr>
                        </a:solidFill>
                        <a:effectLst/>
                        <a:latin typeface="Trebuchet MS" panose="020B0603020202020204" pitchFamily="34" charset="0"/>
                      </a:endParaRP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1409367406"/>
                  </a:ext>
                </a:extLst>
              </a:tr>
              <a:tr h="30110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Governance</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0.100</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0.025</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0.058</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232</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6.585</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1.646</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kumimoji="0" lang="en-GB" sz="1200" b="0" i="0" u="none" strike="noStrike" kern="1200" cap="none" spc="0" normalizeH="0" baseline="0" noProof="0" dirty="0">
                          <a:ln>
                            <a:noFill/>
                          </a:ln>
                          <a:solidFill>
                            <a:prstClr val="black">
                              <a:lumMod val="85000"/>
                              <a:lumOff val="15000"/>
                            </a:prstClr>
                          </a:solidFill>
                          <a:effectLst/>
                          <a:uLnTx/>
                          <a:uFillTx/>
                          <a:latin typeface="Trebuchet MS" panose="020B0603020202020204" pitchFamily="34" charset="0"/>
                          <a:ea typeface="+mn-ea"/>
                          <a:cs typeface="+mn-cs"/>
                        </a:rPr>
                        <a:t>0.000</a:t>
                      </a:r>
                      <a:endParaRPr lang="en-GB" sz="1200" b="0" i="0" u="none" strike="noStrike" dirty="0">
                        <a:solidFill>
                          <a:schemeClr val="tx1">
                            <a:lumMod val="85000"/>
                            <a:lumOff val="15000"/>
                          </a:schemeClr>
                        </a:solidFill>
                        <a:effectLst/>
                        <a:latin typeface="Trebuchet MS" panose="020B0603020202020204" pitchFamily="34" charset="0"/>
                      </a:endParaRP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extLst>
                  <a:ext uri="{0D108BD9-81ED-4DB2-BD59-A6C34878D82A}">
                    <a16:rowId xmlns:a16="http://schemas.microsoft.com/office/drawing/2014/main" val="371301217"/>
                  </a:ext>
                </a:extLst>
              </a:tr>
              <a:tr h="594813">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Finance Family (Includes Investment Income, STO, DMO and Lotteries Board</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53.912</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13.478</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2.708</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20</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2.308</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0.577</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0.236</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41</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3592534444"/>
                  </a:ext>
                </a:extLst>
              </a:tr>
              <a:tr h="324109">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Agriculture</a:t>
                      </a:r>
                    </a:p>
                  </a:txBody>
                  <a:tcPr marL="0" marR="0" marT="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2.800</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0.700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0.093</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13</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39.850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9.799</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kumimoji="0" lang="en-GB" sz="1200" b="0" i="0" u="none" strike="noStrike" kern="1200" cap="none" spc="0" normalizeH="0" baseline="0" noProof="0">
                          <a:ln>
                            <a:noFill/>
                          </a:ln>
                          <a:solidFill>
                            <a:prstClr val="black">
                              <a:lumMod val="85000"/>
                              <a:lumOff val="15000"/>
                            </a:prstClr>
                          </a:solidFill>
                          <a:effectLst/>
                          <a:uLnTx/>
                          <a:uFillTx/>
                          <a:latin typeface="Trebuchet MS" panose="020B0603020202020204" pitchFamily="34" charset="0"/>
                          <a:ea typeface="+mn-ea"/>
                          <a:cs typeface="+mn-cs"/>
                        </a:rPr>
                        <a:t>0.000</a:t>
                      </a:r>
                      <a:endParaRPr lang="en-GB" sz="1200" b="0" i="0" u="none" strike="noStrike" dirty="0">
                        <a:solidFill>
                          <a:schemeClr val="tx1">
                            <a:lumMod val="85000"/>
                            <a:lumOff val="15000"/>
                          </a:schemeClr>
                        </a:solidFill>
                        <a:effectLst/>
                        <a:latin typeface="Trebuchet MS" panose="020B0603020202020204" pitchFamily="34" charset="0"/>
                      </a:endParaRP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extLst>
                  <a:ext uri="{0D108BD9-81ED-4DB2-BD59-A6C34878D82A}">
                    <a16:rowId xmlns:a16="http://schemas.microsoft.com/office/drawing/2014/main" val="3164650710"/>
                  </a:ext>
                </a:extLst>
              </a:tr>
              <a:tr h="324109">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CBD</a:t>
                      </a:r>
                    </a:p>
                  </a:txBody>
                  <a:tcPr marL="0" marR="0" marT="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0.012</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0.003</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0.001</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21</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0.082</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0.021</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kumimoji="0" lang="en-GB" sz="1200" b="0" i="0" u="none" strike="noStrike" kern="1200" cap="none" spc="0" normalizeH="0" baseline="0" noProof="0" dirty="0">
                          <a:ln>
                            <a:noFill/>
                          </a:ln>
                          <a:solidFill>
                            <a:prstClr val="black">
                              <a:lumMod val="85000"/>
                              <a:lumOff val="15000"/>
                            </a:prstClr>
                          </a:solidFill>
                          <a:effectLst/>
                          <a:uLnTx/>
                          <a:uFillTx/>
                          <a:latin typeface="Trebuchet MS" panose="020B0603020202020204" pitchFamily="34" charset="0"/>
                          <a:ea typeface="+mn-ea"/>
                          <a:cs typeface="+mn-cs"/>
                        </a:rPr>
                        <a:t>0.000</a:t>
                      </a:r>
                      <a:endParaRPr lang="en-GB" sz="1200" b="0" i="0" u="none" strike="noStrike" dirty="0">
                        <a:solidFill>
                          <a:schemeClr val="tx1">
                            <a:lumMod val="85000"/>
                            <a:lumOff val="15000"/>
                          </a:schemeClr>
                        </a:solidFill>
                        <a:effectLst/>
                        <a:latin typeface="Trebuchet MS" panose="020B0603020202020204" pitchFamily="34" charset="0"/>
                      </a:endParaRP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3751584109"/>
                  </a:ext>
                </a:extLst>
              </a:tr>
              <a:tr h="324109">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Education Family</a:t>
                      </a:r>
                    </a:p>
                  </a:txBody>
                  <a:tcPr marL="0" marR="0" marT="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15.268</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3.817</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2.407</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63</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47.401</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11.850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0.163</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1.4</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extLst>
                  <a:ext uri="{0D108BD9-81ED-4DB2-BD59-A6C34878D82A}">
                    <a16:rowId xmlns:a16="http://schemas.microsoft.com/office/drawing/2014/main" val="441040879"/>
                  </a:ext>
                </a:extLst>
              </a:tr>
              <a:tr h="324109">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LIRS</a:t>
                      </a:r>
                    </a:p>
                  </a:txBody>
                  <a:tcPr marL="0" marR="0" marT="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682.936</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170.734</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139.255</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82</a:t>
                      </a:r>
                    </a:p>
                  </a:txBody>
                  <a:tcPr marL="4763" marR="4763" marT="4763"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0.634</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0.159</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4248154764"/>
                  </a:ext>
                </a:extLst>
              </a:tr>
            </a:tbl>
          </a:graphicData>
        </a:graphic>
      </p:graphicFrame>
      <p:grpSp>
        <p:nvGrpSpPr>
          <p:cNvPr id="13" name="Group 12">
            <a:extLst>
              <a:ext uri="{FF2B5EF4-FFF2-40B4-BE49-F238E27FC236}">
                <a16:creationId xmlns:a16="http://schemas.microsoft.com/office/drawing/2014/main" id="{29AF0C21-0169-3397-9E59-7CF6E8CC8F00}"/>
              </a:ext>
            </a:extLst>
          </p:cNvPr>
          <p:cNvGrpSpPr/>
          <p:nvPr/>
        </p:nvGrpSpPr>
        <p:grpSpPr>
          <a:xfrm>
            <a:off x="744841" y="749783"/>
            <a:ext cx="11187916" cy="555117"/>
            <a:chOff x="821763" y="685962"/>
            <a:chExt cx="11187916" cy="555117"/>
          </a:xfrm>
        </p:grpSpPr>
        <p:sp>
          <p:nvSpPr>
            <p:cNvPr id="2" name="Rectangle: Top Corners Rounded 1">
              <a:extLst>
                <a:ext uri="{FF2B5EF4-FFF2-40B4-BE49-F238E27FC236}">
                  <a16:creationId xmlns:a16="http://schemas.microsoft.com/office/drawing/2014/main" id="{D52302EB-3AF3-2DF5-9418-239B0E45E70B}"/>
                </a:ext>
              </a:extLst>
            </p:cNvPr>
            <p:cNvSpPr/>
            <p:nvPr/>
          </p:nvSpPr>
          <p:spPr>
            <a:xfrm>
              <a:off x="4997668" y="725179"/>
              <a:ext cx="1208193" cy="486933"/>
            </a:xfrm>
            <a:prstGeom prst="round2SameRect">
              <a:avLst>
                <a:gd name="adj1" fmla="val 50000"/>
                <a:gd name="adj2" fmla="val 0"/>
              </a:avLst>
            </a:prstGeom>
            <a:solidFill>
              <a:srgbClr val="567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18" name="Rectangle: Top Corners Rounded 17">
              <a:extLst>
                <a:ext uri="{FF2B5EF4-FFF2-40B4-BE49-F238E27FC236}">
                  <a16:creationId xmlns:a16="http://schemas.microsoft.com/office/drawing/2014/main" id="{77C1C236-0A74-80AD-6CBB-1FBFDA9C2F3A}"/>
                </a:ext>
              </a:extLst>
            </p:cNvPr>
            <p:cNvSpPr/>
            <p:nvPr/>
          </p:nvSpPr>
          <p:spPr>
            <a:xfrm>
              <a:off x="2556784" y="725179"/>
              <a:ext cx="1173057" cy="486934"/>
            </a:xfrm>
            <a:prstGeom prst="round2SameRect">
              <a:avLst>
                <a:gd name="adj1" fmla="val 50000"/>
                <a:gd name="adj2" fmla="val 0"/>
              </a:avLst>
            </a:prstGeom>
            <a:solidFill>
              <a:srgbClr val="3CA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20" name="Rectangle: Top Corners Rounded 19">
              <a:extLst>
                <a:ext uri="{FF2B5EF4-FFF2-40B4-BE49-F238E27FC236}">
                  <a16:creationId xmlns:a16="http://schemas.microsoft.com/office/drawing/2014/main" id="{93D0CF09-3B03-CDC5-7426-3B00C544E317}"/>
                </a:ext>
              </a:extLst>
            </p:cNvPr>
            <p:cNvSpPr/>
            <p:nvPr/>
          </p:nvSpPr>
          <p:spPr>
            <a:xfrm>
              <a:off x="6277045" y="738819"/>
              <a:ext cx="898936" cy="473293"/>
            </a:xfrm>
            <a:prstGeom prst="round2SameRect">
              <a:avLst>
                <a:gd name="adj1" fmla="val 50000"/>
                <a:gd name="adj2" fmla="val 0"/>
              </a:avLst>
            </a:prstGeom>
            <a:solidFill>
              <a:srgbClr val="52B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latin typeface="Trebuchet MS" panose="020B0603020202020204" pitchFamily="34" charset="0"/>
              </a:endParaRPr>
            </a:p>
          </p:txBody>
        </p:sp>
        <p:sp>
          <p:nvSpPr>
            <p:cNvPr id="24" name="TextBox 23">
              <a:extLst>
                <a:ext uri="{FF2B5EF4-FFF2-40B4-BE49-F238E27FC236}">
                  <a16:creationId xmlns:a16="http://schemas.microsoft.com/office/drawing/2014/main" id="{F33A4ACD-AA4D-919E-6350-23D6D5090951}"/>
                </a:ext>
              </a:extLst>
            </p:cNvPr>
            <p:cNvSpPr txBox="1"/>
            <p:nvPr/>
          </p:nvSpPr>
          <p:spPr>
            <a:xfrm>
              <a:off x="2441487" y="703972"/>
              <a:ext cx="1410830"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Y2023 Group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Budget Revenue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endParaRPr lang="x-none" sz="900" dirty="0">
                <a:latin typeface="Trebuchet MS" panose="020B0603020202020204" pitchFamily="34" charset="0"/>
              </a:endParaRPr>
            </a:p>
          </p:txBody>
        </p:sp>
        <p:sp>
          <p:nvSpPr>
            <p:cNvPr id="25" name="TextBox 24">
              <a:extLst>
                <a:ext uri="{FF2B5EF4-FFF2-40B4-BE49-F238E27FC236}">
                  <a16:creationId xmlns:a16="http://schemas.microsoft.com/office/drawing/2014/main" id="{A1DF514E-2D91-F199-EB21-23A256BFAE5B}"/>
                </a:ext>
              </a:extLst>
            </p:cNvPr>
            <p:cNvSpPr txBox="1"/>
            <p:nvPr/>
          </p:nvSpPr>
          <p:spPr>
            <a:xfrm>
              <a:off x="4860384" y="733248"/>
              <a:ext cx="1491296"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MDA Actual Revenue</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(Jan – Mar.)</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p>
          </p:txBody>
        </p:sp>
        <p:sp>
          <p:nvSpPr>
            <p:cNvPr id="26" name="TextBox 25">
              <a:extLst>
                <a:ext uri="{FF2B5EF4-FFF2-40B4-BE49-F238E27FC236}">
                  <a16:creationId xmlns:a16="http://schemas.microsoft.com/office/drawing/2014/main" id="{A72C311C-D6AA-91AC-3A68-0A1A9F9E7277}"/>
                </a:ext>
              </a:extLst>
            </p:cNvPr>
            <p:cNvSpPr txBox="1"/>
            <p:nvPr/>
          </p:nvSpPr>
          <p:spPr>
            <a:xfrm>
              <a:off x="6301954" y="791049"/>
              <a:ext cx="724046" cy="430887"/>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t>PERF. </a:t>
              </a:r>
              <a:b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br>
              <a: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t>(%)</a:t>
              </a:r>
            </a:p>
          </p:txBody>
        </p:sp>
        <p:sp>
          <p:nvSpPr>
            <p:cNvPr id="27" name="TextBox 26">
              <a:extLst>
                <a:ext uri="{FF2B5EF4-FFF2-40B4-BE49-F238E27FC236}">
                  <a16:creationId xmlns:a16="http://schemas.microsoft.com/office/drawing/2014/main" id="{960F8401-6107-CE51-AB0D-BBB88AB8A975}"/>
                </a:ext>
              </a:extLst>
            </p:cNvPr>
            <p:cNvSpPr txBox="1"/>
            <p:nvPr/>
          </p:nvSpPr>
          <p:spPr>
            <a:xfrm>
              <a:off x="821763" y="778154"/>
              <a:ext cx="985913" cy="461665"/>
            </a:xfrm>
            <a:prstGeom prst="rect">
              <a:avLst/>
            </a:prstGeom>
            <a:noFill/>
          </p:spPr>
          <p:txBody>
            <a:bodyPr wrap="square" rtlCol="0">
              <a:spAutoFit/>
            </a:bodyPr>
            <a:lstStyle/>
            <a:p>
              <a:r>
                <a:rPr lang="en-GB" sz="2400" dirty="0">
                  <a:latin typeface="Trebuchet MS" panose="020B0603020202020204" pitchFamily="34" charset="0"/>
                </a:rPr>
                <a:t>MDAs</a:t>
              </a:r>
              <a:endParaRPr lang="x-none" sz="2400" dirty="0">
                <a:latin typeface="Trebuchet MS" panose="020B0603020202020204" pitchFamily="34" charset="0"/>
              </a:endParaRPr>
            </a:p>
          </p:txBody>
        </p:sp>
        <p:sp>
          <p:nvSpPr>
            <p:cNvPr id="28" name="Rectangle: Top Corners Rounded 27">
              <a:extLst>
                <a:ext uri="{FF2B5EF4-FFF2-40B4-BE49-F238E27FC236}">
                  <a16:creationId xmlns:a16="http://schemas.microsoft.com/office/drawing/2014/main" id="{56533193-A6D4-88A4-0672-34E70DA1CAAA}"/>
                </a:ext>
              </a:extLst>
            </p:cNvPr>
            <p:cNvSpPr/>
            <p:nvPr/>
          </p:nvSpPr>
          <p:spPr>
            <a:xfrm>
              <a:off x="3778295" y="725179"/>
              <a:ext cx="1161140" cy="480006"/>
            </a:xfrm>
            <a:prstGeom prst="round2SameRect">
              <a:avLst>
                <a:gd name="adj1" fmla="val 50000"/>
                <a:gd name="adj2" fmla="val 0"/>
              </a:avLst>
            </a:prstGeom>
            <a:solidFill>
              <a:srgbClr val="3CA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29" name="TextBox 28">
              <a:extLst>
                <a:ext uri="{FF2B5EF4-FFF2-40B4-BE49-F238E27FC236}">
                  <a16:creationId xmlns:a16="http://schemas.microsoft.com/office/drawing/2014/main" id="{B62E4C8B-758E-282A-0746-A27C98C20853}"/>
                </a:ext>
              </a:extLst>
            </p:cNvPr>
            <p:cNvSpPr txBox="1"/>
            <p:nvPr/>
          </p:nvSpPr>
          <p:spPr>
            <a:xfrm>
              <a:off x="3645360" y="685962"/>
              <a:ext cx="1406081"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Y2023 Budget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Revenue (Jan – Mar.)</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 Cumulative</a:t>
              </a:r>
              <a:r>
                <a:rPr lang="en-US" sz="900" b="1" dirty="0">
                  <a:solidFill>
                    <a:srgbClr val="FFFFFF"/>
                  </a:solidFill>
                  <a:latin typeface="Trebuchet MS" panose="020B0603020202020204" pitchFamily="34" charset="0"/>
                </a:rPr>
                <a:t> </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endParaRPr lang="x-none" sz="900" dirty="0">
                <a:latin typeface="Trebuchet MS" panose="020B0603020202020204" pitchFamily="34" charset="0"/>
              </a:endParaRPr>
            </a:p>
          </p:txBody>
        </p:sp>
        <p:sp>
          <p:nvSpPr>
            <p:cNvPr id="30" name="Rectangle: Top Corners Rounded 29">
              <a:extLst>
                <a:ext uri="{FF2B5EF4-FFF2-40B4-BE49-F238E27FC236}">
                  <a16:creationId xmlns:a16="http://schemas.microsoft.com/office/drawing/2014/main" id="{9253CB6A-4C93-AE73-2613-CB1F40D2DE0D}"/>
                </a:ext>
              </a:extLst>
            </p:cNvPr>
            <p:cNvSpPr/>
            <p:nvPr/>
          </p:nvSpPr>
          <p:spPr>
            <a:xfrm>
              <a:off x="9791958" y="725179"/>
              <a:ext cx="1208193" cy="486933"/>
            </a:xfrm>
            <a:prstGeom prst="round2SameRect">
              <a:avLst>
                <a:gd name="adj1" fmla="val 50000"/>
                <a:gd name="adj2" fmla="val 0"/>
              </a:avLst>
            </a:prstGeom>
            <a:solidFill>
              <a:srgbClr val="567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31" name="Rectangle: Top Corners Rounded 30">
              <a:extLst>
                <a:ext uri="{FF2B5EF4-FFF2-40B4-BE49-F238E27FC236}">
                  <a16:creationId xmlns:a16="http://schemas.microsoft.com/office/drawing/2014/main" id="{F675F0AA-5DED-18A9-CBDE-162C8B45ED28}"/>
                </a:ext>
              </a:extLst>
            </p:cNvPr>
            <p:cNvSpPr/>
            <p:nvPr/>
          </p:nvSpPr>
          <p:spPr>
            <a:xfrm>
              <a:off x="7303776" y="725179"/>
              <a:ext cx="1173057" cy="486934"/>
            </a:xfrm>
            <a:prstGeom prst="round2SameRect">
              <a:avLst>
                <a:gd name="adj1" fmla="val 50000"/>
                <a:gd name="adj2" fmla="val 0"/>
              </a:avLst>
            </a:prstGeom>
            <a:solidFill>
              <a:srgbClr val="3CA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32" name="Rectangle: Top Corners Rounded 31">
              <a:extLst>
                <a:ext uri="{FF2B5EF4-FFF2-40B4-BE49-F238E27FC236}">
                  <a16:creationId xmlns:a16="http://schemas.microsoft.com/office/drawing/2014/main" id="{797B7B07-6029-CC20-8BE8-9CC477C546F5}"/>
                </a:ext>
              </a:extLst>
            </p:cNvPr>
            <p:cNvSpPr/>
            <p:nvPr/>
          </p:nvSpPr>
          <p:spPr>
            <a:xfrm>
              <a:off x="11151945" y="738819"/>
              <a:ext cx="857734" cy="473293"/>
            </a:xfrm>
            <a:prstGeom prst="round2SameRect">
              <a:avLst>
                <a:gd name="adj1" fmla="val 50000"/>
                <a:gd name="adj2" fmla="val 0"/>
              </a:avLst>
            </a:prstGeom>
            <a:solidFill>
              <a:srgbClr val="52B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33" name="Rectangle: Top Corners Rounded 32">
              <a:extLst>
                <a:ext uri="{FF2B5EF4-FFF2-40B4-BE49-F238E27FC236}">
                  <a16:creationId xmlns:a16="http://schemas.microsoft.com/office/drawing/2014/main" id="{C519E152-87D1-EA86-77F5-CCDFF4E81B2A}"/>
                </a:ext>
              </a:extLst>
            </p:cNvPr>
            <p:cNvSpPr/>
            <p:nvPr/>
          </p:nvSpPr>
          <p:spPr>
            <a:xfrm>
              <a:off x="8548936" y="725179"/>
              <a:ext cx="1161140" cy="480006"/>
            </a:xfrm>
            <a:prstGeom prst="round2SameRect">
              <a:avLst>
                <a:gd name="adj1" fmla="val 50000"/>
                <a:gd name="adj2" fmla="val 0"/>
              </a:avLst>
            </a:prstGeom>
            <a:solidFill>
              <a:srgbClr val="3CA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34" name="TextBox 33">
              <a:extLst>
                <a:ext uri="{FF2B5EF4-FFF2-40B4-BE49-F238E27FC236}">
                  <a16:creationId xmlns:a16="http://schemas.microsoft.com/office/drawing/2014/main" id="{6205B31E-B377-5213-17EC-3EB5B699FD02}"/>
                </a:ext>
              </a:extLst>
            </p:cNvPr>
            <p:cNvSpPr txBox="1"/>
            <p:nvPr/>
          </p:nvSpPr>
          <p:spPr>
            <a:xfrm>
              <a:off x="7357811" y="723053"/>
              <a:ext cx="1181300"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Y2023 Group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Budget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Capex </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p>
          </p:txBody>
        </p:sp>
        <p:sp>
          <p:nvSpPr>
            <p:cNvPr id="35" name="TextBox 34">
              <a:extLst>
                <a:ext uri="{FF2B5EF4-FFF2-40B4-BE49-F238E27FC236}">
                  <a16:creationId xmlns:a16="http://schemas.microsoft.com/office/drawing/2014/main" id="{A5521C84-00A5-2CEF-0758-733FAE1E1DD0}"/>
                </a:ext>
              </a:extLst>
            </p:cNvPr>
            <p:cNvSpPr txBox="1"/>
            <p:nvPr/>
          </p:nvSpPr>
          <p:spPr>
            <a:xfrm>
              <a:off x="9734661" y="721549"/>
              <a:ext cx="1308191"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MDA Actual Capex</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(Jan – Mar.)</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p>
          </p:txBody>
        </p:sp>
        <p:sp>
          <p:nvSpPr>
            <p:cNvPr id="36" name="TextBox 35">
              <a:extLst>
                <a:ext uri="{FF2B5EF4-FFF2-40B4-BE49-F238E27FC236}">
                  <a16:creationId xmlns:a16="http://schemas.microsoft.com/office/drawing/2014/main" id="{548A2606-C0BB-A61E-E32E-25CC2AC78CF5}"/>
                </a:ext>
              </a:extLst>
            </p:cNvPr>
            <p:cNvSpPr txBox="1"/>
            <p:nvPr/>
          </p:nvSpPr>
          <p:spPr>
            <a:xfrm>
              <a:off x="11217040" y="778154"/>
              <a:ext cx="724046" cy="430887"/>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t>PERF. </a:t>
              </a:r>
              <a:b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br>
              <a: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t>(%)</a:t>
              </a:r>
            </a:p>
          </p:txBody>
        </p:sp>
        <p:sp>
          <p:nvSpPr>
            <p:cNvPr id="39" name="TextBox 38">
              <a:extLst>
                <a:ext uri="{FF2B5EF4-FFF2-40B4-BE49-F238E27FC236}">
                  <a16:creationId xmlns:a16="http://schemas.microsoft.com/office/drawing/2014/main" id="{3EE119CE-7885-E440-A5AB-A032304DD246}"/>
                </a:ext>
              </a:extLst>
            </p:cNvPr>
            <p:cNvSpPr txBox="1"/>
            <p:nvPr/>
          </p:nvSpPr>
          <p:spPr>
            <a:xfrm>
              <a:off x="8485076" y="714105"/>
              <a:ext cx="1303539"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Y2023 Budget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b="1" dirty="0">
                  <a:solidFill>
                    <a:srgbClr val="FFFFFF"/>
                  </a:solidFill>
                  <a:latin typeface="Trebuchet MS" panose="020B0603020202020204" pitchFamily="34" charset="0"/>
                </a:rPr>
                <a:t>CAPEX </a:t>
              </a: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(Jan – Mar.)</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 Cumulative</a:t>
              </a:r>
              <a:r>
                <a:rPr lang="en-US" sz="900" b="1" dirty="0">
                  <a:solidFill>
                    <a:srgbClr val="FFFFFF"/>
                  </a:solidFill>
                  <a:latin typeface="Trebuchet MS" panose="020B0603020202020204" pitchFamily="34" charset="0"/>
                </a:rPr>
                <a:t> </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endParaRPr lang="x-none" sz="900" dirty="0">
                <a:latin typeface="Trebuchet MS" panose="020B0603020202020204" pitchFamily="34" charset="0"/>
              </a:endParaRPr>
            </a:p>
          </p:txBody>
        </p:sp>
      </p:grpSp>
      <p:grpSp>
        <p:nvGrpSpPr>
          <p:cNvPr id="4" name="Group 3">
            <a:extLst>
              <a:ext uri="{FF2B5EF4-FFF2-40B4-BE49-F238E27FC236}">
                <a16:creationId xmlns:a16="http://schemas.microsoft.com/office/drawing/2014/main" id="{130D4F7E-A1FF-DB3B-7484-03BB825FFF43}"/>
              </a:ext>
            </a:extLst>
          </p:cNvPr>
          <p:cNvGrpSpPr/>
          <p:nvPr/>
        </p:nvGrpSpPr>
        <p:grpSpPr>
          <a:xfrm>
            <a:off x="-5869" y="1"/>
            <a:ext cx="12197869" cy="692216"/>
            <a:chOff x="-5869" y="1"/>
            <a:chExt cx="12197869" cy="692216"/>
          </a:xfrm>
        </p:grpSpPr>
        <p:sp>
          <p:nvSpPr>
            <p:cNvPr id="5" name="Rectangle 4">
              <a:extLst>
                <a:ext uri="{FF2B5EF4-FFF2-40B4-BE49-F238E27FC236}">
                  <a16:creationId xmlns:a16="http://schemas.microsoft.com/office/drawing/2014/main" id="{D9A081ED-6FF8-D5EE-5BD8-CFB9F83E21F1}"/>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Rectangle: Rounded Corners 5">
              <a:extLst>
                <a:ext uri="{FF2B5EF4-FFF2-40B4-BE49-F238E27FC236}">
                  <a16:creationId xmlns:a16="http://schemas.microsoft.com/office/drawing/2014/main" id="{43E1B357-E42C-D42E-FF25-2F01069FF799}"/>
                </a:ext>
              </a:extLst>
            </p:cNvPr>
            <p:cNvSpPr/>
            <p:nvPr/>
          </p:nvSpPr>
          <p:spPr>
            <a:xfrm>
              <a:off x="1758012" y="70389"/>
              <a:ext cx="6790765"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CCD2C1C2-5DCA-3375-C780-CD5FC93D69DF}"/>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C4D3B9-B7B0-7E92-5A15-0057D18F39CA}"/>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EC819BF5-852A-FD72-EDF4-E834726F8A8A}"/>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0" name="Picture 1">
              <a:extLst>
                <a:ext uri="{FF2B5EF4-FFF2-40B4-BE49-F238E27FC236}">
                  <a16:creationId xmlns:a16="http://schemas.microsoft.com/office/drawing/2014/main" id="{AF760D1D-BDE7-9037-298E-65103A81D12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0">
              <a:extLst>
                <a:ext uri="{FF2B5EF4-FFF2-40B4-BE49-F238E27FC236}">
                  <a16:creationId xmlns:a16="http://schemas.microsoft.com/office/drawing/2014/main" id="{7BE5BDEC-CCF8-D511-82DF-56B44563D0F5}"/>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2" name="Picture 2" descr="A group of colorful birds&#10;&#10;Description automatically generated with low confidence">
              <a:extLst>
                <a:ext uri="{FF2B5EF4-FFF2-40B4-BE49-F238E27FC236}">
                  <a16:creationId xmlns:a16="http://schemas.microsoft.com/office/drawing/2014/main" id="{F53D69BE-07E2-217D-5F8B-3618B30685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38" name="TextBox 37">
            <a:extLst>
              <a:ext uri="{FF2B5EF4-FFF2-40B4-BE49-F238E27FC236}">
                <a16:creationId xmlns:a16="http://schemas.microsoft.com/office/drawing/2014/main" id="{463FA6A1-82EF-413A-B7CC-2092C4745AD2}"/>
              </a:ext>
            </a:extLst>
          </p:cNvPr>
          <p:cNvSpPr txBox="1"/>
          <p:nvPr/>
        </p:nvSpPr>
        <p:spPr>
          <a:xfrm>
            <a:off x="1025500" y="60565"/>
            <a:ext cx="8736686" cy="369332"/>
          </a:xfrm>
          <a:prstGeom prst="rect">
            <a:avLst/>
          </a:prstGeom>
          <a:noFill/>
        </p:spPr>
        <p:txBody>
          <a:bodyPr wrap="square" rtlCol="0">
            <a:spAutoFit/>
          </a:bodyPr>
          <a:lstStyle/>
          <a:p>
            <a:pPr algn="ctr" defTabSz="412750" hangingPunct="0">
              <a:defRPr>
                <a:solidFill>
                  <a:srgbClr val="1A77B9"/>
                </a:solidFill>
                <a:latin typeface="Trebuchet MS" panose="020B0603020202020204"/>
                <a:ea typeface="Trebuchet MS" panose="020B0603020202020204"/>
                <a:cs typeface="Trebuchet MS" panose="020B0603020202020204"/>
                <a:sym typeface="Trebuchet MS" panose="020B0603020202020204"/>
              </a:defRPr>
            </a:pPr>
            <a:r>
              <a:rPr lang="fr-FR" sz="18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1st Quarter </a:t>
            </a:r>
            <a:r>
              <a:rPr lang="fr-FR" sz="1800" kern="0" cap="small" dirty="0" err="1">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Year</a:t>
            </a:r>
            <a:r>
              <a:rPr lang="fr-FR" sz="18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 2023 Revenue &amp; Capital </a:t>
            </a:r>
            <a:r>
              <a:rPr lang="fr-FR" sz="1800" kern="0" cap="small" dirty="0" err="1">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Expenditure</a:t>
            </a:r>
            <a:r>
              <a:rPr lang="fr-FR" sz="18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 Performance ….1/2</a:t>
            </a:r>
          </a:p>
        </p:txBody>
      </p:sp>
    </p:spTree>
    <p:extLst>
      <p:ext uri="{BB962C8B-B14F-4D97-AF65-F5344CB8AC3E}">
        <p14:creationId xmlns:p14="http://schemas.microsoft.com/office/powerpoint/2010/main" val="891760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92EBFA-E43C-4815-ABE7-36535ABF0421}"/>
              </a:ext>
            </a:extLst>
          </p:cNvPr>
          <p:cNvSpPr>
            <a:spLocks noGrp="1"/>
          </p:cNvSpPr>
          <p:nvPr>
            <p:ph type="sldNum" sz="quarter" idx="12"/>
          </p:nvPr>
        </p:nvSpPr>
        <p:spPr/>
        <p:txBody>
          <a:bodyPr/>
          <a:lstStyle/>
          <a:p>
            <a:fld id="{B55E7332-B74C-4FC6-99A2-D8C412507BB4}" type="slidenum">
              <a:rPr lang="x-none" smtClean="0"/>
              <a:t>23</a:t>
            </a:fld>
            <a:endParaRPr lang="x-none"/>
          </a:p>
        </p:txBody>
      </p:sp>
      <p:graphicFrame>
        <p:nvGraphicFramePr>
          <p:cNvPr id="17" name="Table 5">
            <a:extLst>
              <a:ext uri="{FF2B5EF4-FFF2-40B4-BE49-F238E27FC236}">
                <a16:creationId xmlns:a16="http://schemas.microsoft.com/office/drawing/2014/main" id="{8AEF4783-9CE3-918D-447A-50555102FDAE}"/>
              </a:ext>
            </a:extLst>
          </p:cNvPr>
          <p:cNvGraphicFramePr>
            <a:graphicFrameLocks noGrp="1"/>
          </p:cNvGraphicFramePr>
          <p:nvPr>
            <p:extLst>
              <p:ext uri="{D42A27DB-BD31-4B8C-83A1-F6EECF244321}">
                <p14:modId xmlns:p14="http://schemas.microsoft.com/office/powerpoint/2010/main" val="4223206345"/>
              </p:ext>
            </p:extLst>
          </p:nvPr>
        </p:nvGraphicFramePr>
        <p:xfrm>
          <a:off x="242163" y="1421018"/>
          <a:ext cx="11690594" cy="5049524"/>
        </p:xfrm>
        <a:graphic>
          <a:graphicData uri="http://schemas.openxmlformats.org/drawingml/2006/table">
            <a:tbl>
              <a:tblPr firstRow="1" bandRow="1">
                <a:tableStyleId>{2D5ABB26-0587-4C30-8999-92F81FD0307C}</a:tableStyleId>
              </a:tblPr>
              <a:tblGrid>
                <a:gridCol w="2251917">
                  <a:extLst>
                    <a:ext uri="{9D8B030D-6E8A-4147-A177-3AD203B41FA5}">
                      <a16:colId xmlns:a16="http://schemas.microsoft.com/office/drawing/2014/main" val="3789843142"/>
                    </a:ext>
                  </a:extLst>
                </a:gridCol>
                <a:gridCol w="1198838">
                  <a:extLst>
                    <a:ext uri="{9D8B030D-6E8A-4147-A177-3AD203B41FA5}">
                      <a16:colId xmlns:a16="http://schemas.microsoft.com/office/drawing/2014/main" val="3046974718"/>
                    </a:ext>
                  </a:extLst>
                </a:gridCol>
                <a:gridCol w="1193738">
                  <a:extLst>
                    <a:ext uri="{9D8B030D-6E8A-4147-A177-3AD203B41FA5}">
                      <a16:colId xmlns:a16="http://schemas.microsoft.com/office/drawing/2014/main" val="2325586931"/>
                    </a:ext>
                  </a:extLst>
                </a:gridCol>
                <a:gridCol w="1364371">
                  <a:extLst>
                    <a:ext uri="{9D8B030D-6E8A-4147-A177-3AD203B41FA5}">
                      <a16:colId xmlns:a16="http://schemas.microsoft.com/office/drawing/2014/main" val="4129008414"/>
                    </a:ext>
                  </a:extLst>
                </a:gridCol>
                <a:gridCol w="859220">
                  <a:extLst>
                    <a:ext uri="{9D8B030D-6E8A-4147-A177-3AD203B41FA5}">
                      <a16:colId xmlns:a16="http://schemas.microsoft.com/office/drawing/2014/main" val="3976476493"/>
                    </a:ext>
                  </a:extLst>
                </a:gridCol>
                <a:gridCol w="1287402">
                  <a:extLst>
                    <a:ext uri="{9D8B030D-6E8A-4147-A177-3AD203B41FA5}">
                      <a16:colId xmlns:a16="http://schemas.microsoft.com/office/drawing/2014/main" val="868240210"/>
                    </a:ext>
                  </a:extLst>
                </a:gridCol>
                <a:gridCol w="1232749">
                  <a:extLst>
                    <a:ext uri="{9D8B030D-6E8A-4147-A177-3AD203B41FA5}">
                      <a16:colId xmlns:a16="http://schemas.microsoft.com/office/drawing/2014/main" val="3604309643"/>
                    </a:ext>
                  </a:extLst>
                </a:gridCol>
                <a:gridCol w="1444877">
                  <a:extLst>
                    <a:ext uri="{9D8B030D-6E8A-4147-A177-3AD203B41FA5}">
                      <a16:colId xmlns:a16="http://schemas.microsoft.com/office/drawing/2014/main" val="2574222836"/>
                    </a:ext>
                  </a:extLst>
                </a:gridCol>
                <a:gridCol w="857482">
                  <a:extLst>
                    <a:ext uri="{9D8B030D-6E8A-4147-A177-3AD203B41FA5}">
                      <a16:colId xmlns:a16="http://schemas.microsoft.com/office/drawing/2014/main" val="243237853"/>
                    </a:ext>
                  </a:extLst>
                </a:gridCol>
              </a:tblGrid>
              <a:tr h="392575">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Waterfront Infrastructure</a:t>
                      </a:r>
                    </a:p>
                  </a:txBody>
                  <a:tcPr marL="0" marR="0" marT="0" marB="0" anchor="ctr">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6.500</a:t>
                      </a:r>
                    </a:p>
                  </a:txBody>
                  <a:tcPr marL="7620" marR="7620" marT="7620" marB="0" anchor="b">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1.625</a:t>
                      </a:r>
                    </a:p>
                  </a:txBody>
                  <a:tcPr marL="9525" marR="9525" marT="9525" marB="0" anchor="ctr">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0.865</a:t>
                      </a:r>
                    </a:p>
                  </a:txBody>
                  <a:tcPr marL="9525" marR="9525" marT="9525" marB="0" anchor="ctr">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53</a:t>
                      </a:r>
                    </a:p>
                  </a:txBody>
                  <a:tcPr marL="9525" marR="9525" marT="9525" marB="0" anchor="ctr">
                    <a:lnB w="9525" cap="flat" cmpd="sng" algn="ctr">
                      <a:solidFill>
                        <a:schemeClr val="bg1">
                          <a:lumMod val="85000"/>
                        </a:schemeClr>
                      </a:solidFill>
                      <a:prstDash val="sysDash"/>
                      <a:round/>
                      <a:headEnd type="none" w="med" len="med"/>
                      <a:tailEnd type="none" w="med" len="med"/>
                    </a:lnB>
                    <a:solidFill>
                      <a:srgbClr val="FFC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5.577</a:t>
                      </a:r>
                    </a:p>
                  </a:txBody>
                  <a:tcPr marL="9525" marR="9525" marT="9525" marB="0" anchor="ctr">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1.394</a:t>
                      </a:r>
                    </a:p>
                  </a:txBody>
                  <a:tcPr marL="9525" marR="9525" marT="9525" marB="0" anchor="ctr">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ctr">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ctr">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534254258"/>
                  </a:ext>
                </a:extLst>
              </a:tr>
              <a:tr h="301065">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Special Duties Family</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a:solidFill>
                            <a:schemeClr val="tx1">
                              <a:lumMod val="85000"/>
                              <a:lumOff val="15000"/>
                            </a:schemeClr>
                          </a:solidFill>
                          <a:effectLst/>
                          <a:latin typeface="Trebuchet MS" panose="020B0603020202020204" pitchFamily="34" charset="0"/>
                          <a:ea typeface="+mn-ea"/>
                          <a:cs typeface="+mn-cs"/>
                        </a:rPr>
                        <a:t>0.532</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0.133</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0.092</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69</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31.984</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7.996</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0.029</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0.4</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934105263"/>
                  </a:ext>
                </a:extLst>
              </a:tr>
              <a:tr h="39684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Lands Family (Includes Valuation &amp; Surveyor General Office and NTDA</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58.588</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14.647</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9.348</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64</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10.050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2.512</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2.217</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88.3</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892616107"/>
                  </a:ext>
                </a:extLst>
              </a:tr>
              <a:tr h="39684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Women Affairs and Poverty Alleviation</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0.018</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0.0045</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0.002</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45</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1.250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0.312</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685468331"/>
                  </a:ext>
                </a:extLst>
              </a:tr>
              <a:tr h="39684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Information &amp; Strategy Family (Including its Parastatals)</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3.992</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0.998</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0.566</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57</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4.639</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1.160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1118071094"/>
                  </a:ext>
                </a:extLst>
              </a:tr>
              <a:tr h="301065">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Tourism Family</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0.212</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0.053</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ctr"/>
                      <a:r>
                        <a:rPr lang="en-GB" sz="1200" b="0" i="0" u="none" strike="noStrike" dirty="0">
                          <a:solidFill>
                            <a:schemeClr val="tx1">
                              <a:lumMod val="85000"/>
                              <a:lumOff val="15000"/>
                            </a:schemeClr>
                          </a:solidFill>
                          <a:effectLst/>
                          <a:latin typeface="Trebuchet MS" panose="020B0603020202020204" pitchFamily="34" charset="0"/>
                        </a:rPr>
                        <a:t>0.016</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31</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1.879</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0.470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extLst>
                  <a:ext uri="{0D108BD9-81ED-4DB2-BD59-A6C34878D82A}">
                    <a16:rowId xmlns:a16="http://schemas.microsoft.com/office/drawing/2014/main" val="1804709586"/>
                  </a:ext>
                </a:extLst>
              </a:tr>
              <a:tr h="301065">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Local Government</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0.084</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0.021</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0.013</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61</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5.219</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1.305</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3450506387"/>
                  </a:ext>
                </a:extLst>
              </a:tr>
              <a:tr h="39684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Health Family (Including Hospital Units)</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30.460</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7.615</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4.091</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54</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39.095</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9.774</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1415110098"/>
                  </a:ext>
                </a:extLst>
              </a:tr>
              <a:tr h="301065">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Justice</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2.676</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0.669</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0.163</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24</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3.100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0.775</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0.059</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7.6</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1409367406"/>
                  </a:ext>
                </a:extLst>
              </a:tr>
              <a:tr h="396846">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Physical Planning &amp; Urban Development</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76.144</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19.036</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6.936</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36</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14.440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3.610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2">
                        <a:lumMod val="20000"/>
                        <a:lumOff val="80000"/>
                      </a:schemeClr>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C000"/>
                    </a:solidFill>
                  </a:tcPr>
                </a:tc>
                <a:extLst>
                  <a:ext uri="{0D108BD9-81ED-4DB2-BD59-A6C34878D82A}">
                    <a16:rowId xmlns:a16="http://schemas.microsoft.com/office/drawing/2014/main" val="371301217"/>
                  </a:ext>
                </a:extLst>
              </a:tr>
              <a:tr h="344470">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SDGI (O/H)</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0.000</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endParaRPr lang="en-GB" sz="1200" b="0" i="0" u="none" strike="noStrike" dirty="0">
                        <a:solidFill>
                          <a:schemeClr val="tx1">
                            <a:lumMod val="85000"/>
                            <a:lumOff val="15000"/>
                          </a:schemeClr>
                        </a:solidFill>
                        <a:effectLst/>
                        <a:latin typeface="Trebuchet MS" panose="020B0603020202020204" pitchFamily="34" charset="0"/>
                      </a:endParaRP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ctr"/>
                      <a:endParaRPr lang="en-GB" sz="1200" b="0" i="0" u="none" strike="noStrike" dirty="0">
                        <a:solidFill>
                          <a:schemeClr val="tx1">
                            <a:lumMod val="85000"/>
                            <a:lumOff val="15000"/>
                          </a:schemeClr>
                        </a:solidFill>
                        <a:effectLst/>
                        <a:latin typeface="Trebuchet MS" panose="020B0603020202020204" pitchFamily="34" charset="0"/>
                      </a:endParaRP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ctr"/>
                      <a:endParaRPr lang="en-GB" sz="1200" b="0" i="0" u="none" strike="noStrike" dirty="0">
                        <a:solidFill>
                          <a:schemeClr val="tx1">
                            <a:lumMod val="85000"/>
                            <a:lumOff val="15000"/>
                          </a:schemeClr>
                        </a:solidFill>
                        <a:effectLst/>
                        <a:latin typeface="Trebuchet MS" panose="020B0603020202020204" pitchFamily="34" charset="0"/>
                      </a:endParaRP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1.624</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0.143</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0.095</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23.4</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3592534444"/>
                  </a:ext>
                </a:extLst>
              </a:tr>
              <a:tr h="324065">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Home Affairs &amp; Culture</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8.572</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2.143</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0.050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2</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1.229</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0.307</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extLst>
                  <a:ext uri="{0D108BD9-81ED-4DB2-BD59-A6C34878D82A}">
                    <a16:rowId xmlns:a16="http://schemas.microsoft.com/office/drawing/2014/main" val="3164650710"/>
                  </a:ext>
                </a:extLst>
              </a:tr>
              <a:tr h="324065">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Commerce</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0.236</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0.059</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0.018</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31</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2.113</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0.528</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FF0000"/>
                    </a:solidFill>
                  </a:tcPr>
                </a:tc>
                <a:extLst>
                  <a:ext uri="{0D108BD9-81ED-4DB2-BD59-A6C34878D82A}">
                    <a16:rowId xmlns:a16="http://schemas.microsoft.com/office/drawing/2014/main" val="3751584109"/>
                  </a:ext>
                </a:extLst>
              </a:tr>
              <a:tr h="324065">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l" fontAlgn="b"/>
                      <a:r>
                        <a:rPr lang="en-US" sz="1200" b="1" i="0" u="none" strike="noStrike" dirty="0">
                          <a:solidFill>
                            <a:schemeClr val="tx1">
                              <a:lumMod val="85000"/>
                              <a:lumOff val="15000"/>
                            </a:schemeClr>
                          </a:solidFill>
                          <a:effectLst/>
                          <a:latin typeface="Trebuchet MS" panose="020B0603020202020204" pitchFamily="34" charset="0"/>
                        </a:rPr>
                        <a:t>Wealth Creation</a:t>
                      </a:r>
                    </a:p>
                  </a:txBody>
                  <a:tcPr marL="0" marR="0" marT="0"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kern="1200" dirty="0">
                          <a:solidFill>
                            <a:schemeClr val="tx1">
                              <a:lumMod val="85000"/>
                              <a:lumOff val="15000"/>
                            </a:schemeClr>
                          </a:solidFill>
                          <a:effectLst/>
                          <a:latin typeface="Trebuchet MS" panose="020B0603020202020204" pitchFamily="34" charset="0"/>
                          <a:ea typeface="+mn-ea"/>
                          <a:cs typeface="+mn-cs"/>
                        </a:rPr>
                        <a:t>0.015</a:t>
                      </a:r>
                    </a:p>
                  </a:txBody>
                  <a:tcPr marL="7620" marR="7620" marT="7620" marB="0" anchor="b">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0.0037</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0.001</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rtl="0" fontAlgn="b"/>
                      <a:r>
                        <a:rPr lang="en-GB" sz="1200" b="0" i="0" u="none" strike="noStrike" dirty="0">
                          <a:solidFill>
                            <a:schemeClr val="tx1">
                              <a:lumMod val="85000"/>
                              <a:lumOff val="15000"/>
                            </a:schemeClr>
                          </a:solidFill>
                          <a:effectLst/>
                          <a:latin typeface="Trebuchet MS" panose="020B0603020202020204" pitchFamily="34" charset="0"/>
                        </a:rPr>
                        <a:t>28</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6.167</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1.542</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0.000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c>
                  <a:txBody>
                    <a:bodyPr/>
                    <a:lstStyle/>
                    <a:p>
                      <a:pPr algn="ctr" fontAlgn="b"/>
                      <a:r>
                        <a:rPr lang="en-GB" sz="1200" b="0" i="0" u="none" strike="noStrike" dirty="0">
                          <a:solidFill>
                            <a:schemeClr val="tx1">
                              <a:lumMod val="85000"/>
                              <a:lumOff val="15000"/>
                            </a:schemeClr>
                          </a:solidFill>
                          <a:effectLst/>
                          <a:latin typeface="Trebuchet MS" panose="020B0603020202020204" pitchFamily="34" charset="0"/>
                        </a:rPr>
                        <a:t>0</a:t>
                      </a:r>
                    </a:p>
                  </a:txBody>
                  <a:tcPr marL="9525" marR="9525" marT="9525" marB="0" anchor="ct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00B050"/>
                    </a:solidFill>
                  </a:tcPr>
                </a:tc>
                <a:extLst>
                  <a:ext uri="{0D108BD9-81ED-4DB2-BD59-A6C34878D82A}">
                    <a16:rowId xmlns:a16="http://schemas.microsoft.com/office/drawing/2014/main" val="441040879"/>
                  </a:ext>
                </a:extLst>
              </a:tr>
            </a:tbl>
          </a:graphicData>
        </a:graphic>
      </p:graphicFrame>
      <p:grpSp>
        <p:nvGrpSpPr>
          <p:cNvPr id="4" name="Group 3">
            <a:extLst>
              <a:ext uri="{FF2B5EF4-FFF2-40B4-BE49-F238E27FC236}">
                <a16:creationId xmlns:a16="http://schemas.microsoft.com/office/drawing/2014/main" id="{60D35C7C-296F-CC9C-6B7D-0059B4ED73BD}"/>
              </a:ext>
            </a:extLst>
          </p:cNvPr>
          <p:cNvGrpSpPr/>
          <p:nvPr/>
        </p:nvGrpSpPr>
        <p:grpSpPr>
          <a:xfrm>
            <a:off x="777687" y="858018"/>
            <a:ext cx="11187916" cy="555117"/>
            <a:chOff x="821763" y="685962"/>
            <a:chExt cx="11187916" cy="555117"/>
          </a:xfrm>
        </p:grpSpPr>
        <p:sp>
          <p:nvSpPr>
            <p:cNvPr id="5" name="Rectangle: Top Corners Rounded 4">
              <a:extLst>
                <a:ext uri="{FF2B5EF4-FFF2-40B4-BE49-F238E27FC236}">
                  <a16:creationId xmlns:a16="http://schemas.microsoft.com/office/drawing/2014/main" id="{59CA0438-3D68-F302-557A-ABC45A5BEFB3}"/>
                </a:ext>
              </a:extLst>
            </p:cNvPr>
            <p:cNvSpPr/>
            <p:nvPr/>
          </p:nvSpPr>
          <p:spPr>
            <a:xfrm>
              <a:off x="4997668" y="725179"/>
              <a:ext cx="1208193" cy="486933"/>
            </a:xfrm>
            <a:prstGeom prst="round2SameRect">
              <a:avLst>
                <a:gd name="adj1" fmla="val 50000"/>
                <a:gd name="adj2" fmla="val 0"/>
              </a:avLst>
            </a:prstGeom>
            <a:solidFill>
              <a:srgbClr val="567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6" name="Rectangle: Top Corners Rounded 5">
              <a:extLst>
                <a:ext uri="{FF2B5EF4-FFF2-40B4-BE49-F238E27FC236}">
                  <a16:creationId xmlns:a16="http://schemas.microsoft.com/office/drawing/2014/main" id="{822EE7C7-8303-E070-67C1-95BD70EDEFEC}"/>
                </a:ext>
              </a:extLst>
            </p:cNvPr>
            <p:cNvSpPr/>
            <p:nvPr/>
          </p:nvSpPr>
          <p:spPr>
            <a:xfrm>
              <a:off x="2556784" y="725179"/>
              <a:ext cx="1173057" cy="486934"/>
            </a:xfrm>
            <a:prstGeom prst="round2SameRect">
              <a:avLst>
                <a:gd name="adj1" fmla="val 50000"/>
                <a:gd name="adj2" fmla="val 0"/>
              </a:avLst>
            </a:prstGeom>
            <a:solidFill>
              <a:srgbClr val="3CA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7" name="Rectangle: Top Corners Rounded 6">
              <a:extLst>
                <a:ext uri="{FF2B5EF4-FFF2-40B4-BE49-F238E27FC236}">
                  <a16:creationId xmlns:a16="http://schemas.microsoft.com/office/drawing/2014/main" id="{2AF7563C-63A8-39EB-2D51-7B65A41F7D3B}"/>
                </a:ext>
              </a:extLst>
            </p:cNvPr>
            <p:cNvSpPr/>
            <p:nvPr/>
          </p:nvSpPr>
          <p:spPr>
            <a:xfrm>
              <a:off x="6277045" y="738819"/>
              <a:ext cx="898936" cy="473293"/>
            </a:xfrm>
            <a:prstGeom prst="round2SameRect">
              <a:avLst>
                <a:gd name="adj1" fmla="val 50000"/>
                <a:gd name="adj2" fmla="val 0"/>
              </a:avLst>
            </a:prstGeom>
            <a:solidFill>
              <a:srgbClr val="52B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latin typeface="Trebuchet MS" panose="020B0603020202020204" pitchFamily="34" charset="0"/>
              </a:endParaRPr>
            </a:p>
          </p:txBody>
        </p:sp>
        <p:sp>
          <p:nvSpPr>
            <p:cNvPr id="8" name="TextBox 7">
              <a:extLst>
                <a:ext uri="{FF2B5EF4-FFF2-40B4-BE49-F238E27FC236}">
                  <a16:creationId xmlns:a16="http://schemas.microsoft.com/office/drawing/2014/main" id="{AD19A8E4-44CD-9C66-80A2-A96D7D55B83B}"/>
                </a:ext>
              </a:extLst>
            </p:cNvPr>
            <p:cNvSpPr txBox="1"/>
            <p:nvPr/>
          </p:nvSpPr>
          <p:spPr>
            <a:xfrm>
              <a:off x="2441487" y="703972"/>
              <a:ext cx="1410830"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Y2023 Group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Budget Revenue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endParaRPr lang="x-none" sz="900" dirty="0">
                <a:latin typeface="Trebuchet MS" panose="020B0603020202020204" pitchFamily="34" charset="0"/>
              </a:endParaRPr>
            </a:p>
          </p:txBody>
        </p:sp>
        <p:sp>
          <p:nvSpPr>
            <p:cNvPr id="9" name="TextBox 8">
              <a:extLst>
                <a:ext uri="{FF2B5EF4-FFF2-40B4-BE49-F238E27FC236}">
                  <a16:creationId xmlns:a16="http://schemas.microsoft.com/office/drawing/2014/main" id="{764121D2-D3A3-D367-04F1-E4AD3FD54E80}"/>
                </a:ext>
              </a:extLst>
            </p:cNvPr>
            <p:cNvSpPr txBox="1"/>
            <p:nvPr/>
          </p:nvSpPr>
          <p:spPr>
            <a:xfrm>
              <a:off x="4860384" y="733248"/>
              <a:ext cx="1491296"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MDA Actual Revenue</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(Jan – </a:t>
              </a:r>
              <a:r>
                <a:rPr lang="en-US" sz="900" b="1" dirty="0">
                  <a:solidFill>
                    <a:srgbClr val="FFFFFF"/>
                  </a:solidFill>
                  <a:latin typeface="Trebuchet MS" panose="020B0603020202020204" pitchFamily="34" charset="0"/>
                </a:rPr>
                <a:t>Dec</a:t>
              </a: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p>
          </p:txBody>
        </p:sp>
        <p:sp>
          <p:nvSpPr>
            <p:cNvPr id="10" name="TextBox 9">
              <a:extLst>
                <a:ext uri="{FF2B5EF4-FFF2-40B4-BE49-F238E27FC236}">
                  <a16:creationId xmlns:a16="http://schemas.microsoft.com/office/drawing/2014/main" id="{A38606AE-4754-F2C5-BF3F-358E976FF8FD}"/>
                </a:ext>
              </a:extLst>
            </p:cNvPr>
            <p:cNvSpPr txBox="1"/>
            <p:nvPr/>
          </p:nvSpPr>
          <p:spPr>
            <a:xfrm>
              <a:off x="6301954" y="791049"/>
              <a:ext cx="724046" cy="430887"/>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t>PERF. </a:t>
              </a:r>
              <a:b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br>
              <a: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t>(%)</a:t>
              </a:r>
            </a:p>
          </p:txBody>
        </p:sp>
        <p:sp>
          <p:nvSpPr>
            <p:cNvPr id="11" name="TextBox 10">
              <a:extLst>
                <a:ext uri="{FF2B5EF4-FFF2-40B4-BE49-F238E27FC236}">
                  <a16:creationId xmlns:a16="http://schemas.microsoft.com/office/drawing/2014/main" id="{BE56D878-B216-BD9D-8BC5-F5E3CDB4CDC9}"/>
                </a:ext>
              </a:extLst>
            </p:cNvPr>
            <p:cNvSpPr txBox="1"/>
            <p:nvPr/>
          </p:nvSpPr>
          <p:spPr>
            <a:xfrm>
              <a:off x="821763" y="778154"/>
              <a:ext cx="985913" cy="461665"/>
            </a:xfrm>
            <a:prstGeom prst="rect">
              <a:avLst/>
            </a:prstGeom>
            <a:noFill/>
          </p:spPr>
          <p:txBody>
            <a:bodyPr wrap="square" rtlCol="0">
              <a:spAutoFit/>
            </a:bodyPr>
            <a:lstStyle/>
            <a:p>
              <a:r>
                <a:rPr lang="en-GB" sz="2400" dirty="0">
                  <a:latin typeface="Trebuchet MS" panose="020B0603020202020204" pitchFamily="34" charset="0"/>
                </a:rPr>
                <a:t>MDAs</a:t>
              </a:r>
              <a:endParaRPr lang="x-none" sz="2400" dirty="0">
                <a:latin typeface="Trebuchet MS" panose="020B0603020202020204" pitchFamily="34" charset="0"/>
              </a:endParaRPr>
            </a:p>
          </p:txBody>
        </p:sp>
        <p:sp>
          <p:nvSpPr>
            <p:cNvPr id="12" name="Rectangle: Top Corners Rounded 11">
              <a:extLst>
                <a:ext uri="{FF2B5EF4-FFF2-40B4-BE49-F238E27FC236}">
                  <a16:creationId xmlns:a16="http://schemas.microsoft.com/office/drawing/2014/main" id="{D1341E6F-CE75-79A5-BFB8-E3A98801B6C8}"/>
                </a:ext>
              </a:extLst>
            </p:cNvPr>
            <p:cNvSpPr/>
            <p:nvPr/>
          </p:nvSpPr>
          <p:spPr>
            <a:xfrm>
              <a:off x="3778295" y="725179"/>
              <a:ext cx="1161140" cy="480006"/>
            </a:xfrm>
            <a:prstGeom prst="round2SameRect">
              <a:avLst>
                <a:gd name="adj1" fmla="val 50000"/>
                <a:gd name="adj2" fmla="val 0"/>
              </a:avLst>
            </a:prstGeom>
            <a:solidFill>
              <a:srgbClr val="3CA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13" name="TextBox 12">
              <a:extLst>
                <a:ext uri="{FF2B5EF4-FFF2-40B4-BE49-F238E27FC236}">
                  <a16:creationId xmlns:a16="http://schemas.microsoft.com/office/drawing/2014/main" id="{6D5E078E-032E-B8B1-4562-DD61E5EBEA8E}"/>
                </a:ext>
              </a:extLst>
            </p:cNvPr>
            <p:cNvSpPr txBox="1"/>
            <p:nvPr/>
          </p:nvSpPr>
          <p:spPr>
            <a:xfrm>
              <a:off x="3645360" y="685962"/>
              <a:ext cx="1406081"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Y2023 Budget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Revenue (Jan – Dec.)</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 Cumulative</a:t>
              </a:r>
              <a:r>
                <a:rPr lang="en-US" sz="900" b="1" dirty="0">
                  <a:solidFill>
                    <a:srgbClr val="FFFFFF"/>
                  </a:solidFill>
                  <a:latin typeface="Trebuchet MS" panose="020B0603020202020204" pitchFamily="34" charset="0"/>
                </a:rPr>
                <a:t> </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endParaRPr lang="x-none" sz="900" dirty="0">
                <a:latin typeface="Trebuchet MS" panose="020B0603020202020204" pitchFamily="34" charset="0"/>
              </a:endParaRPr>
            </a:p>
          </p:txBody>
        </p:sp>
        <p:sp>
          <p:nvSpPr>
            <p:cNvPr id="14" name="Rectangle: Top Corners Rounded 13">
              <a:extLst>
                <a:ext uri="{FF2B5EF4-FFF2-40B4-BE49-F238E27FC236}">
                  <a16:creationId xmlns:a16="http://schemas.microsoft.com/office/drawing/2014/main" id="{6A458102-368C-80E2-6B25-2D2DF8A1209E}"/>
                </a:ext>
              </a:extLst>
            </p:cNvPr>
            <p:cNvSpPr/>
            <p:nvPr/>
          </p:nvSpPr>
          <p:spPr>
            <a:xfrm>
              <a:off x="9791958" y="725179"/>
              <a:ext cx="1208193" cy="486933"/>
            </a:xfrm>
            <a:prstGeom prst="round2SameRect">
              <a:avLst>
                <a:gd name="adj1" fmla="val 50000"/>
                <a:gd name="adj2" fmla="val 0"/>
              </a:avLst>
            </a:prstGeom>
            <a:solidFill>
              <a:srgbClr val="567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15" name="Rectangle: Top Corners Rounded 14">
              <a:extLst>
                <a:ext uri="{FF2B5EF4-FFF2-40B4-BE49-F238E27FC236}">
                  <a16:creationId xmlns:a16="http://schemas.microsoft.com/office/drawing/2014/main" id="{1EAC11F2-EBEA-16C5-7FA5-EE173F87D27F}"/>
                </a:ext>
              </a:extLst>
            </p:cNvPr>
            <p:cNvSpPr/>
            <p:nvPr/>
          </p:nvSpPr>
          <p:spPr>
            <a:xfrm>
              <a:off x="7303776" y="725179"/>
              <a:ext cx="1173057" cy="486934"/>
            </a:xfrm>
            <a:prstGeom prst="round2SameRect">
              <a:avLst>
                <a:gd name="adj1" fmla="val 50000"/>
                <a:gd name="adj2" fmla="val 0"/>
              </a:avLst>
            </a:prstGeom>
            <a:solidFill>
              <a:srgbClr val="3CA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16" name="Rectangle: Top Corners Rounded 15">
              <a:extLst>
                <a:ext uri="{FF2B5EF4-FFF2-40B4-BE49-F238E27FC236}">
                  <a16:creationId xmlns:a16="http://schemas.microsoft.com/office/drawing/2014/main" id="{87224E93-4A8F-99B3-6323-A37A2365F97A}"/>
                </a:ext>
              </a:extLst>
            </p:cNvPr>
            <p:cNvSpPr/>
            <p:nvPr/>
          </p:nvSpPr>
          <p:spPr>
            <a:xfrm>
              <a:off x="11151945" y="738819"/>
              <a:ext cx="857734" cy="473293"/>
            </a:xfrm>
            <a:prstGeom prst="round2SameRect">
              <a:avLst>
                <a:gd name="adj1" fmla="val 50000"/>
                <a:gd name="adj2" fmla="val 0"/>
              </a:avLst>
            </a:prstGeom>
            <a:solidFill>
              <a:srgbClr val="52B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18" name="Rectangle: Top Corners Rounded 17">
              <a:extLst>
                <a:ext uri="{FF2B5EF4-FFF2-40B4-BE49-F238E27FC236}">
                  <a16:creationId xmlns:a16="http://schemas.microsoft.com/office/drawing/2014/main" id="{B41A5E14-360D-B372-4FDE-DFE03EF8B41A}"/>
                </a:ext>
              </a:extLst>
            </p:cNvPr>
            <p:cNvSpPr/>
            <p:nvPr/>
          </p:nvSpPr>
          <p:spPr>
            <a:xfrm>
              <a:off x="8548936" y="725179"/>
              <a:ext cx="1161140" cy="480006"/>
            </a:xfrm>
            <a:prstGeom prst="round2SameRect">
              <a:avLst>
                <a:gd name="adj1" fmla="val 50000"/>
                <a:gd name="adj2" fmla="val 0"/>
              </a:avLst>
            </a:prstGeom>
            <a:solidFill>
              <a:srgbClr val="3CA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Trebuchet MS" panose="020B0603020202020204" pitchFamily="34" charset="0"/>
              </a:endParaRPr>
            </a:p>
          </p:txBody>
        </p:sp>
        <p:sp>
          <p:nvSpPr>
            <p:cNvPr id="19" name="TextBox 18">
              <a:extLst>
                <a:ext uri="{FF2B5EF4-FFF2-40B4-BE49-F238E27FC236}">
                  <a16:creationId xmlns:a16="http://schemas.microsoft.com/office/drawing/2014/main" id="{B0200641-EAC6-CCCC-F55B-DA3DC9574307}"/>
                </a:ext>
              </a:extLst>
            </p:cNvPr>
            <p:cNvSpPr txBox="1"/>
            <p:nvPr/>
          </p:nvSpPr>
          <p:spPr>
            <a:xfrm>
              <a:off x="7357811" y="723053"/>
              <a:ext cx="1181300"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Y2023 Group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Budget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Capex </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p>
          </p:txBody>
        </p:sp>
        <p:sp>
          <p:nvSpPr>
            <p:cNvPr id="21" name="TextBox 20">
              <a:extLst>
                <a:ext uri="{FF2B5EF4-FFF2-40B4-BE49-F238E27FC236}">
                  <a16:creationId xmlns:a16="http://schemas.microsoft.com/office/drawing/2014/main" id="{71B513E0-0080-D06C-C420-709B19AC5642}"/>
                </a:ext>
              </a:extLst>
            </p:cNvPr>
            <p:cNvSpPr txBox="1"/>
            <p:nvPr/>
          </p:nvSpPr>
          <p:spPr>
            <a:xfrm>
              <a:off x="9734661" y="721549"/>
              <a:ext cx="1308191"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MDA Actual Capex</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(Jan – </a:t>
              </a:r>
              <a:r>
                <a:rPr lang="en-US" sz="900" b="1" dirty="0">
                  <a:solidFill>
                    <a:srgbClr val="FFFFFF"/>
                  </a:solidFill>
                  <a:latin typeface="Trebuchet MS" panose="020B0603020202020204" pitchFamily="34" charset="0"/>
                </a:rPr>
                <a:t>Dec</a:t>
              </a: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p>
          </p:txBody>
        </p:sp>
        <p:sp>
          <p:nvSpPr>
            <p:cNvPr id="23" name="TextBox 22">
              <a:extLst>
                <a:ext uri="{FF2B5EF4-FFF2-40B4-BE49-F238E27FC236}">
                  <a16:creationId xmlns:a16="http://schemas.microsoft.com/office/drawing/2014/main" id="{E3EA0EAF-A6BF-5EC4-2FEC-743C554F287B}"/>
                </a:ext>
              </a:extLst>
            </p:cNvPr>
            <p:cNvSpPr txBox="1"/>
            <p:nvPr/>
          </p:nvSpPr>
          <p:spPr>
            <a:xfrm>
              <a:off x="11217040" y="778154"/>
              <a:ext cx="724046" cy="430887"/>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t>PERF. </a:t>
              </a:r>
              <a:b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br>
              <a:r>
                <a:rPr kumimoji="0" lang="en-GB" sz="1100" b="1" i="0" u="none" strike="noStrike" kern="1200" cap="none" spc="0" normalizeH="0" baseline="0" noProof="0" dirty="0">
                  <a:ln>
                    <a:noFill/>
                  </a:ln>
                  <a:solidFill>
                    <a:srgbClr val="FFFFFF"/>
                  </a:solidFill>
                  <a:effectLst/>
                  <a:uLnTx/>
                  <a:uFillTx/>
                  <a:latin typeface="Trebuchet MS" panose="020B0603020202020204" pitchFamily="34" charset="0"/>
                </a:rPr>
                <a:t>(%)</a:t>
              </a:r>
            </a:p>
          </p:txBody>
        </p:sp>
        <p:sp>
          <p:nvSpPr>
            <p:cNvPr id="28" name="TextBox 27">
              <a:extLst>
                <a:ext uri="{FF2B5EF4-FFF2-40B4-BE49-F238E27FC236}">
                  <a16:creationId xmlns:a16="http://schemas.microsoft.com/office/drawing/2014/main" id="{F030948C-04AE-B175-4A2B-05B91DAD9764}"/>
                </a:ext>
              </a:extLst>
            </p:cNvPr>
            <p:cNvSpPr txBox="1"/>
            <p:nvPr/>
          </p:nvSpPr>
          <p:spPr>
            <a:xfrm>
              <a:off x="8485076" y="714105"/>
              <a:ext cx="1303539" cy="507831"/>
            </a:xfrm>
            <a:prstGeom prst="rect">
              <a:avLst/>
            </a:prstGeom>
            <a:noFill/>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Y2023 Budget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b="1" dirty="0">
                  <a:solidFill>
                    <a:srgbClr val="FFFFFF"/>
                  </a:solidFill>
                  <a:latin typeface="Trebuchet MS" panose="020B0603020202020204" pitchFamily="34" charset="0"/>
                </a:rPr>
                <a:t>CAPEX (Jan. – Dec.)</a:t>
              </a:r>
              <a:endPar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Trebuchet MS" panose="020B0603020202020204" pitchFamily="34" charset="0"/>
                </a:rPr>
                <a:t> Cumulative</a:t>
              </a:r>
              <a:r>
                <a:rPr lang="en-US" sz="900" b="1" dirty="0">
                  <a:solidFill>
                    <a:srgbClr val="FFFFFF"/>
                  </a:solidFill>
                  <a:latin typeface="Trebuchet MS" panose="020B0603020202020204" pitchFamily="34" charset="0"/>
                </a:rPr>
                <a:t> </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r>
                <a:rPr kumimoji="0" lang="en-GB" sz="900" b="1" i="0" u="none" strike="noStrike" kern="1200" cap="none" spc="0" normalizeH="0" baseline="0" noProof="0" dirty="0" err="1">
                  <a:ln>
                    <a:noFill/>
                  </a:ln>
                  <a:solidFill>
                    <a:srgbClr val="FFFFFF"/>
                  </a:solidFill>
                  <a:effectLst/>
                  <a:uLnTx/>
                  <a:uFillTx/>
                  <a:latin typeface="Trebuchet MS" panose="020B0603020202020204" pitchFamily="34" charset="0"/>
                </a:rPr>
                <a:t>mn</a:t>
              </a:r>
              <a:r>
                <a:rPr kumimoji="0" lang="en-GB" sz="900" b="1" i="0" u="none" strike="noStrike" kern="1200" cap="none" spc="0" normalizeH="0" baseline="0" noProof="0" dirty="0">
                  <a:ln>
                    <a:noFill/>
                  </a:ln>
                  <a:solidFill>
                    <a:srgbClr val="FFFFFF"/>
                  </a:solidFill>
                  <a:effectLst/>
                  <a:uLnTx/>
                  <a:uFillTx/>
                  <a:latin typeface="Trebuchet MS" panose="020B0603020202020204" pitchFamily="34" charset="0"/>
                </a:rPr>
                <a:t>)</a:t>
              </a:r>
              <a:endParaRPr lang="x-none" sz="900" dirty="0">
                <a:latin typeface="Trebuchet MS" panose="020B0603020202020204" pitchFamily="34" charset="0"/>
              </a:endParaRPr>
            </a:p>
          </p:txBody>
        </p:sp>
      </p:grpSp>
      <p:grpSp>
        <p:nvGrpSpPr>
          <p:cNvPr id="40" name="Group 39">
            <a:extLst>
              <a:ext uri="{FF2B5EF4-FFF2-40B4-BE49-F238E27FC236}">
                <a16:creationId xmlns:a16="http://schemas.microsoft.com/office/drawing/2014/main" id="{E802BC31-3EAC-7F22-979D-797876873401}"/>
              </a:ext>
            </a:extLst>
          </p:cNvPr>
          <p:cNvGrpSpPr/>
          <p:nvPr/>
        </p:nvGrpSpPr>
        <p:grpSpPr>
          <a:xfrm>
            <a:off x="-5869" y="1"/>
            <a:ext cx="12197869" cy="692216"/>
            <a:chOff x="-5869" y="1"/>
            <a:chExt cx="12197869" cy="692216"/>
          </a:xfrm>
        </p:grpSpPr>
        <p:sp>
          <p:nvSpPr>
            <p:cNvPr id="41" name="Rectangle 40">
              <a:extLst>
                <a:ext uri="{FF2B5EF4-FFF2-40B4-BE49-F238E27FC236}">
                  <a16:creationId xmlns:a16="http://schemas.microsoft.com/office/drawing/2014/main" id="{7D057678-FE6C-3AE3-1D77-802C17D7AE9F}"/>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2" name="Rectangle: Rounded Corners 41">
              <a:extLst>
                <a:ext uri="{FF2B5EF4-FFF2-40B4-BE49-F238E27FC236}">
                  <a16:creationId xmlns:a16="http://schemas.microsoft.com/office/drawing/2014/main" id="{04A252C3-D532-3F3D-EF4C-66CE488543D8}"/>
                </a:ext>
              </a:extLst>
            </p:cNvPr>
            <p:cNvSpPr/>
            <p:nvPr/>
          </p:nvSpPr>
          <p:spPr>
            <a:xfrm>
              <a:off x="1758012" y="70389"/>
              <a:ext cx="6790765"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00DF43D8-A819-6735-6A7F-A325E0D2D366}"/>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FE4CE4-E098-9247-1BFE-F41E33ECAF2F}"/>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Freeform: Shape 44">
              <a:extLst>
                <a:ext uri="{FF2B5EF4-FFF2-40B4-BE49-F238E27FC236}">
                  <a16:creationId xmlns:a16="http://schemas.microsoft.com/office/drawing/2014/main" id="{BDB9AD2B-C2A4-D335-60EC-E50F5209F1FF}"/>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46" name="Picture 1">
              <a:extLst>
                <a:ext uri="{FF2B5EF4-FFF2-40B4-BE49-F238E27FC236}">
                  <a16:creationId xmlns:a16="http://schemas.microsoft.com/office/drawing/2014/main" id="{F16B0BBA-6F09-D29C-5811-2D8E68F104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Shape 46">
              <a:extLst>
                <a:ext uri="{FF2B5EF4-FFF2-40B4-BE49-F238E27FC236}">
                  <a16:creationId xmlns:a16="http://schemas.microsoft.com/office/drawing/2014/main" id="{CA265D0D-E751-F466-9284-F4447203360F}"/>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48" name="Picture 2" descr="A group of colorful birds&#10;&#10;Description automatically generated with low confidence">
              <a:extLst>
                <a:ext uri="{FF2B5EF4-FFF2-40B4-BE49-F238E27FC236}">
                  <a16:creationId xmlns:a16="http://schemas.microsoft.com/office/drawing/2014/main" id="{639E9680-0ECB-5947-F401-975786BA3F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TextBox 1">
            <a:extLst>
              <a:ext uri="{FF2B5EF4-FFF2-40B4-BE49-F238E27FC236}">
                <a16:creationId xmlns:a16="http://schemas.microsoft.com/office/drawing/2014/main" id="{2A5FCE41-C5FE-6A24-0E60-1C32AC53979E}"/>
              </a:ext>
            </a:extLst>
          </p:cNvPr>
          <p:cNvSpPr txBox="1"/>
          <p:nvPr/>
        </p:nvSpPr>
        <p:spPr>
          <a:xfrm>
            <a:off x="1025500" y="60565"/>
            <a:ext cx="8736686" cy="369332"/>
          </a:xfrm>
          <a:prstGeom prst="rect">
            <a:avLst/>
          </a:prstGeom>
          <a:noFill/>
        </p:spPr>
        <p:txBody>
          <a:bodyPr wrap="square" rtlCol="0">
            <a:spAutoFit/>
          </a:bodyPr>
          <a:lstStyle/>
          <a:p>
            <a:pPr algn="ctr" defTabSz="412750" hangingPunct="0">
              <a:defRPr>
                <a:solidFill>
                  <a:srgbClr val="1A77B9"/>
                </a:solidFill>
                <a:latin typeface="Trebuchet MS" panose="020B0603020202020204"/>
                <a:ea typeface="Trebuchet MS" panose="020B0603020202020204"/>
                <a:cs typeface="Trebuchet MS" panose="020B0603020202020204"/>
                <a:sym typeface="Trebuchet MS" panose="020B0603020202020204"/>
              </a:defRPr>
            </a:pPr>
            <a:r>
              <a:rPr lang="fr-FR" sz="18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1st Quarter </a:t>
            </a:r>
            <a:r>
              <a:rPr lang="fr-FR" sz="1800" kern="0" cap="small" dirty="0" err="1">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Year</a:t>
            </a:r>
            <a:r>
              <a:rPr lang="fr-FR" sz="18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 2023 Revenue &amp; Capital </a:t>
            </a:r>
            <a:r>
              <a:rPr lang="fr-FR" sz="1800" kern="0" cap="small" dirty="0" err="1">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Expenditure</a:t>
            </a:r>
            <a:r>
              <a:rPr lang="fr-FR" sz="18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 Performance ….2/2</a:t>
            </a:r>
          </a:p>
        </p:txBody>
      </p:sp>
    </p:spTree>
    <p:extLst>
      <p:ext uri="{BB962C8B-B14F-4D97-AF65-F5344CB8AC3E}">
        <p14:creationId xmlns:p14="http://schemas.microsoft.com/office/powerpoint/2010/main" val="3410366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pproved Budget Overview">
            <a:extLst>
              <a:ext uri="{FF2B5EF4-FFF2-40B4-BE49-F238E27FC236}">
                <a16:creationId xmlns:a16="http://schemas.microsoft.com/office/drawing/2014/main" id="{8F283892-ED26-4872-8DDE-494B43CE1B71}"/>
              </a:ext>
            </a:extLst>
          </p:cNvPr>
          <p:cNvSpPr txBox="1"/>
          <p:nvPr/>
        </p:nvSpPr>
        <p:spPr>
          <a:xfrm>
            <a:off x="4235300" y="2989515"/>
            <a:ext cx="6081737" cy="769439"/>
          </a:xfrm>
          <a:prstGeom prst="rect">
            <a:avLst/>
          </a:prstGeom>
          <a:ln w="38100">
            <a:solidFill>
              <a:srgbClr val="004E66"/>
            </a:solidFill>
            <a:miter lim="400000"/>
          </a:ln>
          <a:effectLst>
            <a:outerShdw blurRad="12700" dist="12700" rotWithShape="0">
              <a:srgbClr val="000000">
                <a:alpha val="15080"/>
              </a:srgbClr>
            </a:outerShdw>
          </a:effectLst>
        </p:spPr>
        <p:txBody>
          <a:bodyPr wrap="square"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GB" sz="2100" b="1" i="0" u="none" strike="noStrike" kern="0" cap="small" spc="0" normalizeH="0" baseline="0" noProof="0" dirty="0">
                <a:ln>
                  <a:noFill/>
                </a:ln>
                <a:solidFill>
                  <a:srgbClr val="004E66"/>
                </a:solidFill>
                <a:effectLst>
                  <a:outerShdw blurRad="12700" dist="12700" dir="18900000" rotWithShape="0">
                    <a:srgbClr val="000000">
                      <a:alpha val="40000"/>
                    </a:srgbClr>
                  </a:outerShdw>
                </a:effectLst>
                <a:uLnTx/>
                <a:uFillTx/>
                <a:latin typeface="Trebuchet MS" panose="020B0603020202020204"/>
                <a:sym typeface="Trebuchet MS" panose="020B0603020202020204"/>
              </a:rPr>
              <a:t>Capital/Recurrent Expenditure</a:t>
            </a:r>
          </a:p>
          <a:p>
            <a:pPr marL="0" marR="0" lvl="0" indent="0" algn="ctr" defTabSz="412750" eaLnBrk="1" fontAlgn="auto" latinLnBrk="0" hangingPunct="0">
              <a:lnSpc>
                <a:spcPct val="100000"/>
              </a:lnSpc>
              <a:spcBef>
                <a:spcPts val="0"/>
              </a:spcBef>
              <a:spcAft>
                <a:spcPts val="0"/>
              </a:spcAft>
              <a:buClrTx/>
              <a:buSzTx/>
              <a:buFontTx/>
              <a:buNone/>
              <a:tabLst/>
              <a:defRPr/>
            </a:pPr>
            <a:r>
              <a:rPr kumimoji="0" lang="en-GB" sz="2100" b="1" i="0" u="none" strike="noStrike" kern="0" cap="small" spc="0" normalizeH="0" baseline="0" noProof="0" dirty="0">
                <a:ln>
                  <a:noFill/>
                </a:ln>
                <a:solidFill>
                  <a:srgbClr val="004E66"/>
                </a:solidFill>
                <a:effectLst>
                  <a:outerShdw blurRad="12700" dist="12700" dir="18900000" rotWithShape="0">
                    <a:srgbClr val="000000">
                      <a:alpha val="40000"/>
                    </a:srgbClr>
                  </a:outerShdw>
                </a:effectLst>
                <a:uLnTx/>
                <a:uFillTx/>
                <a:latin typeface="Trebuchet MS" panose="020B0603020202020204"/>
                <a:sym typeface="Trebuchet MS" panose="020B0603020202020204"/>
              </a:rPr>
              <a:t> Performance Highlights</a:t>
            </a:r>
          </a:p>
        </p:txBody>
      </p:sp>
      <p:sp>
        <p:nvSpPr>
          <p:cNvPr id="23" name="Rectangle 22">
            <a:extLst>
              <a:ext uri="{FF2B5EF4-FFF2-40B4-BE49-F238E27FC236}">
                <a16:creationId xmlns:a16="http://schemas.microsoft.com/office/drawing/2014/main" id="{3D3498F0-11BC-4051-9792-8966ED51EA99}"/>
              </a:ext>
            </a:extLst>
          </p:cNvPr>
          <p:cNvSpPr/>
          <p:nvPr/>
        </p:nvSpPr>
        <p:spPr>
          <a:xfrm>
            <a:off x="4387971"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4" name="Rectangle 23">
            <a:extLst>
              <a:ext uri="{FF2B5EF4-FFF2-40B4-BE49-F238E27FC236}">
                <a16:creationId xmlns:a16="http://schemas.microsoft.com/office/drawing/2014/main" id="{DD76480B-10F2-455A-9988-37E616E26F5D}"/>
              </a:ext>
            </a:extLst>
          </p:cNvPr>
          <p:cNvSpPr/>
          <p:nvPr/>
        </p:nvSpPr>
        <p:spPr>
          <a:xfrm>
            <a:off x="4819752"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5" name="Rectangle 24">
            <a:extLst>
              <a:ext uri="{FF2B5EF4-FFF2-40B4-BE49-F238E27FC236}">
                <a16:creationId xmlns:a16="http://schemas.microsoft.com/office/drawing/2014/main" id="{9946593E-757C-4B6A-A222-DF6545D72267}"/>
              </a:ext>
            </a:extLst>
          </p:cNvPr>
          <p:cNvSpPr/>
          <p:nvPr/>
        </p:nvSpPr>
        <p:spPr>
          <a:xfrm>
            <a:off x="5251534"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6" name="Rectangle 25">
            <a:extLst>
              <a:ext uri="{FF2B5EF4-FFF2-40B4-BE49-F238E27FC236}">
                <a16:creationId xmlns:a16="http://schemas.microsoft.com/office/drawing/2014/main" id="{50368B69-21A9-4051-A2E8-0E4B5B08B74B}"/>
              </a:ext>
            </a:extLst>
          </p:cNvPr>
          <p:cNvSpPr/>
          <p:nvPr/>
        </p:nvSpPr>
        <p:spPr>
          <a:xfrm>
            <a:off x="5683315"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7" name="Rectangle 26">
            <a:extLst>
              <a:ext uri="{FF2B5EF4-FFF2-40B4-BE49-F238E27FC236}">
                <a16:creationId xmlns:a16="http://schemas.microsoft.com/office/drawing/2014/main" id="{14E61C52-38D6-419F-860B-E71D1FF237B5}"/>
              </a:ext>
            </a:extLst>
          </p:cNvPr>
          <p:cNvSpPr/>
          <p:nvPr/>
        </p:nvSpPr>
        <p:spPr>
          <a:xfrm>
            <a:off x="6115097"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8" name="Rectangle 27">
            <a:extLst>
              <a:ext uri="{FF2B5EF4-FFF2-40B4-BE49-F238E27FC236}">
                <a16:creationId xmlns:a16="http://schemas.microsoft.com/office/drawing/2014/main" id="{CD40BED7-DA0B-4E07-92EB-FDFAE5835FF9}"/>
              </a:ext>
            </a:extLst>
          </p:cNvPr>
          <p:cNvSpPr/>
          <p:nvPr/>
        </p:nvSpPr>
        <p:spPr>
          <a:xfrm>
            <a:off x="6546878"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9" name="Rectangle 28">
            <a:extLst>
              <a:ext uri="{FF2B5EF4-FFF2-40B4-BE49-F238E27FC236}">
                <a16:creationId xmlns:a16="http://schemas.microsoft.com/office/drawing/2014/main" id="{A680DFAC-D8E0-4440-89D5-43C3B9903229}"/>
              </a:ext>
            </a:extLst>
          </p:cNvPr>
          <p:cNvSpPr/>
          <p:nvPr/>
        </p:nvSpPr>
        <p:spPr>
          <a:xfrm>
            <a:off x="6978660" y="3811077"/>
            <a:ext cx="413161" cy="192360"/>
          </a:xfrm>
          <a:prstGeom prst="rect">
            <a:avLst/>
          </a:prstGeom>
          <a:solidFill>
            <a:srgbClr val="004E66"/>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30" name="Rectangle 29">
            <a:extLst>
              <a:ext uri="{FF2B5EF4-FFF2-40B4-BE49-F238E27FC236}">
                <a16:creationId xmlns:a16="http://schemas.microsoft.com/office/drawing/2014/main" id="{4F66E9E2-1952-4EEE-BF7A-B245C3A13916}"/>
              </a:ext>
            </a:extLst>
          </p:cNvPr>
          <p:cNvSpPr/>
          <p:nvPr/>
        </p:nvSpPr>
        <p:spPr>
          <a:xfrm>
            <a:off x="7410441"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31" name="Rectangle 30">
            <a:extLst>
              <a:ext uri="{FF2B5EF4-FFF2-40B4-BE49-F238E27FC236}">
                <a16:creationId xmlns:a16="http://schemas.microsoft.com/office/drawing/2014/main" id="{6FA2E378-C58D-4FC8-90C7-03D3CB67F172}"/>
              </a:ext>
            </a:extLst>
          </p:cNvPr>
          <p:cNvSpPr/>
          <p:nvPr/>
        </p:nvSpPr>
        <p:spPr>
          <a:xfrm>
            <a:off x="7842223"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32" name="Rectangle 31">
            <a:extLst>
              <a:ext uri="{FF2B5EF4-FFF2-40B4-BE49-F238E27FC236}">
                <a16:creationId xmlns:a16="http://schemas.microsoft.com/office/drawing/2014/main" id="{20AF2314-887C-486C-92ED-6B61EC1B5F20}"/>
              </a:ext>
            </a:extLst>
          </p:cNvPr>
          <p:cNvSpPr/>
          <p:nvPr/>
        </p:nvSpPr>
        <p:spPr>
          <a:xfrm>
            <a:off x="8274004"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33" name="Rectangle 32">
            <a:extLst>
              <a:ext uri="{FF2B5EF4-FFF2-40B4-BE49-F238E27FC236}">
                <a16:creationId xmlns:a16="http://schemas.microsoft.com/office/drawing/2014/main" id="{862EF1B5-2C22-4C48-843D-F28C78C6C10E}"/>
              </a:ext>
            </a:extLst>
          </p:cNvPr>
          <p:cNvSpPr/>
          <p:nvPr/>
        </p:nvSpPr>
        <p:spPr>
          <a:xfrm>
            <a:off x="8705786"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34" name="Rectangle 33">
            <a:extLst>
              <a:ext uri="{FF2B5EF4-FFF2-40B4-BE49-F238E27FC236}">
                <a16:creationId xmlns:a16="http://schemas.microsoft.com/office/drawing/2014/main" id="{EF857090-DDB6-4562-9326-01239469869D}"/>
              </a:ext>
            </a:extLst>
          </p:cNvPr>
          <p:cNvSpPr/>
          <p:nvPr/>
        </p:nvSpPr>
        <p:spPr>
          <a:xfrm>
            <a:off x="9137567"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35" name="Rectangle 34">
            <a:extLst>
              <a:ext uri="{FF2B5EF4-FFF2-40B4-BE49-F238E27FC236}">
                <a16:creationId xmlns:a16="http://schemas.microsoft.com/office/drawing/2014/main" id="{4164BF4C-533A-4CE7-8B73-DF1047850ACA}"/>
              </a:ext>
            </a:extLst>
          </p:cNvPr>
          <p:cNvSpPr/>
          <p:nvPr/>
        </p:nvSpPr>
        <p:spPr>
          <a:xfrm>
            <a:off x="9569347"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36" name="Approved Budget Overview">
            <a:extLst>
              <a:ext uri="{FF2B5EF4-FFF2-40B4-BE49-F238E27FC236}">
                <a16:creationId xmlns:a16="http://schemas.microsoft.com/office/drawing/2014/main" id="{B933400D-AE15-4B98-8E07-5062AAF2568E}"/>
              </a:ext>
            </a:extLst>
          </p:cNvPr>
          <p:cNvSpPr txBox="1"/>
          <p:nvPr/>
        </p:nvSpPr>
        <p:spPr>
          <a:xfrm>
            <a:off x="429209" y="3135056"/>
            <a:ext cx="3806092" cy="446274"/>
          </a:xfrm>
          <a:prstGeom prst="rect">
            <a:avLst/>
          </a:prstGeom>
          <a:solidFill>
            <a:srgbClr val="004E66"/>
          </a:solidFill>
          <a:ln w="38100">
            <a:solidFill>
              <a:srgbClr val="004E66"/>
            </a:solidFill>
            <a:miter lim="400000"/>
          </a:ln>
          <a:effectLst>
            <a:outerShdw blurRad="12700" dist="12700" rotWithShape="0">
              <a:srgbClr val="000000">
                <a:alpha val="27675"/>
              </a:srgbClr>
            </a:outerShdw>
          </a:effectLst>
        </p:spPr>
        <p:txBody>
          <a:bodyPr wrap="square"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endParaRPr kumimoji="0" sz="2100" b="1" i="0" u="none" strike="noStrike" kern="0" cap="small" spc="0" normalizeH="0" baseline="0" noProof="0" dirty="0">
              <a:ln>
                <a:noFill/>
              </a:ln>
              <a:solidFill>
                <a:srgbClr val="1A77B9"/>
              </a:solidFill>
              <a:effectLst>
                <a:outerShdw blurRad="12700" dist="12700" dir="18900000" rotWithShape="0">
                  <a:srgbClr val="000000">
                    <a:alpha val="40000"/>
                  </a:srgbClr>
                </a:outerShdw>
              </a:effectLst>
              <a:uLnTx/>
              <a:uFillTx/>
              <a:latin typeface="Trebuchet MS" panose="020B0603020202020204"/>
              <a:sym typeface="Trebuchet MS" panose="020B0603020202020204"/>
            </a:endParaRPr>
          </a:p>
        </p:txBody>
      </p:sp>
      <p:sp>
        <p:nvSpPr>
          <p:cNvPr id="37" name="2019">
            <a:extLst>
              <a:ext uri="{FF2B5EF4-FFF2-40B4-BE49-F238E27FC236}">
                <a16:creationId xmlns:a16="http://schemas.microsoft.com/office/drawing/2014/main" id="{91D8CDA9-E886-4E14-8339-19EC723D3093}"/>
              </a:ext>
            </a:extLst>
          </p:cNvPr>
          <p:cNvSpPr txBox="1"/>
          <p:nvPr/>
        </p:nvSpPr>
        <p:spPr>
          <a:xfrm>
            <a:off x="418486" y="3111971"/>
            <a:ext cx="3665041" cy="492443"/>
          </a:xfrm>
          <a:prstGeom prst="rect">
            <a:avLst/>
          </a:prstGeom>
          <a:noFill/>
          <a:ln w="12700" cap="flat">
            <a:noFill/>
            <a:miter lim="400000"/>
          </a:ln>
          <a:effectLst/>
        </p:spPr>
        <p:txBody>
          <a:bodyPr wrap="square" lIns="0" tIns="0" rIns="0" bIns="0" numCol="1" anchor="ctr">
            <a:spAutoFit/>
          </a:bodyPr>
          <a:lstStyle>
            <a:lvl1pPr>
              <a:defRPr sz="6400">
                <a:solidFill>
                  <a:schemeClr val="accent4"/>
                </a:solidFill>
                <a:effectLst>
                  <a:outerShdw blurRad="12700" dist="25400" dir="18900000" rotWithShape="0">
                    <a:srgbClr val="000000"/>
                  </a:outerShdw>
                </a:effectLst>
              </a:defRPr>
            </a:lvl1pPr>
          </a:lstStyle>
          <a:p>
            <a:pPr algn="ctr" defTabSz="412750" hangingPunct="0"/>
            <a:r>
              <a:rPr lang="en-US" sz="3200" b="1" kern="0" cap="small" dirty="0">
                <a:solidFill>
                  <a:srgbClr val="FFFFFF"/>
                </a:solidFill>
                <a:latin typeface="Trebuchet MS" panose="020B0603020202020204"/>
                <a:sym typeface="Trebuchet MS" panose="020B0603020202020204"/>
              </a:rPr>
              <a:t>1</a:t>
            </a:r>
            <a:r>
              <a:rPr lang="en-US" sz="3200" b="1" kern="0" cap="small" baseline="30000" dirty="0">
                <a:solidFill>
                  <a:srgbClr val="FFFFFF"/>
                </a:solidFill>
                <a:latin typeface="Trebuchet MS" panose="020B0603020202020204"/>
                <a:sym typeface="Trebuchet MS" panose="020B0603020202020204"/>
              </a:rPr>
              <a:t>ST</a:t>
            </a:r>
            <a:r>
              <a:rPr lang="en-US" sz="3200" b="1" kern="0" cap="small" dirty="0">
                <a:solidFill>
                  <a:srgbClr val="FFFFFF"/>
                </a:solidFill>
                <a:latin typeface="Trebuchet MS" panose="020B0603020202020204"/>
                <a:sym typeface="Trebuchet MS" panose="020B0603020202020204"/>
              </a:rPr>
              <a:t> Quarter Y2023</a:t>
            </a:r>
            <a:endParaRPr sz="3200" b="1" kern="0" cap="small" dirty="0">
              <a:solidFill>
                <a:srgbClr val="FFFFFF"/>
              </a:solidFill>
              <a:latin typeface="Trebuchet MS" panose="020B0603020202020204"/>
              <a:sym typeface="Trebuchet MS" panose="020B0603020202020204"/>
            </a:endParaRPr>
          </a:p>
        </p:txBody>
      </p:sp>
      <p:sp>
        <p:nvSpPr>
          <p:cNvPr id="2" name="Slide Number Placeholder 1">
            <a:extLst>
              <a:ext uri="{FF2B5EF4-FFF2-40B4-BE49-F238E27FC236}">
                <a16:creationId xmlns:a16="http://schemas.microsoft.com/office/drawing/2014/main" id="{5D398E4C-BF4E-4142-B847-E8E9FB6C54A6}"/>
              </a:ext>
            </a:extLst>
          </p:cNvPr>
          <p:cNvSpPr>
            <a:spLocks noGrp="1"/>
          </p:cNvSpPr>
          <p:nvPr>
            <p:ph type="sldNum" sz="quarter" idx="12"/>
          </p:nvPr>
        </p:nvSpPr>
        <p:spPr/>
        <p:txBody>
          <a:bodyPr/>
          <a:lstStyle/>
          <a:p>
            <a:fld id="{B55E7332-B74C-4FC6-99A2-D8C412507BB4}" type="slidenum">
              <a:rPr lang="x-none" smtClean="0"/>
              <a:t>24</a:t>
            </a:fld>
            <a:endParaRPr lang="x-none"/>
          </a:p>
        </p:txBody>
      </p:sp>
    </p:spTree>
    <p:extLst>
      <p:ext uri="{BB962C8B-B14F-4D97-AF65-F5344CB8AC3E}">
        <p14:creationId xmlns:p14="http://schemas.microsoft.com/office/powerpoint/2010/main" val="3614903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3D8CF0-63A1-4F72-A6A0-3F9D99871C6C}"/>
              </a:ext>
            </a:extLst>
          </p:cNvPr>
          <p:cNvSpPr>
            <a:spLocks noGrp="1"/>
          </p:cNvSpPr>
          <p:nvPr>
            <p:ph type="sldNum" sz="quarter" idx="12"/>
          </p:nvPr>
        </p:nvSpPr>
        <p:spPr/>
        <p:txBody>
          <a:bodyPr/>
          <a:lstStyle/>
          <a:p>
            <a:fld id="{B55E7332-B74C-4FC6-99A2-D8C412507BB4}" type="slidenum">
              <a:rPr lang="x-none" smtClean="0"/>
              <a:t>25</a:t>
            </a:fld>
            <a:endParaRPr lang="x-none"/>
          </a:p>
        </p:txBody>
      </p:sp>
      <p:grpSp>
        <p:nvGrpSpPr>
          <p:cNvPr id="230" name="Group 229">
            <a:extLst>
              <a:ext uri="{FF2B5EF4-FFF2-40B4-BE49-F238E27FC236}">
                <a16:creationId xmlns:a16="http://schemas.microsoft.com/office/drawing/2014/main" id="{70EB749C-B30F-2EEA-19FE-FB1623F93302}"/>
              </a:ext>
            </a:extLst>
          </p:cNvPr>
          <p:cNvGrpSpPr/>
          <p:nvPr/>
        </p:nvGrpSpPr>
        <p:grpSpPr>
          <a:xfrm>
            <a:off x="716453" y="1098675"/>
            <a:ext cx="10759094" cy="4555633"/>
            <a:chOff x="835409" y="964666"/>
            <a:chExt cx="10759094" cy="4555633"/>
          </a:xfrm>
        </p:grpSpPr>
        <p:sp>
          <p:nvSpPr>
            <p:cNvPr id="5" name="Rectangle">
              <a:extLst>
                <a:ext uri="{FF2B5EF4-FFF2-40B4-BE49-F238E27FC236}">
                  <a16:creationId xmlns:a16="http://schemas.microsoft.com/office/drawing/2014/main" id="{FDB1B04F-67E5-3D04-0891-6868F16F7984}"/>
                </a:ext>
              </a:extLst>
            </p:cNvPr>
            <p:cNvSpPr/>
            <p:nvPr/>
          </p:nvSpPr>
          <p:spPr>
            <a:xfrm>
              <a:off x="6295297" y="984028"/>
              <a:ext cx="5299206" cy="4526421"/>
            </a:xfrm>
            <a:prstGeom prst="rect">
              <a:avLst/>
            </a:prstGeom>
            <a:solidFill>
              <a:srgbClr val="FFFFFF"/>
            </a:solidFill>
            <a:ln w="12700">
              <a:miter lim="400000"/>
            </a:ln>
            <a:effectLst>
              <a:outerShdw blurRad="76200" dist="27134" dir="5400000" rotWithShape="0">
                <a:srgbClr val="000000"/>
              </a:outerShdw>
            </a:effectLst>
          </p:spPr>
          <p:txBody>
            <a:bodyPr lIns="19050" tIns="19050" rIns="19050" bIns="19050" anchor="ctr"/>
            <a:lstStyle/>
            <a:p>
              <a:pPr defTabSz="412750" hangingPunct="0">
                <a:defRPr sz="2000" b="0" cap="none">
                  <a:solidFill>
                    <a:srgbClr val="252D30"/>
                  </a:solidFill>
                  <a:effectLst/>
                  <a:latin typeface="+mn-lt"/>
                  <a:ea typeface="+mn-ea"/>
                  <a:cs typeface="+mn-cs"/>
                  <a:sym typeface="Helvetica Neue"/>
                </a:defRPr>
              </a:pPr>
              <a:endParaRPr sz="1000" kern="0" dirty="0">
                <a:solidFill>
                  <a:srgbClr val="252D30"/>
                </a:solidFill>
                <a:latin typeface="Garamond" panose="02020404030301010803" pitchFamily="18" charset="0"/>
                <a:sym typeface="Helvetica Neue"/>
              </a:endParaRPr>
            </a:p>
          </p:txBody>
        </p:sp>
        <p:sp>
          <p:nvSpPr>
            <p:cNvPr id="6" name="CapeX Performance YoY (%)">
              <a:extLst>
                <a:ext uri="{FF2B5EF4-FFF2-40B4-BE49-F238E27FC236}">
                  <a16:creationId xmlns:a16="http://schemas.microsoft.com/office/drawing/2014/main" id="{75241064-660E-BBB7-B92D-AA51D96227BB}"/>
                </a:ext>
              </a:extLst>
            </p:cNvPr>
            <p:cNvSpPr txBox="1"/>
            <p:nvPr/>
          </p:nvSpPr>
          <p:spPr>
            <a:xfrm>
              <a:off x="6690475" y="1261447"/>
              <a:ext cx="4490441" cy="261608"/>
            </a:xfrm>
            <a:prstGeom prst="rect">
              <a:avLst/>
            </a:prstGeom>
            <a:ln w="25400">
              <a:solidFill>
                <a:srgbClr val="FFC000"/>
              </a:solidFill>
            </a:ln>
          </p:spPr>
          <p:txBody>
            <a:bodyPr lIns="22859" tIns="22859" rIns="22859" bIns="22859">
              <a:spAutoFit/>
            </a:bodyPr>
            <a:lstStyle>
              <a:lvl1pPr defTabSz="2438400">
                <a:defRPr sz="2400">
                  <a:solidFill>
                    <a:srgbClr val="000000"/>
                  </a:solidFill>
                  <a:effectLst>
                    <a:outerShdw blurRad="12700" dist="12700" dir="18900000" rotWithShape="0">
                      <a:srgbClr val="000000">
                        <a:alpha val="24000"/>
                      </a:srgbClr>
                    </a:outerShdw>
                  </a:effectLst>
                </a:defRPr>
              </a:lvl1pPr>
            </a:lstStyle>
            <a:p>
              <a:pPr marL="0" marR="0" lvl="0" indent="0" algn="ctr" defTabSz="1219200" eaLnBrk="1" fontAlgn="auto" latinLnBrk="0" hangingPunct="0">
                <a:lnSpc>
                  <a:spcPct val="100000"/>
                </a:lnSpc>
                <a:spcBef>
                  <a:spcPts val="0"/>
                </a:spcBef>
                <a:spcAft>
                  <a:spcPts val="0"/>
                </a:spcAft>
                <a:buClrTx/>
                <a:buSzTx/>
                <a:buFontTx/>
                <a:buNone/>
                <a:tabLst/>
                <a:defRPr/>
              </a:pPr>
              <a:r>
                <a:rPr kumimoji="0" lang="en-US" sz="14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TOTAL </a:t>
              </a:r>
              <a:r>
                <a:rPr kumimoji="0" sz="14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Cap</a:t>
              </a:r>
              <a:r>
                <a:rPr kumimoji="0" lang="en-US" sz="14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e</a:t>
              </a:r>
              <a:r>
                <a:rPr kumimoji="0" lang="en-GB" sz="14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x</a:t>
              </a:r>
              <a:r>
                <a:rPr kumimoji="0" sz="14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 Performance </a:t>
              </a:r>
              <a:r>
                <a:rPr kumimoji="0" lang="en-US" sz="14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Jan-Mar., 2023</a:t>
              </a:r>
              <a:r>
                <a:rPr kumimoji="0" sz="14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 (%)</a:t>
              </a:r>
            </a:p>
          </p:txBody>
        </p:sp>
        <p:grpSp>
          <p:nvGrpSpPr>
            <p:cNvPr id="7" name="Group 6">
              <a:extLst>
                <a:ext uri="{FF2B5EF4-FFF2-40B4-BE49-F238E27FC236}">
                  <a16:creationId xmlns:a16="http://schemas.microsoft.com/office/drawing/2014/main" id="{3114D366-543B-146A-789E-45AB7663937D}"/>
                </a:ext>
              </a:extLst>
            </p:cNvPr>
            <p:cNvGrpSpPr/>
            <p:nvPr/>
          </p:nvGrpSpPr>
          <p:grpSpPr>
            <a:xfrm>
              <a:off x="7154537" y="1816258"/>
              <a:ext cx="3628079" cy="2577222"/>
              <a:chOff x="15619715" y="4969377"/>
              <a:chExt cx="5131699" cy="3154960"/>
            </a:xfrm>
          </p:grpSpPr>
          <p:grpSp>
            <p:nvGrpSpPr>
              <p:cNvPr id="8" name="Group">
                <a:extLst>
                  <a:ext uri="{FF2B5EF4-FFF2-40B4-BE49-F238E27FC236}">
                    <a16:creationId xmlns:a16="http://schemas.microsoft.com/office/drawing/2014/main" id="{8119B28A-6A33-8EF3-DD5F-21936E631949}"/>
                  </a:ext>
                </a:extLst>
              </p:cNvPr>
              <p:cNvGrpSpPr/>
              <p:nvPr/>
            </p:nvGrpSpPr>
            <p:grpSpPr>
              <a:xfrm>
                <a:off x="16201560" y="5355239"/>
                <a:ext cx="4041119" cy="2017394"/>
                <a:chOff x="0" y="-1"/>
                <a:chExt cx="2448729" cy="1242199"/>
              </a:xfrm>
            </p:grpSpPr>
            <p:sp>
              <p:nvSpPr>
                <p:cNvPr id="17" name="Rectangle 140">
                  <a:extLst>
                    <a:ext uri="{FF2B5EF4-FFF2-40B4-BE49-F238E27FC236}">
                      <a16:creationId xmlns:a16="http://schemas.microsoft.com/office/drawing/2014/main" id="{70175B46-F1DF-4AF5-32AA-F4171258943F}"/>
                    </a:ext>
                  </a:extLst>
                </p:cNvPr>
                <p:cNvSpPr/>
                <p:nvPr/>
              </p:nvSpPr>
              <p:spPr>
                <a:xfrm>
                  <a:off x="0" y="1200296"/>
                  <a:ext cx="243495" cy="41902"/>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808080"/>
                      </a:solidFill>
                      <a:effectLst/>
                    </a:defRPr>
                  </a:pPr>
                  <a:endParaRPr sz="1200" kern="0" dirty="0">
                    <a:solidFill>
                      <a:srgbClr val="808080"/>
                    </a:solidFill>
                    <a:latin typeface="Garamond" panose="02020404030301010803" pitchFamily="18" charset="0"/>
                    <a:sym typeface="Trebuchet MS" panose="020B0603020202020204"/>
                  </a:endParaRPr>
                </a:p>
              </p:txBody>
            </p:sp>
            <p:sp>
              <p:nvSpPr>
                <p:cNvPr id="18" name="Rectangle 141">
                  <a:extLst>
                    <a:ext uri="{FF2B5EF4-FFF2-40B4-BE49-F238E27FC236}">
                      <a16:creationId xmlns:a16="http://schemas.microsoft.com/office/drawing/2014/main" id="{B0326198-017C-5929-91FB-E068CFA36895}"/>
                    </a:ext>
                  </a:extLst>
                </p:cNvPr>
                <p:cNvSpPr/>
                <p:nvPr/>
              </p:nvSpPr>
              <p:spPr>
                <a:xfrm>
                  <a:off x="2205234" y="1200296"/>
                  <a:ext cx="243495" cy="41902"/>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808080"/>
                      </a:solidFill>
                      <a:effectLst/>
                    </a:defRPr>
                  </a:pPr>
                  <a:endParaRPr sz="1200" kern="0" dirty="0">
                    <a:solidFill>
                      <a:srgbClr val="808080"/>
                    </a:solidFill>
                    <a:latin typeface="Garamond" panose="02020404030301010803" pitchFamily="18" charset="0"/>
                    <a:sym typeface="Trebuchet MS" panose="020B0603020202020204"/>
                  </a:endParaRPr>
                </a:p>
              </p:txBody>
            </p:sp>
            <p:sp>
              <p:nvSpPr>
                <p:cNvPr id="19" name="Rectangle 142">
                  <a:extLst>
                    <a:ext uri="{FF2B5EF4-FFF2-40B4-BE49-F238E27FC236}">
                      <a16:creationId xmlns:a16="http://schemas.microsoft.com/office/drawing/2014/main" id="{573B8EF1-0DBD-C4E1-D909-86B1BE58C0D0}"/>
                    </a:ext>
                  </a:extLst>
                </p:cNvPr>
                <p:cNvSpPr/>
                <p:nvPr/>
              </p:nvSpPr>
              <p:spPr>
                <a:xfrm rot="8100000">
                  <a:off x="1862909" y="396410"/>
                  <a:ext cx="243495" cy="41902"/>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808080"/>
                      </a:solidFill>
                      <a:effectLst/>
                    </a:defRPr>
                  </a:pPr>
                  <a:endParaRPr sz="1200" kern="0" dirty="0">
                    <a:solidFill>
                      <a:srgbClr val="808080"/>
                    </a:solidFill>
                    <a:latin typeface="Garamond" panose="02020404030301010803" pitchFamily="18" charset="0"/>
                    <a:sym typeface="Trebuchet MS" panose="020B0603020202020204"/>
                  </a:endParaRPr>
                </a:p>
              </p:txBody>
            </p:sp>
            <p:sp>
              <p:nvSpPr>
                <p:cNvPr id="20" name="Rectangle 143">
                  <a:extLst>
                    <a:ext uri="{FF2B5EF4-FFF2-40B4-BE49-F238E27FC236}">
                      <a16:creationId xmlns:a16="http://schemas.microsoft.com/office/drawing/2014/main" id="{110970A1-C235-6B62-91D7-49C40F372D16}"/>
                    </a:ext>
                  </a:extLst>
                </p:cNvPr>
                <p:cNvSpPr/>
                <p:nvPr/>
              </p:nvSpPr>
              <p:spPr>
                <a:xfrm rot="2700000">
                  <a:off x="322312" y="431396"/>
                  <a:ext cx="243495" cy="41902"/>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808080"/>
                      </a:solidFill>
                      <a:effectLst/>
                    </a:defRPr>
                  </a:pPr>
                  <a:endParaRPr sz="1200" kern="0" dirty="0">
                    <a:solidFill>
                      <a:srgbClr val="808080"/>
                    </a:solidFill>
                    <a:latin typeface="Garamond" panose="02020404030301010803" pitchFamily="18" charset="0"/>
                    <a:sym typeface="Trebuchet MS" panose="020B0603020202020204"/>
                  </a:endParaRPr>
                </a:p>
              </p:txBody>
            </p:sp>
            <p:sp>
              <p:nvSpPr>
                <p:cNvPr id="21" name="Rectangle 144">
                  <a:extLst>
                    <a:ext uri="{FF2B5EF4-FFF2-40B4-BE49-F238E27FC236}">
                      <a16:creationId xmlns:a16="http://schemas.microsoft.com/office/drawing/2014/main" id="{A9A9B40D-68FF-D051-0E95-F128A39E80DB}"/>
                    </a:ext>
                  </a:extLst>
                </p:cNvPr>
                <p:cNvSpPr/>
                <p:nvPr/>
              </p:nvSpPr>
              <p:spPr>
                <a:xfrm rot="5400000">
                  <a:off x="1081127" y="100796"/>
                  <a:ext cx="243495" cy="41902"/>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808080"/>
                      </a:solidFill>
                      <a:effectLst/>
                    </a:defRPr>
                  </a:pPr>
                  <a:endParaRPr sz="1200" kern="0" dirty="0">
                    <a:solidFill>
                      <a:srgbClr val="808080"/>
                    </a:solidFill>
                    <a:latin typeface="Garamond" panose="02020404030301010803" pitchFamily="18" charset="0"/>
                    <a:sym typeface="Trebuchet MS" panose="020B0603020202020204"/>
                  </a:endParaRPr>
                </a:p>
              </p:txBody>
            </p:sp>
            <p:sp>
              <p:nvSpPr>
                <p:cNvPr id="22" name="Rectangle 145">
                  <a:extLst>
                    <a:ext uri="{FF2B5EF4-FFF2-40B4-BE49-F238E27FC236}">
                      <a16:creationId xmlns:a16="http://schemas.microsoft.com/office/drawing/2014/main" id="{82B2E92C-D692-BAE9-A9CF-5A2EBEBDE321}"/>
                    </a:ext>
                  </a:extLst>
                </p:cNvPr>
                <p:cNvSpPr/>
                <p:nvPr/>
              </p:nvSpPr>
              <p:spPr>
                <a:xfrm rot="9121187">
                  <a:off x="2116385" y="648235"/>
                  <a:ext cx="99442" cy="28426"/>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FFFFFF"/>
                      </a:solidFill>
                      <a:effectLst/>
                    </a:defRPr>
                  </a:pPr>
                  <a:endParaRPr sz="1200" kern="0" dirty="0">
                    <a:solidFill>
                      <a:srgbClr val="FFFFFF"/>
                    </a:solidFill>
                    <a:latin typeface="Garamond" panose="02020404030301010803" pitchFamily="18" charset="0"/>
                    <a:sym typeface="Trebuchet MS" panose="020B0603020202020204"/>
                  </a:endParaRPr>
                </a:p>
              </p:txBody>
            </p:sp>
            <p:sp>
              <p:nvSpPr>
                <p:cNvPr id="24" name="Rectangle 146">
                  <a:extLst>
                    <a:ext uri="{FF2B5EF4-FFF2-40B4-BE49-F238E27FC236}">
                      <a16:creationId xmlns:a16="http://schemas.microsoft.com/office/drawing/2014/main" id="{428F8E8A-55F2-65E6-A405-038C402C3EA3}"/>
                    </a:ext>
                  </a:extLst>
                </p:cNvPr>
                <p:cNvSpPr/>
                <p:nvPr/>
              </p:nvSpPr>
              <p:spPr>
                <a:xfrm rot="10021187">
                  <a:off x="2223420" y="917274"/>
                  <a:ext cx="99442" cy="28426"/>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FFFFFF"/>
                      </a:solidFill>
                      <a:effectLst/>
                    </a:defRPr>
                  </a:pPr>
                  <a:endParaRPr sz="1200" kern="0" dirty="0">
                    <a:solidFill>
                      <a:srgbClr val="FFFFFF"/>
                    </a:solidFill>
                    <a:latin typeface="Garamond" panose="02020404030301010803" pitchFamily="18" charset="0"/>
                    <a:sym typeface="Trebuchet MS" panose="020B0603020202020204"/>
                  </a:endParaRPr>
                </a:p>
              </p:txBody>
            </p:sp>
            <p:sp>
              <p:nvSpPr>
                <p:cNvPr id="25" name="Rectangle 147">
                  <a:extLst>
                    <a:ext uri="{FF2B5EF4-FFF2-40B4-BE49-F238E27FC236}">
                      <a16:creationId xmlns:a16="http://schemas.microsoft.com/office/drawing/2014/main" id="{FBA0F67F-4585-98FC-0FB4-1DCEB5D7B9CA}"/>
                    </a:ext>
                  </a:extLst>
                </p:cNvPr>
                <p:cNvSpPr/>
                <p:nvPr/>
              </p:nvSpPr>
              <p:spPr>
                <a:xfrm rot="7321187">
                  <a:off x="1701069" y="254694"/>
                  <a:ext cx="99442" cy="28426"/>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FFFFFF"/>
                      </a:solidFill>
                      <a:effectLst/>
                    </a:defRPr>
                  </a:pPr>
                  <a:endParaRPr sz="1200" kern="0" dirty="0">
                    <a:solidFill>
                      <a:srgbClr val="FFFFFF"/>
                    </a:solidFill>
                    <a:latin typeface="Garamond" panose="02020404030301010803" pitchFamily="18" charset="0"/>
                    <a:sym typeface="Trebuchet MS" panose="020B0603020202020204"/>
                  </a:endParaRPr>
                </a:p>
              </p:txBody>
            </p:sp>
            <p:sp>
              <p:nvSpPr>
                <p:cNvPr id="26" name="Rectangle 148">
                  <a:extLst>
                    <a:ext uri="{FF2B5EF4-FFF2-40B4-BE49-F238E27FC236}">
                      <a16:creationId xmlns:a16="http://schemas.microsoft.com/office/drawing/2014/main" id="{CFD3D588-C728-F98E-20C3-65281C2A474D}"/>
                    </a:ext>
                  </a:extLst>
                </p:cNvPr>
                <p:cNvSpPr/>
                <p:nvPr/>
              </p:nvSpPr>
              <p:spPr>
                <a:xfrm rot="6421187">
                  <a:off x="1435267" y="148006"/>
                  <a:ext cx="99442" cy="28426"/>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FFFFFF"/>
                      </a:solidFill>
                      <a:effectLst/>
                    </a:defRPr>
                  </a:pPr>
                  <a:endParaRPr sz="1200" kern="0" dirty="0">
                    <a:solidFill>
                      <a:srgbClr val="FFFFFF"/>
                    </a:solidFill>
                    <a:latin typeface="Garamond" panose="02020404030301010803" pitchFamily="18" charset="0"/>
                    <a:sym typeface="Trebuchet MS" panose="020B0603020202020204"/>
                  </a:endParaRPr>
                </a:p>
              </p:txBody>
            </p:sp>
            <p:sp>
              <p:nvSpPr>
                <p:cNvPr id="27" name="Rectangle 149">
                  <a:extLst>
                    <a:ext uri="{FF2B5EF4-FFF2-40B4-BE49-F238E27FC236}">
                      <a16:creationId xmlns:a16="http://schemas.microsoft.com/office/drawing/2014/main" id="{0343718D-AEE5-CE12-B0BC-118ED01AEA16}"/>
                    </a:ext>
                  </a:extLst>
                </p:cNvPr>
                <p:cNvSpPr/>
                <p:nvPr/>
              </p:nvSpPr>
              <p:spPr>
                <a:xfrm rot="4621187">
                  <a:off x="878075" y="168554"/>
                  <a:ext cx="99442" cy="28426"/>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FFFFFF"/>
                      </a:solidFill>
                      <a:effectLst/>
                    </a:defRPr>
                  </a:pPr>
                  <a:endParaRPr sz="1200" kern="0" dirty="0">
                    <a:solidFill>
                      <a:srgbClr val="FFFFFF"/>
                    </a:solidFill>
                    <a:latin typeface="Garamond" panose="02020404030301010803" pitchFamily="18" charset="0"/>
                    <a:sym typeface="Trebuchet MS" panose="020B0603020202020204"/>
                  </a:endParaRPr>
                </a:p>
              </p:txBody>
            </p:sp>
            <p:sp>
              <p:nvSpPr>
                <p:cNvPr id="28" name="Rectangle 150">
                  <a:extLst>
                    <a:ext uri="{FF2B5EF4-FFF2-40B4-BE49-F238E27FC236}">
                      <a16:creationId xmlns:a16="http://schemas.microsoft.com/office/drawing/2014/main" id="{DC675A5D-BEBB-E9DC-7BC6-8A9B70DE539B}"/>
                    </a:ext>
                  </a:extLst>
                </p:cNvPr>
                <p:cNvSpPr/>
                <p:nvPr/>
              </p:nvSpPr>
              <p:spPr>
                <a:xfrm rot="3452772">
                  <a:off x="620591" y="280718"/>
                  <a:ext cx="99442" cy="28426"/>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FFFFFF"/>
                      </a:solidFill>
                      <a:effectLst/>
                    </a:defRPr>
                  </a:pPr>
                  <a:endParaRPr sz="1200" kern="0" dirty="0">
                    <a:solidFill>
                      <a:srgbClr val="FFFFFF"/>
                    </a:solidFill>
                    <a:latin typeface="Garamond" panose="02020404030301010803" pitchFamily="18" charset="0"/>
                    <a:sym typeface="Trebuchet MS" panose="020B0603020202020204"/>
                  </a:endParaRPr>
                </a:p>
              </p:txBody>
            </p:sp>
            <p:sp>
              <p:nvSpPr>
                <p:cNvPr id="29" name="Rectangle 151">
                  <a:extLst>
                    <a:ext uri="{FF2B5EF4-FFF2-40B4-BE49-F238E27FC236}">
                      <a16:creationId xmlns:a16="http://schemas.microsoft.com/office/drawing/2014/main" id="{7EC5BA1A-E51B-3B4C-B1F2-DEA61064E89B}"/>
                    </a:ext>
                  </a:extLst>
                </p:cNvPr>
                <p:cNvSpPr/>
                <p:nvPr/>
              </p:nvSpPr>
              <p:spPr>
                <a:xfrm rot="1652772">
                  <a:off x="237528" y="674646"/>
                  <a:ext cx="99442" cy="28426"/>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FFFFFF"/>
                      </a:solidFill>
                      <a:effectLst/>
                    </a:defRPr>
                  </a:pPr>
                  <a:endParaRPr sz="1200" kern="0" dirty="0">
                    <a:solidFill>
                      <a:srgbClr val="FFFFFF"/>
                    </a:solidFill>
                    <a:latin typeface="Garamond" panose="02020404030301010803" pitchFamily="18" charset="0"/>
                    <a:sym typeface="Trebuchet MS" panose="020B0603020202020204"/>
                  </a:endParaRPr>
                </a:p>
              </p:txBody>
            </p:sp>
            <p:sp>
              <p:nvSpPr>
                <p:cNvPr id="30" name="Rectangle 152">
                  <a:extLst>
                    <a:ext uri="{FF2B5EF4-FFF2-40B4-BE49-F238E27FC236}">
                      <a16:creationId xmlns:a16="http://schemas.microsoft.com/office/drawing/2014/main" id="{3436A5AD-F73C-97E0-D56B-0FBAB2810B9F}"/>
                    </a:ext>
                  </a:extLst>
                </p:cNvPr>
                <p:cNvSpPr/>
                <p:nvPr/>
              </p:nvSpPr>
              <p:spPr>
                <a:xfrm rot="752772">
                  <a:off x="123648" y="928238"/>
                  <a:ext cx="99442" cy="28426"/>
                </a:xfrm>
                <a:prstGeom prst="rect">
                  <a:avLst/>
                </a:prstGeom>
                <a:solidFill>
                  <a:srgbClr val="FFC000"/>
                </a:solidFill>
                <a:ln w="12700" cap="flat">
                  <a:solidFill>
                    <a:srgbClr val="FFC000"/>
                  </a:solidFill>
                  <a:miter lim="400000"/>
                </a:ln>
                <a:effectLst>
                  <a:outerShdw blurRad="50800" dist="30504" dir="5400000" rotWithShape="0">
                    <a:srgbClr val="000000">
                      <a:alpha val="41788"/>
                    </a:srgbClr>
                  </a:outerShdw>
                </a:effectLst>
              </p:spPr>
              <p:txBody>
                <a:bodyPr wrap="square" lIns="19050" tIns="19050" rIns="19050" bIns="19050" numCol="1" anchor="ctr">
                  <a:noAutofit/>
                </a:bodyPr>
                <a:lstStyle/>
                <a:p>
                  <a:pPr algn="ctr" hangingPunct="0">
                    <a:defRPr sz="2400" b="0" cap="none">
                      <a:solidFill>
                        <a:srgbClr val="FFFFFF"/>
                      </a:solidFill>
                      <a:effectLst/>
                    </a:defRPr>
                  </a:pPr>
                  <a:endParaRPr sz="1200" kern="0" dirty="0">
                    <a:solidFill>
                      <a:srgbClr val="FFFFFF"/>
                    </a:solidFill>
                    <a:latin typeface="Garamond" panose="02020404030301010803" pitchFamily="18" charset="0"/>
                    <a:sym typeface="Trebuchet MS" panose="020B0603020202020204"/>
                  </a:endParaRPr>
                </a:p>
              </p:txBody>
            </p:sp>
            <p:sp>
              <p:nvSpPr>
                <p:cNvPr id="31" name="Block Arc 153">
                  <a:extLst>
                    <a:ext uri="{FF2B5EF4-FFF2-40B4-BE49-F238E27FC236}">
                      <a16:creationId xmlns:a16="http://schemas.microsoft.com/office/drawing/2014/main" id="{D8C38988-A45C-7245-57AF-12A5EDDBCABC}"/>
                    </a:ext>
                  </a:extLst>
                </p:cNvPr>
                <p:cNvSpPr/>
                <p:nvPr/>
              </p:nvSpPr>
              <p:spPr>
                <a:xfrm>
                  <a:off x="53223" y="45267"/>
                  <a:ext cx="2349087" cy="1188146"/>
                </a:xfrm>
                <a:custGeom>
                  <a:avLst/>
                  <a:gdLst/>
                  <a:ahLst/>
                  <a:cxnLst>
                    <a:cxn ang="0">
                      <a:pos x="wd2" y="hd2"/>
                    </a:cxn>
                    <a:cxn ang="5400000">
                      <a:pos x="wd2" y="hd2"/>
                    </a:cxn>
                    <a:cxn ang="10800000">
                      <a:pos x="wd2" y="hd2"/>
                    </a:cxn>
                    <a:cxn ang="16200000">
                      <a:pos x="wd2" y="hd2"/>
                    </a:cxn>
                  </a:cxnLst>
                  <a:rect l="0" t="0" r="r" b="b"/>
                  <a:pathLst>
                    <a:path w="21600" h="21600" extrusionOk="0">
                      <a:moveTo>
                        <a:pt x="0" y="21353"/>
                      </a:moveTo>
                      <a:cubicBezTo>
                        <a:pt x="0" y="9560"/>
                        <a:pt x="4835" y="0"/>
                        <a:pt x="10800" y="0"/>
                      </a:cubicBezTo>
                      <a:cubicBezTo>
                        <a:pt x="16765" y="0"/>
                        <a:pt x="21600" y="9560"/>
                        <a:pt x="21600" y="21353"/>
                      </a:cubicBezTo>
                      <a:lnTo>
                        <a:pt x="21047" y="21600"/>
                      </a:lnTo>
                      <a:cubicBezTo>
                        <a:pt x="21047" y="10411"/>
                        <a:pt x="16459" y="1340"/>
                        <a:pt x="10799" y="1340"/>
                      </a:cubicBezTo>
                      <a:cubicBezTo>
                        <a:pt x="5140" y="1340"/>
                        <a:pt x="552" y="10411"/>
                        <a:pt x="552" y="21600"/>
                      </a:cubicBezTo>
                      <a:close/>
                    </a:path>
                  </a:pathLst>
                </a:custGeom>
                <a:solidFill>
                  <a:srgbClr val="FFC000"/>
                </a:solidFill>
                <a:ln w="12700" cap="flat">
                  <a:solidFill>
                    <a:srgbClr val="FFC000"/>
                  </a:solidFill>
                  <a:miter lim="400000"/>
                </a:ln>
                <a:effectLst/>
              </p:spPr>
              <p:txBody>
                <a:bodyPr wrap="square" lIns="19050" tIns="19050" rIns="19050" bIns="19050" numCol="1" anchor="ctr">
                  <a:noAutofit/>
                </a:bodyPr>
                <a:lstStyle/>
                <a:p>
                  <a:pPr algn="ctr" hangingPunct="0">
                    <a:defRPr sz="2400" b="0" cap="none">
                      <a:solidFill>
                        <a:srgbClr val="FFFFFF"/>
                      </a:solidFill>
                      <a:effectLst/>
                    </a:defRPr>
                  </a:pPr>
                  <a:endParaRPr sz="1200" kern="0" dirty="0">
                    <a:solidFill>
                      <a:srgbClr val="FFFFFF"/>
                    </a:solidFill>
                    <a:latin typeface="Garamond" panose="02020404030301010803" pitchFamily="18" charset="0"/>
                    <a:sym typeface="Trebuchet MS" panose="020B0603020202020204"/>
                  </a:endParaRPr>
                </a:p>
              </p:txBody>
            </p:sp>
          </p:grpSp>
          <p:grpSp>
            <p:nvGrpSpPr>
              <p:cNvPr id="9" name="Group 134">
                <a:extLst>
                  <a:ext uri="{FF2B5EF4-FFF2-40B4-BE49-F238E27FC236}">
                    <a16:creationId xmlns:a16="http://schemas.microsoft.com/office/drawing/2014/main" id="{E1803BB0-FFE2-D88B-0257-58386B19B8BF}"/>
                  </a:ext>
                </a:extLst>
              </p:cNvPr>
              <p:cNvGrpSpPr/>
              <p:nvPr/>
            </p:nvGrpSpPr>
            <p:grpSpPr>
              <a:xfrm>
                <a:off x="15619715" y="4969377"/>
                <a:ext cx="5131699" cy="2508455"/>
                <a:chOff x="124599" y="136522"/>
                <a:chExt cx="3109577" cy="1544575"/>
              </a:xfrm>
            </p:grpSpPr>
            <p:sp>
              <p:nvSpPr>
                <p:cNvPr id="12" name="TextBox 135">
                  <a:extLst>
                    <a:ext uri="{FF2B5EF4-FFF2-40B4-BE49-F238E27FC236}">
                      <a16:creationId xmlns:a16="http://schemas.microsoft.com/office/drawing/2014/main" id="{B10DA566-A07C-DADB-99FA-A19CFF45332A}"/>
                    </a:ext>
                  </a:extLst>
                </p:cNvPr>
                <p:cNvSpPr txBox="1"/>
                <p:nvPr/>
              </p:nvSpPr>
              <p:spPr>
                <a:xfrm rot="5400000">
                  <a:off x="2992191" y="1439111"/>
                  <a:ext cx="286128" cy="197843"/>
                </a:xfrm>
                <a:prstGeom prst="rect">
                  <a:avLst/>
                </a:prstGeom>
                <a:noFill/>
                <a:ln w="12700" cap="flat">
                  <a:noFill/>
                  <a:miter lim="400000"/>
                </a:ln>
                <a:effectLst/>
              </p:spPr>
              <p:txBody>
                <a:bodyPr wrap="none" lIns="22860" tIns="22860" rIns="22860" bIns="22860" numCol="1" anchor="ctr">
                  <a:spAutoFit/>
                </a:bodyPr>
                <a:lstStyle>
                  <a:lvl1pPr defTabSz="1828800">
                    <a:defRPr sz="2400" cap="none">
                      <a:solidFill>
                        <a:srgbClr val="000000"/>
                      </a:solidFill>
                    </a:defRPr>
                  </a:lvl1pPr>
                </a:lstStyle>
                <a:p>
                  <a:pPr algn="ctr" defTabSz="914400" hangingPunct="0">
                    <a:defRPr>
                      <a:effectLst/>
                    </a:defRPr>
                  </a:pPr>
                  <a:r>
                    <a:rPr sz="1200" b="1" kern="0" dirty="0">
                      <a:latin typeface="Garamond" panose="02020404030301010803" pitchFamily="18" charset="0"/>
                      <a:sym typeface="Trebuchet MS" panose="020B0603020202020204"/>
                    </a:rPr>
                    <a:t>100%</a:t>
                  </a:r>
                </a:p>
              </p:txBody>
            </p:sp>
            <p:sp>
              <p:nvSpPr>
                <p:cNvPr id="13" name="TextBox 136">
                  <a:extLst>
                    <a:ext uri="{FF2B5EF4-FFF2-40B4-BE49-F238E27FC236}">
                      <a16:creationId xmlns:a16="http://schemas.microsoft.com/office/drawing/2014/main" id="{F9493922-0C67-7F41-6522-99718CD3AC79}"/>
                    </a:ext>
                  </a:extLst>
                </p:cNvPr>
                <p:cNvSpPr txBox="1"/>
                <p:nvPr/>
              </p:nvSpPr>
              <p:spPr>
                <a:xfrm rot="16200000">
                  <a:off x="130601" y="1425050"/>
                  <a:ext cx="185839" cy="197843"/>
                </a:xfrm>
                <a:prstGeom prst="rect">
                  <a:avLst/>
                </a:prstGeom>
                <a:noFill/>
                <a:ln w="12700" cap="flat">
                  <a:noFill/>
                  <a:miter lim="400000"/>
                </a:ln>
                <a:effectLst/>
              </p:spPr>
              <p:txBody>
                <a:bodyPr wrap="none" lIns="22860" tIns="22860" rIns="22860" bIns="22860" numCol="1" anchor="ctr">
                  <a:spAutoFit/>
                </a:bodyPr>
                <a:lstStyle>
                  <a:lvl1pPr defTabSz="1828800">
                    <a:defRPr sz="2400" cap="none">
                      <a:solidFill>
                        <a:srgbClr val="000000"/>
                      </a:solidFill>
                    </a:defRPr>
                  </a:lvl1pPr>
                </a:lstStyle>
                <a:p>
                  <a:pPr algn="ctr" defTabSz="914400" hangingPunct="0">
                    <a:defRPr>
                      <a:effectLst/>
                    </a:defRPr>
                  </a:pPr>
                  <a:r>
                    <a:rPr sz="1200" b="1" kern="0" dirty="0">
                      <a:latin typeface="Garamond" panose="02020404030301010803" pitchFamily="18" charset="0"/>
                      <a:sym typeface="Trebuchet MS" panose="020B0603020202020204"/>
                    </a:rPr>
                    <a:t>0%</a:t>
                  </a:r>
                </a:p>
              </p:txBody>
            </p:sp>
            <p:sp>
              <p:nvSpPr>
                <p:cNvPr id="14" name="TextBox 137">
                  <a:extLst>
                    <a:ext uri="{FF2B5EF4-FFF2-40B4-BE49-F238E27FC236}">
                      <a16:creationId xmlns:a16="http://schemas.microsoft.com/office/drawing/2014/main" id="{FDBD699D-16BA-F8EC-E509-0D53AF201B5D}"/>
                    </a:ext>
                  </a:extLst>
                </p:cNvPr>
                <p:cNvSpPr txBox="1"/>
                <p:nvPr/>
              </p:nvSpPr>
              <p:spPr>
                <a:xfrm rot="19043860">
                  <a:off x="581522" y="457963"/>
                  <a:ext cx="273133" cy="173997"/>
                </a:xfrm>
                <a:prstGeom prst="rect">
                  <a:avLst/>
                </a:prstGeom>
                <a:noFill/>
                <a:ln w="12700" cap="flat">
                  <a:noFill/>
                  <a:miter lim="400000"/>
                </a:ln>
                <a:effectLst/>
              </p:spPr>
              <p:txBody>
                <a:bodyPr wrap="none" lIns="22860" tIns="22860" rIns="22860" bIns="22860" numCol="1" anchor="ctr">
                  <a:spAutoFit/>
                </a:bodyPr>
                <a:lstStyle>
                  <a:lvl1pPr defTabSz="1828800">
                    <a:defRPr sz="2400" cap="none">
                      <a:solidFill>
                        <a:srgbClr val="000000"/>
                      </a:solidFill>
                    </a:defRPr>
                  </a:lvl1pPr>
                </a:lstStyle>
                <a:p>
                  <a:pPr algn="ctr" defTabSz="914400" hangingPunct="0">
                    <a:defRPr>
                      <a:effectLst/>
                    </a:defRPr>
                  </a:pPr>
                  <a:r>
                    <a:rPr sz="1200" b="1" kern="0" dirty="0">
                      <a:latin typeface="Garamond" panose="02020404030301010803" pitchFamily="18" charset="0"/>
                      <a:sym typeface="Trebuchet MS" panose="020B0603020202020204"/>
                    </a:rPr>
                    <a:t>25%</a:t>
                  </a:r>
                </a:p>
              </p:txBody>
            </p:sp>
            <p:sp>
              <p:nvSpPr>
                <p:cNvPr id="15" name="TextBox 138">
                  <a:extLst>
                    <a:ext uri="{FF2B5EF4-FFF2-40B4-BE49-F238E27FC236}">
                      <a16:creationId xmlns:a16="http://schemas.microsoft.com/office/drawing/2014/main" id="{3D696AFB-A291-8455-D607-D7064060F887}"/>
                    </a:ext>
                  </a:extLst>
                </p:cNvPr>
                <p:cNvSpPr txBox="1"/>
                <p:nvPr/>
              </p:nvSpPr>
              <p:spPr>
                <a:xfrm>
                  <a:off x="1543671" y="136522"/>
                  <a:ext cx="273133" cy="173997"/>
                </a:xfrm>
                <a:prstGeom prst="rect">
                  <a:avLst/>
                </a:prstGeom>
                <a:noFill/>
                <a:ln w="12700" cap="flat">
                  <a:noFill/>
                  <a:miter lim="400000"/>
                </a:ln>
                <a:effectLst/>
              </p:spPr>
              <p:txBody>
                <a:bodyPr wrap="none" lIns="22860" tIns="22860" rIns="22860" bIns="22860" numCol="1" anchor="ctr">
                  <a:spAutoFit/>
                </a:bodyPr>
                <a:lstStyle>
                  <a:lvl1pPr defTabSz="1828800">
                    <a:defRPr sz="2400" cap="none">
                      <a:solidFill>
                        <a:srgbClr val="000000"/>
                      </a:solidFill>
                    </a:defRPr>
                  </a:lvl1pPr>
                </a:lstStyle>
                <a:p>
                  <a:pPr algn="ctr" defTabSz="914400" hangingPunct="0">
                    <a:defRPr>
                      <a:effectLst/>
                    </a:defRPr>
                  </a:pPr>
                  <a:r>
                    <a:rPr sz="1200" b="1" kern="0" dirty="0">
                      <a:latin typeface="Garamond" panose="02020404030301010803" pitchFamily="18" charset="0"/>
                      <a:sym typeface="Trebuchet MS" panose="020B0603020202020204"/>
                    </a:rPr>
                    <a:t>50%</a:t>
                  </a:r>
                </a:p>
              </p:txBody>
            </p:sp>
            <p:sp>
              <p:nvSpPr>
                <p:cNvPr id="16" name="TextBox 139">
                  <a:extLst>
                    <a:ext uri="{FF2B5EF4-FFF2-40B4-BE49-F238E27FC236}">
                      <a16:creationId xmlns:a16="http://schemas.microsoft.com/office/drawing/2014/main" id="{5A625F38-002E-9C97-1663-513D05175D12}"/>
                    </a:ext>
                  </a:extLst>
                </p:cNvPr>
                <p:cNvSpPr txBox="1"/>
                <p:nvPr/>
              </p:nvSpPr>
              <p:spPr>
                <a:xfrm rot="2700000">
                  <a:off x="2636628" y="530546"/>
                  <a:ext cx="240213" cy="197843"/>
                </a:xfrm>
                <a:prstGeom prst="rect">
                  <a:avLst/>
                </a:prstGeom>
                <a:noFill/>
                <a:ln w="12700" cap="flat">
                  <a:noFill/>
                  <a:miter lim="400000"/>
                </a:ln>
                <a:effectLst/>
              </p:spPr>
              <p:txBody>
                <a:bodyPr wrap="none" lIns="22860" tIns="22860" rIns="22860" bIns="22860" numCol="1" anchor="ctr">
                  <a:spAutoFit/>
                </a:bodyPr>
                <a:lstStyle>
                  <a:lvl1pPr defTabSz="1828800">
                    <a:defRPr sz="2400" cap="none">
                      <a:solidFill>
                        <a:srgbClr val="000000"/>
                      </a:solidFill>
                    </a:defRPr>
                  </a:lvl1pPr>
                </a:lstStyle>
                <a:p>
                  <a:pPr algn="ctr" defTabSz="914400" hangingPunct="0">
                    <a:defRPr>
                      <a:effectLst/>
                    </a:defRPr>
                  </a:pPr>
                  <a:r>
                    <a:rPr sz="1200" b="1" kern="0" dirty="0">
                      <a:latin typeface="Garamond" panose="02020404030301010803" pitchFamily="18" charset="0"/>
                      <a:sym typeface="Trebuchet MS" panose="020B0603020202020204"/>
                    </a:rPr>
                    <a:t>75%</a:t>
                  </a:r>
                </a:p>
              </p:txBody>
            </p:sp>
          </p:grpSp>
          <p:sp>
            <p:nvSpPr>
              <p:cNvPr id="10" name="TextBox 131">
                <a:extLst>
                  <a:ext uri="{FF2B5EF4-FFF2-40B4-BE49-F238E27FC236}">
                    <a16:creationId xmlns:a16="http://schemas.microsoft.com/office/drawing/2014/main" id="{E9003F3B-C542-F1F8-DB06-399F6061A8F8}"/>
                  </a:ext>
                </a:extLst>
              </p:cNvPr>
              <p:cNvSpPr txBox="1"/>
              <p:nvPr/>
            </p:nvSpPr>
            <p:spPr>
              <a:xfrm>
                <a:off x="17819887" y="7596858"/>
                <a:ext cx="882074" cy="527479"/>
              </a:xfrm>
              <a:prstGeom prst="rect">
                <a:avLst/>
              </a:prstGeom>
              <a:solidFill>
                <a:srgbClr val="FFC000"/>
              </a:solidFill>
              <a:ln w="12700">
                <a:miter lim="400000"/>
              </a:ln>
            </p:spPr>
            <p:txBody>
              <a:bodyPr wrap="square" lIns="22860" rIns="22860" anchor="ctr">
                <a:spAutoFit/>
              </a:bodyPr>
              <a:lstStyle>
                <a:lvl1pPr defTabSz="1828800">
                  <a:defRPr sz="4400" cap="none">
                    <a:solidFill>
                      <a:srgbClr val="000000"/>
                    </a:solidFill>
                  </a:defRPr>
                </a:lvl1pPr>
              </a:lstStyle>
              <a:p>
                <a:pPr algn="ctr" defTabSz="914400" hangingPunct="0">
                  <a:defRPr>
                    <a:effectLst/>
                  </a:defRPr>
                </a:pPr>
                <a:r>
                  <a:rPr lang="en-GB" sz="2200" b="1" kern="0" dirty="0">
                    <a:latin typeface="Garamond" panose="02020404030301010803" pitchFamily="18" charset="0"/>
                    <a:sym typeface="Trebuchet MS" panose="020B0603020202020204"/>
                  </a:rPr>
                  <a:t>75</a:t>
                </a:r>
                <a:r>
                  <a:rPr sz="2200" b="1" kern="0" dirty="0">
                    <a:latin typeface="Garamond" panose="02020404030301010803" pitchFamily="18" charset="0"/>
                    <a:sym typeface="Trebuchet MS" panose="020B0603020202020204"/>
                  </a:rPr>
                  <a:t>%</a:t>
                </a:r>
              </a:p>
            </p:txBody>
          </p:sp>
          <p:sp>
            <p:nvSpPr>
              <p:cNvPr id="11" name="Line">
                <a:extLst>
                  <a:ext uri="{FF2B5EF4-FFF2-40B4-BE49-F238E27FC236}">
                    <a16:creationId xmlns:a16="http://schemas.microsoft.com/office/drawing/2014/main" id="{50B90D5B-E062-4AAA-9C61-BDA53E6E7AE3}"/>
                  </a:ext>
                </a:extLst>
              </p:cNvPr>
              <p:cNvSpPr/>
              <p:nvPr/>
            </p:nvSpPr>
            <p:spPr>
              <a:xfrm rot="4620000" flipH="1" flipV="1">
                <a:off x="18074401" y="5989371"/>
                <a:ext cx="916493" cy="883692"/>
              </a:xfrm>
              <a:prstGeom prst="line">
                <a:avLst/>
              </a:prstGeom>
              <a:ln w="25400">
                <a:solidFill>
                  <a:srgbClr val="FFC000"/>
                </a:solidFill>
                <a:headEnd type="oval"/>
              </a:ln>
              <a:effectLst>
                <a:outerShdw blurRad="50800" dist="30504" dir="5400000" rotWithShape="0">
                  <a:srgbClr val="000000">
                    <a:alpha val="41788"/>
                  </a:srgbClr>
                </a:outerShdw>
              </a:effectLst>
            </p:spPr>
            <p:txBody>
              <a:bodyPr lIns="22859" tIns="22859" rIns="22859" bIns="22859"/>
              <a:lstStyle/>
              <a:p>
                <a:pPr defTabSz="412750" hangingPunct="0">
                  <a:defRPr sz="2000" b="0" cap="none">
                    <a:solidFill>
                      <a:srgbClr val="252D30"/>
                    </a:solidFill>
                    <a:effectLst/>
                    <a:latin typeface="+mn-lt"/>
                    <a:ea typeface="+mn-ea"/>
                    <a:cs typeface="+mn-cs"/>
                    <a:sym typeface="Helvetica Neue"/>
                  </a:defRPr>
                </a:pPr>
                <a:endParaRPr sz="1000" kern="0" dirty="0">
                  <a:solidFill>
                    <a:srgbClr val="252D30"/>
                  </a:solidFill>
                  <a:latin typeface="Garamond" panose="02020404030301010803" pitchFamily="18" charset="0"/>
                  <a:sym typeface="Helvetica Neue"/>
                </a:endParaRPr>
              </a:p>
            </p:txBody>
          </p:sp>
        </p:grpSp>
        <p:sp>
          <p:nvSpPr>
            <p:cNvPr id="32" name="Rectangle">
              <a:extLst>
                <a:ext uri="{FF2B5EF4-FFF2-40B4-BE49-F238E27FC236}">
                  <a16:creationId xmlns:a16="http://schemas.microsoft.com/office/drawing/2014/main" id="{C1D45A78-2EF5-EADF-473D-BC96C0C7BB76}"/>
                </a:ext>
              </a:extLst>
            </p:cNvPr>
            <p:cNvSpPr/>
            <p:nvPr/>
          </p:nvSpPr>
          <p:spPr>
            <a:xfrm>
              <a:off x="835409" y="964666"/>
              <a:ext cx="5299206" cy="4555633"/>
            </a:xfrm>
            <a:prstGeom prst="rect">
              <a:avLst/>
            </a:prstGeom>
            <a:solidFill>
              <a:srgbClr val="FFFFFF"/>
            </a:solidFill>
            <a:ln w="12700">
              <a:miter lim="400000"/>
            </a:ln>
            <a:effectLst>
              <a:outerShdw blurRad="76200" dist="30504" dir="5400000" rotWithShape="0">
                <a:srgbClr val="000000"/>
              </a:outerShdw>
            </a:effectLst>
          </p:spPr>
          <p:txBody>
            <a:bodyPr lIns="19050" tIns="19050" rIns="19050" bIns="19050" anchor="ctr"/>
            <a:lstStyle/>
            <a:p>
              <a:pPr defTabSz="412750" hangingPunct="0">
                <a:defRPr sz="2000" b="0" cap="none">
                  <a:solidFill>
                    <a:srgbClr val="252D30"/>
                  </a:solidFill>
                  <a:effectLst/>
                  <a:latin typeface="+mn-lt"/>
                  <a:ea typeface="+mn-ea"/>
                  <a:cs typeface="+mn-cs"/>
                  <a:sym typeface="Helvetica Neue"/>
                </a:defRPr>
              </a:pPr>
              <a:endParaRPr sz="1000" kern="0" dirty="0">
                <a:solidFill>
                  <a:srgbClr val="252D30"/>
                </a:solidFill>
                <a:latin typeface="Garamond" panose="02020404030301010803" pitchFamily="18" charset="0"/>
                <a:sym typeface="Helvetica Neue"/>
              </a:endParaRPr>
            </a:p>
          </p:txBody>
        </p:sp>
        <p:graphicFrame>
          <p:nvGraphicFramePr>
            <p:cNvPr id="33" name="Table">
              <a:extLst>
                <a:ext uri="{FF2B5EF4-FFF2-40B4-BE49-F238E27FC236}">
                  <a16:creationId xmlns:a16="http://schemas.microsoft.com/office/drawing/2014/main" id="{1920D09B-4CB3-986B-EECE-5A98B9DBA250}"/>
                </a:ext>
              </a:extLst>
            </p:cNvPr>
            <p:cNvGraphicFramePr/>
            <p:nvPr>
              <p:extLst>
                <p:ext uri="{D42A27DB-BD31-4B8C-83A1-F6EECF244321}">
                  <p14:modId xmlns:p14="http://schemas.microsoft.com/office/powerpoint/2010/main" val="2163184152"/>
                </p:ext>
              </p:extLst>
            </p:nvPr>
          </p:nvGraphicFramePr>
          <p:xfrm>
            <a:off x="1158178" y="1092162"/>
            <a:ext cx="4548172" cy="1398509"/>
          </p:xfrm>
          <a:graphic>
            <a:graphicData uri="http://schemas.openxmlformats.org/drawingml/2006/table">
              <a:tbl>
                <a:tblPr/>
                <a:tblGrid>
                  <a:gridCol w="1137043">
                    <a:extLst>
                      <a:ext uri="{9D8B030D-6E8A-4147-A177-3AD203B41FA5}">
                        <a16:colId xmlns:a16="http://schemas.microsoft.com/office/drawing/2014/main" val="20000"/>
                      </a:ext>
                    </a:extLst>
                  </a:gridCol>
                  <a:gridCol w="1137043">
                    <a:extLst>
                      <a:ext uri="{9D8B030D-6E8A-4147-A177-3AD203B41FA5}">
                        <a16:colId xmlns:a16="http://schemas.microsoft.com/office/drawing/2014/main" val="20001"/>
                      </a:ext>
                    </a:extLst>
                  </a:gridCol>
                  <a:gridCol w="1137043">
                    <a:extLst>
                      <a:ext uri="{9D8B030D-6E8A-4147-A177-3AD203B41FA5}">
                        <a16:colId xmlns:a16="http://schemas.microsoft.com/office/drawing/2014/main" val="20002"/>
                      </a:ext>
                    </a:extLst>
                  </a:gridCol>
                  <a:gridCol w="1137043">
                    <a:extLst>
                      <a:ext uri="{9D8B030D-6E8A-4147-A177-3AD203B41FA5}">
                        <a16:colId xmlns:a16="http://schemas.microsoft.com/office/drawing/2014/main" val="20003"/>
                      </a:ext>
                    </a:extLst>
                  </a:gridCol>
                </a:tblGrid>
                <a:tr h="722281">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ctr" defTabSz="825500">
                          <a:lnSpc>
                            <a:spcPct val="90000"/>
                          </a:lnSpc>
                          <a:defRPr sz="1800">
                            <a:effectLst/>
                          </a:defRPr>
                        </a:pPr>
                        <a:r>
                          <a:rPr sz="1200" b="1" cap="small" dirty="0">
                            <a:solidFill>
                              <a:srgbClr val="FFFFFF"/>
                            </a:solidFill>
                            <a:effectLst>
                              <a:outerShdw blurRad="38100" dist="38100" dir="2700000" algn="tl">
                                <a:srgbClr val="000000">
                                  <a:alpha val="43137"/>
                                </a:srgbClr>
                              </a:outerShdw>
                            </a:effectLst>
                            <a:latin typeface="Garamond" panose="02020404030301010803" pitchFamily="18" charset="0"/>
                          </a:rPr>
                          <a:t>YEAR</a:t>
                        </a:r>
                      </a:p>
                    </a:txBody>
                    <a:tcPr marL="4920" marR="4920" marT="4920" marB="492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44D72"/>
                      </a:solidFill>
                    </a:tcPr>
                  </a:tc>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ctr" defTabSz="825500">
                          <a:lnSpc>
                            <a:spcPct val="90000"/>
                          </a:lnSpc>
                          <a:defRPr sz="1800">
                            <a:effectLst/>
                          </a:defRPr>
                        </a:pPr>
                        <a:r>
                          <a:rPr lang="en-GB" sz="1200" b="1" cap="small" dirty="0">
                            <a:solidFill>
                              <a:srgbClr val="FFFFFF"/>
                            </a:solidFill>
                            <a:effectLst>
                              <a:outerShdw blurRad="38100" dist="38100" dir="2700000" algn="tl">
                                <a:srgbClr val="000000">
                                  <a:alpha val="43137"/>
                                </a:srgbClr>
                              </a:outerShdw>
                            </a:effectLst>
                            <a:latin typeface="Garamond" panose="02020404030301010803" pitchFamily="18" charset="0"/>
                          </a:rPr>
                          <a:t>Budget</a:t>
                        </a:r>
                        <a:r>
                          <a:rPr sz="1200" b="1" cap="small" dirty="0">
                            <a:solidFill>
                              <a:srgbClr val="FFFFFF"/>
                            </a:solidFill>
                            <a:effectLst>
                              <a:outerShdw blurRad="38100" dist="38100" dir="2700000" algn="tl">
                                <a:srgbClr val="000000">
                                  <a:alpha val="43137"/>
                                </a:srgbClr>
                              </a:outerShdw>
                            </a:effectLst>
                            <a:latin typeface="Garamond" panose="02020404030301010803" pitchFamily="18" charset="0"/>
                          </a:rPr>
                          <a:t>
(₦’bn)</a:t>
                        </a:r>
                      </a:p>
                    </a:txBody>
                    <a:tcPr marL="4572" marR="4572" marT="4572" marB="4572"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44D72"/>
                      </a:solidFill>
                    </a:tcPr>
                  </a:tc>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ctr" defTabSz="825500">
                          <a:lnSpc>
                            <a:spcPct val="90000"/>
                          </a:lnSpc>
                          <a:defRPr sz="1800">
                            <a:effectLst/>
                          </a:defRPr>
                        </a:pPr>
                        <a:r>
                          <a:rPr lang="en-US" sz="1200" b="1" cap="small" dirty="0">
                            <a:solidFill>
                              <a:srgbClr val="FFFFFF"/>
                            </a:solidFill>
                            <a:effectLst>
                              <a:outerShdw blurRad="38100" dist="38100" dir="2700000" algn="tl">
                                <a:srgbClr val="000000">
                                  <a:alpha val="43137"/>
                                </a:srgbClr>
                              </a:outerShdw>
                            </a:effectLst>
                            <a:latin typeface="Garamond" panose="02020404030301010803" pitchFamily="18" charset="0"/>
                          </a:rPr>
                          <a:t>CUM</a:t>
                        </a:r>
                        <a:r>
                          <a:rPr lang="en-US" sz="1200" b="1" cap="small" baseline="0" dirty="0">
                            <a:solidFill>
                              <a:srgbClr val="FFFFFF"/>
                            </a:solidFill>
                            <a:effectLst>
                              <a:outerShdw blurRad="38100" dist="38100" dir="2700000" algn="tl">
                                <a:srgbClr val="000000">
                                  <a:alpha val="43137"/>
                                </a:srgbClr>
                              </a:outerShdw>
                            </a:effectLst>
                            <a:latin typeface="Garamond" panose="02020404030301010803" pitchFamily="18" charset="0"/>
                          </a:rPr>
                          <a:t> EST    (Jan - Mar.) </a:t>
                        </a:r>
                        <a:r>
                          <a:rPr lang="en-US" sz="1200" b="1" cap="small" dirty="0">
                            <a:solidFill>
                              <a:srgbClr val="FFFFFF"/>
                            </a:solidFill>
                            <a:effectLst>
                              <a:outerShdw blurRad="38100" dist="38100" dir="2700000" algn="tl">
                                <a:srgbClr val="000000">
                                  <a:alpha val="43137"/>
                                </a:srgbClr>
                              </a:outerShdw>
                            </a:effectLst>
                            <a:latin typeface="Garamond" panose="02020404030301010803" pitchFamily="18" charset="0"/>
                          </a:rPr>
                          <a:t>(₦’bn)</a:t>
                        </a:r>
                        <a:endParaRPr sz="1200" b="1" cap="small" dirty="0">
                          <a:solidFill>
                            <a:srgbClr val="FFFFFF"/>
                          </a:solidFill>
                          <a:effectLst>
                            <a:outerShdw blurRad="38100" dist="38100" dir="2700000" algn="tl">
                              <a:srgbClr val="000000">
                                <a:alpha val="43137"/>
                              </a:srgbClr>
                            </a:outerShdw>
                          </a:effectLst>
                          <a:latin typeface="Garamond" panose="02020404030301010803" pitchFamily="18" charset="0"/>
                        </a:endParaRPr>
                      </a:p>
                    </a:txBody>
                    <a:tcPr marL="4572" marR="4572" marT="4572" marB="4572"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44D72"/>
                      </a:solidFill>
                    </a:tcPr>
                  </a:tc>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ctr" defTabSz="825500">
                          <a:lnSpc>
                            <a:spcPct val="90000"/>
                          </a:lnSpc>
                          <a:defRPr sz="1800">
                            <a:effectLst/>
                          </a:defRPr>
                        </a:pPr>
                        <a:r>
                          <a:rPr lang="en-US" sz="1200" b="1" cap="small" dirty="0">
                            <a:solidFill>
                              <a:srgbClr val="FFFFFF"/>
                            </a:solidFill>
                            <a:effectLst>
                              <a:outerShdw blurRad="38100" dist="38100" dir="2700000" algn="tl">
                                <a:srgbClr val="000000">
                                  <a:alpha val="43137"/>
                                </a:srgbClr>
                              </a:outerShdw>
                            </a:effectLst>
                            <a:latin typeface="Garamond" panose="02020404030301010803" pitchFamily="18" charset="0"/>
                          </a:rPr>
                          <a:t>CUM </a:t>
                        </a:r>
                        <a:r>
                          <a:rPr sz="1200" b="1" cap="small" dirty="0">
                            <a:solidFill>
                              <a:srgbClr val="FFFFFF"/>
                            </a:solidFill>
                            <a:effectLst>
                              <a:outerShdw blurRad="38100" dist="38100" dir="2700000" algn="tl">
                                <a:srgbClr val="000000">
                                  <a:alpha val="43137"/>
                                </a:srgbClr>
                              </a:outerShdw>
                            </a:effectLst>
                            <a:latin typeface="Garamond" panose="02020404030301010803" pitchFamily="18" charset="0"/>
                          </a:rPr>
                          <a:t>A</a:t>
                        </a:r>
                        <a:r>
                          <a:rPr lang="en-GB" sz="1200" b="1" cap="small" dirty="0">
                            <a:solidFill>
                              <a:srgbClr val="FFFFFF"/>
                            </a:solidFill>
                            <a:effectLst>
                              <a:outerShdw blurRad="38100" dist="38100" dir="2700000" algn="tl">
                                <a:srgbClr val="000000">
                                  <a:alpha val="43137"/>
                                </a:srgbClr>
                              </a:outerShdw>
                            </a:effectLst>
                            <a:latin typeface="Garamond" panose="02020404030301010803" pitchFamily="18" charset="0"/>
                          </a:rPr>
                          <a:t>CTUAL (Jan-Mar.)</a:t>
                        </a:r>
                        <a:r>
                          <a:rPr sz="1200" b="1" cap="small" dirty="0">
                            <a:solidFill>
                              <a:srgbClr val="FFFFFF"/>
                            </a:solidFill>
                            <a:effectLst>
                              <a:outerShdw blurRad="38100" dist="38100" dir="2700000" algn="tl">
                                <a:srgbClr val="000000">
                                  <a:alpha val="43137"/>
                                </a:srgbClr>
                              </a:outerShdw>
                            </a:effectLst>
                            <a:latin typeface="Garamond" panose="02020404030301010803" pitchFamily="18" charset="0"/>
                          </a:rPr>
                          <a:t>
(₦’</a:t>
                        </a:r>
                        <a:r>
                          <a:rPr lang="en-US" sz="1200" b="1" cap="small" dirty="0">
                            <a:solidFill>
                              <a:srgbClr val="FFFFFF"/>
                            </a:solidFill>
                            <a:effectLst>
                              <a:outerShdw blurRad="38100" dist="38100" dir="2700000" algn="tl">
                                <a:srgbClr val="000000">
                                  <a:alpha val="43137"/>
                                </a:srgbClr>
                              </a:outerShdw>
                            </a:effectLst>
                            <a:latin typeface="Garamond" panose="02020404030301010803" pitchFamily="18" charset="0"/>
                          </a:rPr>
                          <a:t>B</a:t>
                        </a:r>
                        <a:r>
                          <a:rPr lang="en-GB" sz="1200" b="1" cap="small" dirty="0">
                            <a:solidFill>
                              <a:srgbClr val="FFFFFF"/>
                            </a:solidFill>
                            <a:effectLst>
                              <a:outerShdw blurRad="38100" dist="38100" dir="2700000" algn="tl">
                                <a:srgbClr val="000000">
                                  <a:alpha val="43137"/>
                                </a:srgbClr>
                              </a:outerShdw>
                            </a:effectLst>
                            <a:latin typeface="Garamond" panose="02020404030301010803" pitchFamily="18" charset="0"/>
                          </a:rPr>
                          <a:t>N)</a:t>
                        </a:r>
                        <a:endParaRPr sz="1200" b="1" cap="small" dirty="0">
                          <a:solidFill>
                            <a:srgbClr val="FFFFFF"/>
                          </a:solidFill>
                          <a:effectLst>
                            <a:outerShdw blurRad="38100" dist="38100" dir="2700000" algn="tl">
                              <a:srgbClr val="000000">
                                <a:alpha val="43137"/>
                              </a:srgbClr>
                            </a:outerShdw>
                          </a:effectLst>
                          <a:latin typeface="Garamond" panose="02020404030301010803" pitchFamily="18" charset="0"/>
                        </a:endParaRPr>
                      </a:p>
                    </a:txBody>
                    <a:tcPr marL="4572" marR="4572" marT="4572" marB="4572"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44D72"/>
                      </a:solidFill>
                    </a:tcPr>
                  </a:tc>
                  <a:extLst>
                    <a:ext uri="{0D108BD9-81ED-4DB2-BD59-A6C34878D82A}">
                      <a16:rowId xmlns:a16="http://schemas.microsoft.com/office/drawing/2014/main" val="10000"/>
                    </a:ext>
                  </a:extLst>
                </a:tr>
                <a:tr h="676228">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ctr" defTabSz="825500">
                          <a:lnSpc>
                            <a:spcPct val="10000"/>
                          </a:lnSpc>
                          <a:defRPr sz="1800">
                            <a:effectLst/>
                          </a:defRPr>
                        </a:pPr>
                        <a:r>
                          <a:rPr lang="en-US" sz="1200" b="1" dirty="0">
                            <a:latin typeface="Garamond" panose="02020404030301010803" pitchFamily="18" charset="0"/>
                          </a:rPr>
                          <a:t>2023</a:t>
                        </a:r>
                        <a:endParaRPr sz="1200" b="1" dirty="0">
                          <a:latin typeface="Garamond" panose="02020404030301010803" pitchFamily="18" charset="0"/>
                        </a:endParaRPr>
                      </a:p>
                    </a:txBody>
                    <a:tcPr marL="4920" marR="4920" marT="4920" marB="492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ctr" defTabSz="825500">
                          <a:lnSpc>
                            <a:spcPct val="10000"/>
                          </a:lnSpc>
                          <a:defRPr sz="1800">
                            <a:effectLst/>
                          </a:defRPr>
                        </a:pPr>
                        <a:r>
                          <a:rPr lang="en-US" sz="1200" b="1" kern="1200" dirty="0">
                            <a:solidFill>
                              <a:schemeClr val="tx1"/>
                            </a:solidFill>
                            <a:effectLst/>
                            <a:latin typeface="Garamond" panose="02020404030301010803" pitchFamily="18" charset="0"/>
                          </a:rPr>
                          <a:t>1,019,918</a:t>
                        </a:r>
                        <a:endParaRPr sz="1200" b="1" kern="1200" dirty="0">
                          <a:solidFill>
                            <a:schemeClr val="tx1"/>
                          </a:solidFill>
                          <a:effectLst/>
                          <a:latin typeface="Garamond" panose="02020404030301010803" pitchFamily="18" charset="0"/>
                        </a:endParaRPr>
                      </a:p>
                    </a:txBody>
                    <a:tcPr marL="4920" marR="4920" marT="4920" marB="492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marL="0" algn="ctr" defTabSz="825500" rtl="0" eaLnBrk="1" latinLnBrk="0" hangingPunct="1">
                          <a:lnSpc>
                            <a:spcPct val="10000"/>
                          </a:lnSpc>
                          <a:defRPr sz="1800">
                            <a:effectLst/>
                          </a:defRPr>
                        </a:pPr>
                        <a:r>
                          <a:rPr lang="en-US" sz="1200" b="1" kern="1200" dirty="0">
                            <a:solidFill>
                              <a:schemeClr val="tx1"/>
                            </a:solidFill>
                            <a:effectLst/>
                            <a:latin typeface="Garamond" panose="02020404030301010803" pitchFamily="18" charset="0"/>
                          </a:rPr>
                          <a:t>254,979</a:t>
                        </a:r>
                        <a:endParaRPr sz="1200" b="1" kern="1200" dirty="0">
                          <a:solidFill>
                            <a:schemeClr val="tx1"/>
                          </a:solidFill>
                          <a:effectLst/>
                          <a:latin typeface="Garamond" panose="02020404030301010803" pitchFamily="18" charset="0"/>
                        </a:endParaRPr>
                      </a:p>
                    </a:txBody>
                    <a:tcPr marL="4920" marR="4920" marT="4920" marB="492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marL="0" marR="0" lvl="0" indent="0" algn="ctr" defTabSz="825500" eaLnBrk="1" fontAlgn="auto" latinLnBrk="0" hangingPunct="1">
                          <a:lnSpc>
                            <a:spcPct val="10000"/>
                          </a:lnSpc>
                          <a:spcBef>
                            <a:spcPts val="0"/>
                          </a:spcBef>
                          <a:spcAft>
                            <a:spcPts val="0"/>
                          </a:spcAft>
                          <a:buClrTx/>
                          <a:buSzTx/>
                          <a:buFontTx/>
                          <a:buNone/>
                          <a:defRPr sz="1800">
                            <a:effectLst/>
                          </a:defRPr>
                        </a:pPr>
                        <a:r>
                          <a:rPr lang="en-US" sz="1200" b="1" dirty="0">
                            <a:latin typeface="Garamond" panose="02020404030301010803" pitchFamily="18" charset="0"/>
                          </a:rPr>
                          <a:t>191,686</a:t>
                        </a:r>
                        <a:endParaRPr sz="1200" b="1" dirty="0">
                          <a:latin typeface="Garamond" panose="02020404030301010803" pitchFamily="18" charset="0"/>
                        </a:endParaRPr>
                      </a:p>
                    </a:txBody>
                    <a:tcPr marL="4920" marR="4920" marT="4920" marB="492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34" name="Group 33">
              <a:extLst>
                <a:ext uri="{FF2B5EF4-FFF2-40B4-BE49-F238E27FC236}">
                  <a16:creationId xmlns:a16="http://schemas.microsoft.com/office/drawing/2014/main" id="{70335A76-33D0-F0FC-2245-ED0F56255EAA}"/>
                </a:ext>
              </a:extLst>
            </p:cNvPr>
            <p:cNvGrpSpPr/>
            <p:nvPr/>
          </p:nvGrpSpPr>
          <p:grpSpPr>
            <a:xfrm>
              <a:off x="1568914" y="2682223"/>
              <a:ext cx="3668610" cy="1288591"/>
              <a:chOff x="2675351" y="6143881"/>
              <a:chExt cx="6700155" cy="2077941"/>
            </a:xfrm>
          </p:grpSpPr>
          <p:grpSp>
            <p:nvGrpSpPr>
              <p:cNvPr id="35" name="Group">
                <a:extLst>
                  <a:ext uri="{FF2B5EF4-FFF2-40B4-BE49-F238E27FC236}">
                    <a16:creationId xmlns:a16="http://schemas.microsoft.com/office/drawing/2014/main" id="{F4CA42E5-811E-5B98-BC6E-1F439FCCF5E0}"/>
                  </a:ext>
                </a:extLst>
              </p:cNvPr>
              <p:cNvGrpSpPr/>
              <p:nvPr/>
            </p:nvGrpSpPr>
            <p:grpSpPr>
              <a:xfrm>
                <a:off x="2675351" y="6657016"/>
                <a:ext cx="6700155" cy="1564806"/>
                <a:chOff x="-1" y="0"/>
                <a:chExt cx="5782366" cy="2224767"/>
              </a:xfrm>
            </p:grpSpPr>
            <p:grpSp>
              <p:nvGrpSpPr>
                <p:cNvPr id="37" name="Group">
                  <a:extLst>
                    <a:ext uri="{FF2B5EF4-FFF2-40B4-BE49-F238E27FC236}">
                      <a16:creationId xmlns:a16="http://schemas.microsoft.com/office/drawing/2014/main" id="{2E7B9D8B-ACFA-9B0C-62E0-EA76BBF84ED4}"/>
                    </a:ext>
                  </a:extLst>
                </p:cNvPr>
                <p:cNvGrpSpPr/>
                <p:nvPr/>
              </p:nvGrpSpPr>
              <p:grpSpPr>
                <a:xfrm>
                  <a:off x="2088173" y="0"/>
                  <a:ext cx="3263988" cy="1030435"/>
                  <a:chOff x="-1" y="0"/>
                  <a:chExt cx="3263986" cy="1030434"/>
                </a:xfrm>
              </p:grpSpPr>
              <p:grpSp>
                <p:nvGrpSpPr>
                  <p:cNvPr id="58" name="Rectangle: Rounded Corners 29">
                    <a:extLst>
                      <a:ext uri="{FF2B5EF4-FFF2-40B4-BE49-F238E27FC236}">
                        <a16:creationId xmlns:a16="http://schemas.microsoft.com/office/drawing/2014/main" id="{92254543-CF43-8200-666A-225108745970}"/>
                      </a:ext>
                    </a:extLst>
                  </p:cNvPr>
                  <p:cNvGrpSpPr/>
                  <p:nvPr/>
                </p:nvGrpSpPr>
                <p:grpSpPr>
                  <a:xfrm>
                    <a:off x="1108845" y="0"/>
                    <a:ext cx="2155140" cy="1030434"/>
                    <a:chOff x="0" y="0"/>
                    <a:chExt cx="2155139" cy="1030433"/>
                  </a:xfrm>
                </p:grpSpPr>
                <p:sp>
                  <p:nvSpPr>
                    <p:cNvPr id="73" name="Rounded Rectangle">
                      <a:extLst>
                        <a:ext uri="{FF2B5EF4-FFF2-40B4-BE49-F238E27FC236}">
                          <a16:creationId xmlns:a16="http://schemas.microsoft.com/office/drawing/2014/main" id="{B71EB8FF-8BE7-6253-8440-0DDD821E8F47}"/>
                        </a:ext>
                      </a:extLst>
                    </p:cNvPr>
                    <p:cNvSpPr/>
                    <p:nvPr/>
                  </p:nvSpPr>
                  <p:spPr>
                    <a:xfrm>
                      <a:off x="0" y="0"/>
                      <a:ext cx="1841397" cy="1030433"/>
                    </a:xfrm>
                    <a:prstGeom prst="roundRect">
                      <a:avLst>
                        <a:gd name="adj" fmla="val 17206"/>
                      </a:avLst>
                    </a:prstGeom>
                    <a:solidFill>
                      <a:srgbClr val="FFFFFF"/>
                    </a:solidFill>
                    <a:ln w="25400" cap="flat" cmpd="sng" algn="ctr">
                      <a:solidFill>
                        <a:srgbClr val="FFFFFF">
                          <a:shade val="50000"/>
                        </a:srgbClr>
                      </a:solidFill>
                      <a:prstDash val="solid"/>
                    </a:ln>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35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sp>
                  <p:nvSpPr>
                    <p:cNvPr id="74" name="310,055 (₦’bn)">
                      <a:extLst>
                        <a:ext uri="{FF2B5EF4-FFF2-40B4-BE49-F238E27FC236}">
                          <a16:creationId xmlns:a16="http://schemas.microsoft.com/office/drawing/2014/main" id="{2E65223F-2161-E879-BF69-E9ACB502A6B2}"/>
                        </a:ext>
                      </a:extLst>
                    </p:cNvPr>
                    <p:cNvSpPr/>
                    <p:nvPr/>
                  </p:nvSpPr>
                  <p:spPr>
                    <a:xfrm>
                      <a:off x="51925" y="98848"/>
                      <a:ext cx="2103214" cy="52921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lvl1pPr algn="l">
                        <a:spcBef>
                          <a:spcPts val="1000"/>
                        </a:spcBef>
                        <a:defRPr sz="2700">
                          <a:solidFill>
                            <a:srgbClr val="000000"/>
                          </a:solidFill>
                        </a:defRPr>
                      </a:lvl1pPr>
                    </a:lstStyle>
                    <a:p>
                      <a:pPr marL="0" marR="0" lvl="0" indent="0" algn="l" defTabSz="412750" eaLnBrk="1" fontAlgn="auto" latinLnBrk="0" hangingPunct="0">
                        <a:lnSpc>
                          <a:spcPct val="100000"/>
                        </a:lnSpc>
                        <a:spcBef>
                          <a:spcPts val="500"/>
                        </a:spcBef>
                        <a:spcAft>
                          <a:spcPts val="0"/>
                        </a:spcAft>
                        <a:buClrTx/>
                        <a:buSzTx/>
                        <a:buFontTx/>
                        <a:buNone/>
                        <a:tabLst/>
                        <a:defRPr>
                          <a:effectLst/>
                        </a:defRPr>
                      </a:pPr>
                      <a:r>
                        <a:rPr lang="en-GB" sz="1200" b="1" i="0" u="none" strike="noStrike" kern="1200" dirty="0">
                          <a:solidFill>
                            <a:schemeClr val="tx1">
                              <a:lumMod val="85000"/>
                              <a:lumOff val="15000"/>
                            </a:schemeClr>
                          </a:solidFill>
                          <a:effectLst/>
                          <a:latin typeface="Garamond" panose="02020404030301010803" pitchFamily="18" charset="0"/>
                        </a:rPr>
                        <a:t>198,835</a:t>
                      </a:r>
                      <a:r>
                        <a:rPr kumimoji="0" lang="en-US"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 </a:t>
                      </a:r>
                      <a:r>
                        <a:rPr kumimoji="0"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lang="en-GB"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lang="en-GB"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BN</a:t>
                      </a:r>
                      <a:r>
                        <a:rPr kumimoji="0"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p>
                  </p:txBody>
                </p:sp>
              </p:grpSp>
              <p:grpSp>
                <p:nvGrpSpPr>
                  <p:cNvPr id="59" name="Group">
                    <a:extLst>
                      <a:ext uri="{FF2B5EF4-FFF2-40B4-BE49-F238E27FC236}">
                        <a16:creationId xmlns:a16="http://schemas.microsoft.com/office/drawing/2014/main" id="{E3E9616D-AE17-36F0-5C6D-5A334237EB6A}"/>
                      </a:ext>
                    </a:extLst>
                  </p:cNvPr>
                  <p:cNvGrpSpPr/>
                  <p:nvPr/>
                </p:nvGrpSpPr>
                <p:grpSpPr>
                  <a:xfrm>
                    <a:off x="-1" y="10254"/>
                    <a:ext cx="1004617" cy="1009925"/>
                    <a:chOff x="0" y="0"/>
                    <a:chExt cx="1004615" cy="1009924"/>
                  </a:xfrm>
                </p:grpSpPr>
                <p:sp>
                  <p:nvSpPr>
                    <p:cNvPr id="60" name="Rectangle: Rounded Corners 28">
                      <a:extLst>
                        <a:ext uri="{FF2B5EF4-FFF2-40B4-BE49-F238E27FC236}">
                          <a16:creationId xmlns:a16="http://schemas.microsoft.com/office/drawing/2014/main" id="{D7B8FC3D-A506-D76B-CC52-F6AF97ABEA2A}"/>
                        </a:ext>
                      </a:extLst>
                    </p:cNvPr>
                    <p:cNvSpPr/>
                    <p:nvPr/>
                  </p:nvSpPr>
                  <p:spPr>
                    <a:xfrm>
                      <a:off x="0" y="0"/>
                      <a:ext cx="1004615" cy="1009924"/>
                    </a:xfrm>
                    <a:prstGeom prst="roundRect">
                      <a:avLst>
                        <a:gd name="adj" fmla="val 6667"/>
                      </a:avLst>
                    </a:prstGeom>
                    <a:solidFill>
                      <a:srgbClr val="00B050"/>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61" name="Freeform: Shape 78">
                      <a:extLst>
                        <a:ext uri="{FF2B5EF4-FFF2-40B4-BE49-F238E27FC236}">
                          <a16:creationId xmlns:a16="http://schemas.microsoft.com/office/drawing/2014/main" id="{8959E5F8-CC22-504F-31D1-E78085D3397B}"/>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62" name="Freeform: Shape 79">
                      <a:extLst>
                        <a:ext uri="{FF2B5EF4-FFF2-40B4-BE49-F238E27FC236}">
                          <a16:creationId xmlns:a16="http://schemas.microsoft.com/office/drawing/2014/main" id="{302A9419-BA07-71CB-8D30-0BF8E60C61BF}"/>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63" name="Freeform: Shape 80">
                      <a:extLst>
                        <a:ext uri="{FF2B5EF4-FFF2-40B4-BE49-F238E27FC236}">
                          <a16:creationId xmlns:a16="http://schemas.microsoft.com/office/drawing/2014/main" id="{1D19568D-FAFE-DDD0-0020-DA6A91049D00}"/>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64" name="Freeform: Shape 81">
                      <a:extLst>
                        <a:ext uri="{FF2B5EF4-FFF2-40B4-BE49-F238E27FC236}">
                          <a16:creationId xmlns:a16="http://schemas.microsoft.com/office/drawing/2014/main" id="{39604834-711B-E84D-EEA9-DAE96EBF7D46}"/>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65" name="Freeform: Shape 82">
                      <a:extLst>
                        <a:ext uri="{FF2B5EF4-FFF2-40B4-BE49-F238E27FC236}">
                          <a16:creationId xmlns:a16="http://schemas.microsoft.com/office/drawing/2014/main" id="{F20ACBE1-89AD-89D5-FC81-7366DCA09986}"/>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66" name="Freeform: Shape 83">
                      <a:extLst>
                        <a:ext uri="{FF2B5EF4-FFF2-40B4-BE49-F238E27FC236}">
                          <a16:creationId xmlns:a16="http://schemas.microsoft.com/office/drawing/2014/main" id="{EFBD46D7-1F22-D97A-2DFE-699391CB885A}"/>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67" name="Freeform: Shape 84">
                      <a:extLst>
                        <a:ext uri="{FF2B5EF4-FFF2-40B4-BE49-F238E27FC236}">
                          <a16:creationId xmlns:a16="http://schemas.microsoft.com/office/drawing/2014/main" id="{465091BA-784D-DDAB-B338-58D20C3CB102}"/>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68" name="Freeform: Shape 85">
                      <a:extLst>
                        <a:ext uri="{FF2B5EF4-FFF2-40B4-BE49-F238E27FC236}">
                          <a16:creationId xmlns:a16="http://schemas.microsoft.com/office/drawing/2014/main" id="{03D6D3A0-D107-2D11-0FCF-6F0276CE0257}"/>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69" name="Freeform: Shape 86">
                      <a:extLst>
                        <a:ext uri="{FF2B5EF4-FFF2-40B4-BE49-F238E27FC236}">
                          <a16:creationId xmlns:a16="http://schemas.microsoft.com/office/drawing/2014/main" id="{4ABA75CE-0157-F683-DCB1-CAAA28ABDFAC}"/>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70" name="Freeform: Shape 87">
                      <a:extLst>
                        <a:ext uri="{FF2B5EF4-FFF2-40B4-BE49-F238E27FC236}">
                          <a16:creationId xmlns:a16="http://schemas.microsoft.com/office/drawing/2014/main" id="{BE00B015-238E-2224-637B-E63B1C31B45F}"/>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71" name="Freeform: Shape 88">
                      <a:extLst>
                        <a:ext uri="{FF2B5EF4-FFF2-40B4-BE49-F238E27FC236}">
                          <a16:creationId xmlns:a16="http://schemas.microsoft.com/office/drawing/2014/main" id="{28C0985E-41DE-4A89-3493-AF8BFC0EB71D}"/>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72" name="Freeform: Shape 89">
                      <a:extLst>
                        <a:ext uri="{FF2B5EF4-FFF2-40B4-BE49-F238E27FC236}">
                          <a16:creationId xmlns:a16="http://schemas.microsoft.com/office/drawing/2014/main" id="{DDED1671-6601-2686-AA95-865033A94D0F}"/>
                        </a:ext>
                      </a:extLst>
                    </p:cNvPr>
                    <p:cNvSpPr/>
                    <p:nvPr/>
                  </p:nvSpPr>
                  <p:spPr>
                    <a:xfrm>
                      <a:off x="578240" y="554141"/>
                      <a:ext cx="261666" cy="291615"/>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grpSp>
            </p:grpSp>
            <p:grpSp>
              <p:nvGrpSpPr>
                <p:cNvPr id="38" name="Group">
                  <a:extLst>
                    <a:ext uri="{FF2B5EF4-FFF2-40B4-BE49-F238E27FC236}">
                      <a16:creationId xmlns:a16="http://schemas.microsoft.com/office/drawing/2014/main" id="{AB0828FE-15B8-59B3-FCD9-662BD217DEC6}"/>
                    </a:ext>
                  </a:extLst>
                </p:cNvPr>
                <p:cNvGrpSpPr/>
                <p:nvPr/>
              </p:nvGrpSpPr>
              <p:grpSpPr>
                <a:xfrm>
                  <a:off x="2088173" y="1194332"/>
                  <a:ext cx="3694192" cy="1030435"/>
                  <a:chOff x="-1" y="-4186"/>
                  <a:chExt cx="3694191" cy="1030434"/>
                </a:xfrm>
              </p:grpSpPr>
              <p:grpSp>
                <p:nvGrpSpPr>
                  <p:cNvPr id="41" name="Rectangle: Rounded Corners 29">
                    <a:extLst>
                      <a:ext uri="{FF2B5EF4-FFF2-40B4-BE49-F238E27FC236}">
                        <a16:creationId xmlns:a16="http://schemas.microsoft.com/office/drawing/2014/main" id="{71FA80AA-D075-BC0C-15D4-628BC7DE2B64}"/>
                      </a:ext>
                    </a:extLst>
                  </p:cNvPr>
                  <p:cNvGrpSpPr/>
                  <p:nvPr/>
                </p:nvGrpSpPr>
                <p:grpSpPr>
                  <a:xfrm>
                    <a:off x="1108845" y="-4186"/>
                    <a:ext cx="2585345" cy="1030434"/>
                    <a:chOff x="0" y="-4186"/>
                    <a:chExt cx="2585344" cy="1030433"/>
                  </a:xfrm>
                </p:grpSpPr>
                <p:sp>
                  <p:nvSpPr>
                    <p:cNvPr id="56" name="Rounded Rectangle">
                      <a:extLst>
                        <a:ext uri="{FF2B5EF4-FFF2-40B4-BE49-F238E27FC236}">
                          <a16:creationId xmlns:a16="http://schemas.microsoft.com/office/drawing/2014/main" id="{868F1226-1363-8953-A934-C153884AF552}"/>
                        </a:ext>
                      </a:extLst>
                    </p:cNvPr>
                    <p:cNvSpPr/>
                    <p:nvPr/>
                  </p:nvSpPr>
                  <p:spPr>
                    <a:xfrm>
                      <a:off x="0" y="-4186"/>
                      <a:ext cx="1841398" cy="1030433"/>
                    </a:xfrm>
                    <a:prstGeom prst="roundRect">
                      <a:avLst>
                        <a:gd name="adj" fmla="val 17206"/>
                      </a:avLst>
                    </a:prstGeom>
                    <a:solidFill>
                      <a:srgbClr val="FFC000"/>
                    </a:solidFill>
                    <a:ln w="9525" cap="flat" cmpd="sng" algn="ctr">
                      <a:solidFill>
                        <a:srgbClr val="BFBFBF">
                          <a:shade val="95000"/>
                          <a:satMod val="104999"/>
                        </a:srgbClr>
                      </a:solidFill>
                      <a:prstDash val="solid"/>
                    </a:ln>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r>
                        <a:rPr lang="en-GB" sz="1000" b="1" dirty="0">
                          <a:solidFill>
                            <a:schemeClr val="tx1">
                              <a:lumMod val="85000"/>
                              <a:lumOff val="15000"/>
                            </a:schemeClr>
                          </a:solidFill>
                          <a:latin typeface="Garamond" panose="02020404030301010803" pitchFamily="18" charset="0"/>
                        </a:rPr>
                        <a:t>138,813 </a:t>
                      </a:r>
                      <a:r>
                        <a:rPr kumimoji="0" lang="en-GB"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(₦’BN)</a:t>
                      </a:r>
                      <a:endParaRPr kumimoji="0"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sp>
                  <p:nvSpPr>
                    <p:cNvPr id="57" name="Text">
                      <a:extLst>
                        <a:ext uri="{FF2B5EF4-FFF2-40B4-BE49-F238E27FC236}">
                          <a16:creationId xmlns:a16="http://schemas.microsoft.com/office/drawing/2014/main" id="{C076070D-AD72-8573-6265-B8F2AF1E5792}"/>
                        </a:ext>
                      </a:extLst>
                    </p:cNvPr>
                    <p:cNvSpPr/>
                    <p:nvPr/>
                  </p:nvSpPr>
                  <p:spPr>
                    <a:xfrm>
                      <a:off x="51928" y="154217"/>
                      <a:ext cx="2533416" cy="72200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35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grpSp>
              <p:grpSp>
                <p:nvGrpSpPr>
                  <p:cNvPr id="42" name="Group">
                    <a:extLst>
                      <a:ext uri="{FF2B5EF4-FFF2-40B4-BE49-F238E27FC236}">
                        <a16:creationId xmlns:a16="http://schemas.microsoft.com/office/drawing/2014/main" id="{8B02F22E-DABE-D267-003D-7BAE846FCF47}"/>
                      </a:ext>
                    </a:extLst>
                  </p:cNvPr>
                  <p:cNvGrpSpPr/>
                  <p:nvPr/>
                </p:nvGrpSpPr>
                <p:grpSpPr>
                  <a:xfrm>
                    <a:off x="-1" y="10255"/>
                    <a:ext cx="1004617" cy="1009925"/>
                    <a:chOff x="0" y="0"/>
                    <a:chExt cx="1004615" cy="1009924"/>
                  </a:xfrm>
                </p:grpSpPr>
                <p:sp>
                  <p:nvSpPr>
                    <p:cNvPr id="43" name="Rectangle: Rounded Corners 28">
                      <a:extLst>
                        <a:ext uri="{FF2B5EF4-FFF2-40B4-BE49-F238E27FC236}">
                          <a16:creationId xmlns:a16="http://schemas.microsoft.com/office/drawing/2014/main" id="{9A9CB938-9C26-A329-B97A-BD6248CF781E}"/>
                        </a:ext>
                      </a:extLst>
                    </p:cNvPr>
                    <p:cNvSpPr/>
                    <p:nvPr/>
                  </p:nvSpPr>
                  <p:spPr>
                    <a:xfrm>
                      <a:off x="0" y="0"/>
                      <a:ext cx="1004615" cy="1009924"/>
                    </a:xfrm>
                    <a:prstGeom prst="roundRect">
                      <a:avLst>
                        <a:gd name="adj" fmla="val 6667"/>
                      </a:avLst>
                    </a:prstGeom>
                    <a:solidFill>
                      <a:srgbClr val="8A6705"/>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4" name="Freeform: Shape 78">
                      <a:extLst>
                        <a:ext uri="{FF2B5EF4-FFF2-40B4-BE49-F238E27FC236}">
                          <a16:creationId xmlns:a16="http://schemas.microsoft.com/office/drawing/2014/main" id="{D7CAA85A-481C-0203-5A56-CF93F69A578A}"/>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5" name="Freeform: Shape 79">
                      <a:extLst>
                        <a:ext uri="{FF2B5EF4-FFF2-40B4-BE49-F238E27FC236}">
                          <a16:creationId xmlns:a16="http://schemas.microsoft.com/office/drawing/2014/main" id="{B64B2EE2-D5B6-8D13-CABE-D4A57C8658A6}"/>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6" name="Freeform: Shape 80">
                      <a:extLst>
                        <a:ext uri="{FF2B5EF4-FFF2-40B4-BE49-F238E27FC236}">
                          <a16:creationId xmlns:a16="http://schemas.microsoft.com/office/drawing/2014/main" id="{69AAC912-8869-DA27-E44C-491A3E4D7713}"/>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7" name="Freeform: Shape 81">
                      <a:extLst>
                        <a:ext uri="{FF2B5EF4-FFF2-40B4-BE49-F238E27FC236}">
                          <a16:creationId xmlns:a16="http://schemas.microsoft.com/office/drawing/2014/main" id="{BE316E20-DD8C-2D47-645C-99EC364F6746}"/>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8" name="Freeform: Shape 82">
                      <a:extLst>
                        <a:ext uri="{FF2B5EF4-FFF2-40B4-BE49-F238E27FC236}">
                          <a16:creationId xmlns:a16="http://schemas.microsoft.com/office/drawing/2014/main" id="{7E1CDBF6-E259-41AC-45A6-8AE83938A883}"/>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9" name="Freeform: Shape 83">
                      <a:extLst>
                        <a:ext uri="{FF2B5EF4-FFF2-40B4-BE49-F238E27FC236}">
                          <a16:creationId xmlns:a16="http://schemas.microsoft.com/office/drawing/2014/main" id="{B75C225F-9338-716E-F4CF-A891916171B7}"/>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0" name="Freeform: Shape 84">
                      <a:extLst>
                        <a:ext uri="{FF2B5EF4-FFF2-40B4-BE49-F238E27FC236}">
                          <a16:creationId xmlns:a16="http://schemas.microsoft.com/office/drawing/2014/main" id="{69110641-02D4-24CE-7F7D-DED41AD37CF8}"/>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1" name="Freeform: Shape 85">
                      <a:extLst>
                        <a:ext uri="{FF2B5EF4-FFF2-40B4-BE49-F238E27FC236}">
                          <a16:creationId xmlns:a16="http://schemas.microsoft.com/office/drawing/2014/main" id="{B4660555-EE2D-8B49-8F61-730A02B4C525}"/>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2" name="Freeform: Shape 86">
                      <a:extLst>
                        <a:ext uri="{FF2B5EF4-FFF2-40B4-BE49-F238E27FC236}">
                          <a16:creationId xmlns:a16="http://schemas.microsoft.com/office/drawing/2014/main" id="{CF48C16A-6768-CCA4-E23E-59DD3E59FD0A}"/>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3" name="Freeform: Shape 87">
                      <a:extLst>
                        <a:ext uri="{FF2B5EF4-FFF2-40B4-BE49-F238E27FC236}">
                          <a16:creationId xmlns:a16="http://schemas.microsoft.com/office/drawing/2014/main" id="{21D3B59D-7BC2-EB2F-734B-FB1730E62369}"/>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4" name="Freeform: Shape 88">
                      <a:extLst>
                        <a:ext uri="{FF2B5EF4-FFF2-40B4-BE49-F238E27FC236}">
                          <a16:creationId xmlns:a16="http://schemas.microsoft.com/office/drawing/2014/main" id="{CB4E27BC-FB1E-FBED-1D85-8A1D8B19A670}"/>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5" name="Freeform: Shape 89">
                      <a:extLst>
                        <a:ext uri="{FF2B5EF4-FFF2-40B4-BE49-F238E27FC236}">
                          <a16:creationId xmlns:a16="http://schemas.microsoft.com/office/drawing/2014/main" id="{8DAA90C3-9EA3-9B61-2832-8C1015A1887B}"/>
                        </a:ext>
                      </a:extLst>
                    </p:cNvPr>
                    <p:cNvSpPr/>
                    <p:nvPr/>
                  </p:nvSpPr>
                  <p:spPr>
                    <a:xfrm>
                      <a:off x="578240" y="554141"/>
                      <a:ext cx="261666" cy="291615"/>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grpSp>
            </p:grpSp>
            <p:sp>
              <p:nvSpPr>
                <p:cNvPr id="39" name="Provision">
                  <a:extLst>
                    <a:ext uri="{FF2B5EF4-FFF2-40B4-BE49-F238E27FC236}">
                      <a16:creationId xmlns:a16="http://schemas.microsoft.com/office/drawing/2014/main" id="{A4792B9D-8E49-FD8F-0720-7A0A03C93616}"/>
                    </a:ext>
                  </a:extLst>
                </p:cNvPr>
                <p:cNvSpPr/>
                <p:nvPr/>
              </p:nvSpPr>
              <p:spPr>
                <a:xfrm>
                  <a:off x="-1" y="171045"/>
                  <a:ext cx="1825644" cy="78764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22BF00"/>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00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Provision</a:t>
                  </a:r>
                </a:p>
              </p:txBody>
            </p:sp>
            <p:sp>
              <p:nvSpPr>
                <p:cNvPr id="40" name="Actual">
                  <a:extLst>
                    <a:ext uri="{FF2B5EF4-FFF2-40B4-BE49-F238E27FC236}">
                      <a16:creationId xmlns:a16="http://schemas.microsoft.com/office/drawing/2014/main" id="{11FFEC9E-1B94-64D5-ECCB-75CED2AD8674}"/>
                    </a:ext>
                  </a:extLst>
                </p:cNvPr>
                <p:cNvSpPr/>
                <p:nvPr/>
              </p:nvSpPr>
              <p:spPr>
                <a:xfrm>
                  <a:off x="-1" y="1369563"/>
                  <a:ext cx="1825644" cy="78764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1A77B9"/>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00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Actual</a:t>
                  </a:r>
                </a:p>
              </p:txBody>
            </p:sp>
          </p:grpSp>
          <p:sp>
            <p:nvSpPr>
              <p:cNvPr id="36" name="TextBox 35">
                <a:extLst>
                  <a:ext uri="{FF2B5EF4-FFF2-40B4-BE49-F238E27FC236}">
                    <a16:creationId xmlns:a16="http://schemas.microsoft.com/office/drawing/2014/main" id="{1CD8451A-F926-9803-B7BD-2A26FA091BCA}"/>
                  </a:ext>
                </a:extLst>
              </p:cNvPr>
              <p:cNvSpPr txBox="1"/>
              <p:nvPr/>
            </p:nvSpPr>
            <p:spPr>
              <a:xfrm>
                <a:off x="3036245" y="6143881"/>
                <a:ext cx="6119549" cy="400106"/>
              </a:xfrm>
              <a:prstGeom prst="rect">
                <a:avLst/>
              </a:prstGeom>
              <a:noFill/>
              <a:ln w="12700" cap="flat">
                <a:noFill/>
                <a:miter lim="400000"/>
              </a:ln>
              <a:effectLst/>
              <a:sp3d/>
            </p:spPr>
            <p:txBody>
              <a:bodyPr rot="0" spcFirstLastPara="1" vertOverflow="overflow" horzOverflow="overflow" vert="horz" wrap="square" lIns="22859" tIns="22859" rIns="22859" bIns="22859" numCol="1" spcCol="38100" rtlCol="0" anchor="t">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US"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CAPITAL EXPENDITURE</a:t>
                </a:r>
              </a:p>
            </p:txBody>
          </p:sp>
        </p:grpSp>
        <p:grpSp>
          <p:nvGrpSpPr>
            <p:cNvPr id="75" name="Group 74">
              <a:extLst>
                <a:ext uri="{FF2B5EF4-FFF2-40B4-BE49-F238E27FC236}">
                  <a16:creationId xmlns:a16="http://schemas.microsoft.com/office/drawing/2014/main" id="{C0ACAB20-A3E3-9782-BD16-7EFB823D6400}"/>
                </a:ext>
              </a:extLst>
            </p:cNvPr>
            <p:cNvGrpSpPr/>
            <p:nvPr/>
          </p:nvGrpSpPr>
          <p:grpSpPr>
            <a:xfrm>
              <a:off x="1473696" y="4291784"/>
              <a:ext cx="3943981" cy="1115787"/>
              <a:chOff x="2675351" y="6143881"/>
              <a:chExt cx="6953540" cy="2073674"/>
            </a:xfrm>
          </p:grpSpPr>
          <p:grpSp>
            <p:nvGrpSpPr>
              <p:cNvPr id="76" name="Group">
                <a:extLst>
                  <a:ext uri="{FF2B5EF4-FFF2-40B4-BE49-F238E27FC236}">
                    <a16:creationId xmlns:a16="http://schemas.microsoft.com/office/drawing/2014/main" id="{E8D7F526-1E54-5B8F-D28D-7C8A57C2C882}"/>
                  </a:ext>
                </a:extLst>
              </p:cNvPr>
              <p:cNvGrpSpPr/>
              <p:nvPr/>
            </p:nvGrpSpPr>
            <p:grpSpPr>
              <a:xfrm>
                <a:off x="2675351" y="6657014"/>
                <a:ext cx="6953540" cy="1560541"/>
                <a:chOff x="-1" y="-3"/>
                <a:chExt cx="6001041" cy="2218702"/>
              </a:xfrm>
            </p:grpSpPr>
            <p:grpSp>
              <p:nvGrpSpPr>
                <p:cNvPr id="78" name="Group">
                  <a:extLst>
                    <a:ext uri="{FF2B5EF4-FFF2-40B4-BE49-F238E27FC236}">
                      <a16:creationId xmlns:a16="http://schemas.microsoft.com/office/drawing/2014/main" id="{C1E24CF2-0368-C544-3920-F2DC8071B3E1}"/>
                    </a:ext>
                  </a:extLst>
                </p:cNvPr>
                <p:cNvGrpSpPr/>
                <p:nvPr/>
              </p:nvGrpSpPr>
              <p:grpSpPr>
                <a:xfrm>
                  <a:off x="2088173" y="-3"/>
                  <a:ext cx="3912867" cy="1124256"/>
                  <a:chOff x="-1" y="-3"/>
                  <a:chExt cx="3912866" cy="1124255"/>
                </a:xfrm>
              </p:grpSpPr>
              <p:grpSp>
                <p:nvGrpSpPr>
                  <p:cNvPr id="99" name="Rectangle: Rounded Corners 29">
                    <a:extLst>
                      <a:ext uri="{FF2B5EF4-FFF2-40B4-BE49-F238E27FC236}">
                        <a16:creationId xmlns:a16="http://schemas.microsoft.com/office/drawing/2014/main" id="{F4DD3804-E3B5-E544-E681-EE2323258903}"/>
                      </a:ext>
                    </a:extLst>
                  </p:cNvPr>
                  <p:cNvGrpSpPr/>
                  <p:nvPr/>
                </p:nvGrpSpPr>
                <p:grpSpPr>
                  <a:xfrm>
                    <a:off x="1108845" y="-3"/>
                    <a:ext cx="2804020" cy="1124255"/>
                    <a:chOff x="0" y="-3"/>
                    <a:chExt cx="2804019" cy="1124254"/>
                  </a:xfrm>
                </p:grpSpPr>
                <p:sp>
                  <p:nvSpPr>
                    <p:cNvPr id="114" name="Rounded Rectangle">
                      <a:extLst>
                        <a:ext uri="{FF2B5EF4-FFF2-40B4-BE49-F238E27FC236}">
                          <a16:creationId xmlns:a16="http://schemas.microsoft.com/office/drawing/2014/main" id="{34ADC19E-CD44-6BDE-84BE-16480EAA0049}"/>
                        </a:ext>
                      </a:extLst>
                    </p:cNvPr>
                    <p:cNvSpPr/>
                    <p:nvPr/>
                  </p:nvSpPr>
                  <p:spPr>
                    <a:xfrm>
                      <a:off x="0" y="-3"/>
                      <a:ext cx="1956792" cy="1124254"/>
                    </a:xfrm>
                    <a:prstGeom prst="roundRect">
                      <a:avLst>
                        <a:gd name="adj" fmla="val 17206"/>
                      </a:avLst>
                    </a:prstGeom>
                    <a:solidFill>
                      <a:srgbClr val="FFFFFF"/>
                    </a:solidFill>
                    <a:ln w="25400" cap="flat" cmpd="sng" algn="ctr">
                      <a:solidFill>
                        <a:srgbClr val="FFFFFF">
                          <a:shade val="50000"/>
                        </a:srgbClr>
                      </a:solidFill>
                      <a:prstDash val="solid"/>
                    </a:ln>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35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sp>
                  <p:nvSpPr>
                    <p:cNvPr id="115" name="310,055 (₦’bn)">
                      <a:extLst>
                        <a:ext uri="{FF2B5EF4-FFF2-40B4-BE49-F238E27FC236}">
                          <a16:creationId xmlns:a16="http://schemas.microsoft.com/office/drawing/2014/main" id="{ABD23490-5F50-7C49-BA8B-55842A9F9309}"/>
                        </a:ext>
                      </a:extLst>
                    </p:cNvPr>
                    <p:cNvSpPr/>
                    <p:nvPr/>
                  </p:nvSpPr>
                  <p:spPr>
                    <a:xfrm>
                      <a:off x="51927" y="250913"/>
                      <a:ext cx="2752092" cy="5286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lvl1pPr algn="l">
                        <a:spcBef>
                          <a:spcPts val="1000"/>
                        </a:spcBef>
                        <a:defRPr sz="2700">
                          <a:solidFill>
                            <a:srgbClr val="000000"/>
                          </a:solidFill>
                        </a:defRPr>
                      </a:lvl1pPr>
                    </a:lstStyle>
                    <a:p>
                      <a:pPr marL="0" marR="0" lvl="0" indent="0" algn="l" defTabSz="412750" eaLnBrk="1" fontAlgn="auto" latinLnBrk="0" hangingPunct="0">
                        <a:lnSpc>
                          <a:spcPct val="100000"/>
                        </a:lnSpc>
                        <a:spcBef>
                          <a:spcPts val="500"/>
                        </a:spcBef>
                        <a:spcAft>
                          <a:spcPts val="0"/>
                        </a:spcAft>
                        <a:buClrTx/>
                        <a:buSzTx/>
                        <a:buFontTx/>
                        <a:buNone/>
                        <a:tabLst/>
                        <a:defRPr>
                          <a:effectLst/>
                        </a:defRPr>
                      </a:pPr>
                      <a:r>
                        <a:rPr lang="en-GB" sz="1000" b="1" i="0" u="none" strike="noStrike" kern="1200" dirty="0">
                          <a:solidFill>
                            <a:schemeClr val="tx1">
                              <a:lumMod val="85000"/>
                              <a:lumOff val="15000"/>
                            </a:schemeClr>
                          </a:solidFill>
                          <a:effectLst/>
                          <a:latin typeface="Garamond" panose="02020404030301010803" pitchFamily="18" charset="0"/>
                        </a:rPr>
                        <a:t> </a:t>
                      </a:r>
                      <a:r>
                        <a:rPr lang="en-GB" sz="1000" b="1" dirty="0">
                          <a:solidFill>
                            <a:schemeClr val="tx1">
                              <a:lumMod val="85000"/>
                              <a:lumOff val="15000"/>
                            </a:schemeClr>
                          </a:solidFill>
                          <a:latin typeface="Garamond" panose="02020404030301010803" pitchFamily="18" charset="0"/>
                        </a:rPr>
                        <a:t>56,145</a:t>
                      </a:r>
                      <a:r>
                        <a:rPr lang="en-GB" sz="1000" b="1" i="0" u="none" strike="noStrike" kern="1200" dirty="0">
                          <a:solidFill>
                            <a:schemeClr val="tx1">
                              <a:lumMod val="85000"/>
                              <a:lumOff val="15000"/>
                            </a:schemeClr>
                          </a:solidFill>
                          <a:effectLst/>
                          <a:latin typeface="Garamond" panose="02020404030301010803" pitchFamily="18" charset="0"/>
                        </a:rPr>
                        <a:t> </a:t>
                      </a:r>
                      <a:r>
                        <a:rPr lang="en-GB" sz="1000" b="0" i="0" u="none" strike="noStrike" kern="1200" dirty="0">
                          <a:solidFill>
                            <a:schemeClr val="tx1">
                              <a:lumMod val="85000"/>
                              <a:lumOff val="15000"/>
                            </a:schemeClr>
                          </a:solidFill>
                          <a:effectLst/>
                          <a:latin typeface="Garamond" panose="02020404030301010803" pitchFamily="18" charset="0"/>
                        </a:rPr>
                        <a:t> </a:t>
                      </a:r>
                      <a:r>
                        <a:rPr kumimoji="0"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lang="en-GB"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lang="en-GB"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BN</a:t>
                      </a:r>
                      <a:r>
                        <a:rPr kumimoji="0"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p>
                  </p:txBody>
                </p:sp>
              </p:grpSp>
              <p:grpSp>
                <p:nvGrpSpPr>
                  <p:cNvPr id="100" name="Group">
                    <a:extLst>
                      <a:ext uri="{FF2B5EF4-FFF2-40B4-BE49-F238E27FC236}">
                        <a16:creationId xmlns:a16="http://schemas.microsoft.com/office/drawing/2014/main" id="{19DE5E83-DB7B-E7E1-87A8-5C6B44672991}"/>
                      </a:ext>
                    </a:extLst>
                  </p:cNvPr>
                  <p:cNvGrpSpPr/>
                  <p:nvPr/>
                </p:nvGrpSpPr>
                <p:grpSpPr>
                  <a:xfrm>
                    <a:off x="-1" y="10254"/>
                    <a:ext cx="1004617" cy="1009925"/>
                    <a:chOff x="0" y="0"/>
                    <a:chExt cx="1004615" cy="1009924"/>
                  </a:xfrm>
                </p:grpSpPr>
                <p:sp>
                  <p:nvSpPr>
                    <p:cNvPr id="101" name="Rectangle: Rounded Corners 28">
                      <a:extLst>
                        <a:ext uri="{FF2B5EF4-FFF2-40B4-BE49-F238E27FC236}">
                          <a16:creationId xmlns:a16="http://schemas.microsoft.com/office/drawing/2014/main" id="{359A430F-B22B-8D12-A2D3-00524C0F07FC}"/>
                        </a:ext>
                      </a:extLst>
                    </p:cNvPr>
                    <p:cNvSpPr/>
                    <p:nvPr/>
                  </p:nvSpPr>
                  <p:spPr>
                    <a:xfrm>
                      <a:off x="0" y="0"/>
                      <a:ext cx="1004615" cy="1009924"/>
                    </a:xfrm>
                    <a:prstGeom prst="roundRect">
                      <a:avLst>
                        <a:gd name="adj" fmla="val 6667"/>
                      </a:avLst>
                    </a:prstGeom>
                    <a:solidFill>
                      <a:srgbClr val="00B050"/>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02" name="Freeform: Shape 78">
                      <a:extLst>
                        <a:ext uri="{FF2B5EF4-FFF2-40B4-BE49-F238E27FC236}">
                          <a16:creationId xmlns:a16="http://schemas.microsoft.com/office/drawing/2014/main" id="{C52183E9-298F-4EE7-3C2C-B016253FF1D3}"/>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03" name="Freeform: Shape 79">
                      <a:extLst>
                        <a:ext uri="{FF2B5EF4-FFF2-40B4-BE49-F238E27FC236}">
                          <a16:creationId xmlns:a16="http://schemas.microsoft.com/office/drawing/2014/main" id="{A14838EF-CB1E-6CEA-9872-E93936F16442}"/>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04" name="Freeform: Shape 80">
                      <a:extLst>
                        <a:ext uri="{FF2B5EF4-FFF2-40B4-BE49-F238E27FC236}">
                          <a16:creationId xmlns:a16="http://schemas.microsoft.com/office/drawing/2014/main" id="{61ECE0AB-0373-F6BF-1F5E-F024E62ECF04}"/>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05" name="Freeform: Shape 81">
                      <a:extLst>
                        <a:ext uri="{FF2B5EF4-FFF2-40B4-BE49-F238E27FC236}">
                          <a16:creationId xmlns:a16="http://schemas.microsoft.com/office/drawing/2014/main" id="{7521BF67-A0F7-B678-B776-F43B9A970674}"/>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06" name="Freeform: Shape 82">
                      <a:extLst>
                        <a:ext uri="{FF2B5EF4-FFF2-40B4-BE49-F238E27FC236}">
                          <a16:creationId xmlns:a16="http://schemas.microsoft.com/office/drawing/2014/main" id="{173FA281-7D2A-802E-A09F-96E28B21613E}"/>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07" name="Freeform: Shape 83">
                      <a:extLst>
                        <a:ext uri="{FF2B5EF4-FFF2-40B4-BE49-F238E27FC236}">
                          <a16:creationId xmlns:a16="http://schemas.microsoft.com/office/drawing/2014/main" id="{FC5DB615-4418-D53F-1B8C-896C0EB9670E}"/>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08" name="Freeform: Shape 84">
                      <a:extLst>
                        <a:ext uri="{FF2B5EF4-FFF2-40B4-BE49-F238E27FC236}">
                          <a16:creationId xmlns:a16="http://schemas.microsoft.com/office/drawing/2014/main" id="{E1CAA05B-647F-0155-B9E6-2A02EC44E339}"/>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09" name="Freeform: Shape 85">
                      <a:extLst>
                        <a:ext uri="{FF2B5EF4-FFF2-40B4-BE49-F238E27FC236}">
                          <a16:creationId xmlns:a16="http://schemas.microsoft.com/office/drawing/2014/main" id="{0F06A2DF-D958-B6CF-7158-65880017566A}"/>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10" name="Freeform: Shape 86">
                      <a:extLst>
                        <a:ext uri="{FF2B5EF4-FFF2-40B4-BE49-F238E27FC236}">
                          <a16:creationId xmlns:a16="http://schemas.microsoft.com/office/drawing/2014/main" id="{D9A0686A-A390-B90A-66C0-2B87D87A6E69}"/>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11" name="Freeform: Shape 87">
                      <a:extLst>
                        <a:ext uri="{FF2B5EF4-FFF2-40B4-BE49-F238E27FC236}">
                          <a16:creationId xmlns:a16="http://schemas.microsoft.com/office/drawing/2014/main" id="{1FED513B-EEA8-70BC-56E6-1D0118FB0EC1}"/>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12" name="Freeform: Shape 88">
                      <a:extLst>
                        <a:ext uri="{FF2B5EF4-FFF2-40B4-BE49-F238E27FC236}">
                          <a16:creationId xmlns:a16="http://schemas.microsoft.com/office/drawing/2014/main" id="{2C0CC576-E4CB-C0F2-A0D7-892C173D0FC6}"/>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113" name="Freeform: Shape 89">
                      <a:extLst>
                        <a:ext uri="{FF2B5EF4-FFF2-40B4-BE49-F238E27FC236}">
                          <a16:creationId xmlns:a16="http://schemas.microsoft.com/office/drawing/2014/main" id="{0D216EBE-4021-E06D-0371-D818855A9992}"/>
                        </a:ext>
                      </a:extLst>
                    </p:cNvPr>
                    <p:cNvSpPr/>
                    <p:nvPr/>
                  </p:nvSpPr>
                  <p:spPr>
                    <a:xfrm>
                      <a:off x="578240" y="554141"/>
                      <a:ext cx="261666" cy="291615"/>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grpSp>
            </p:grpSp>
            <p:grpSp>
              <p:nvGrpSpPr>
                <p:cNvPr id="79" name="Group">
                  <a:extLst>
                    <a:ext uri="{FF2B5EF4-FFF2-40B4-BE49-F238E27FC236}">
                      <a16:creationId xmlns:a16="http://schemas.microsoft.com/office/drawing/2014/main" id="{9D7AECE8-0AEF-90C4-D808-261DDC9EEBB0}"/>
                    </a:ext>
                  </a:extLst>
                </p:cNvPr>
                <p:cNvGrpSpPr/>
                <p:nvPr/>
              </p:nvGrpSpPr>
              <p:grpSpPr>
                <a:xfrm>
                  <a:off x="2088173" y="1208773"/>
                  <a:ext cx="3694192" cy="1009926"/>
                  <a:chOff x="-1" y="10255"/>
                  <a:chExt cx="3694191" cy="1009925"/>
                </a:xfrm>
              </p:grpSpPr>
              <p:grpSp>
                <p:nvGrpSpPr>
                  <p:cNvPr id="82" name="Rectangle: Rounded Corners 29">
                    <a:extLst>
                      <a:ext uri="{FF2B5EF4-FFF2-40B4-BE49-F238E27FC236}">
                        <a16:creationId xmlns:a16="http://schemas.microsoft.com/office/drawing/2014/main" id="{893B59B3-862F-3122-87F9-95D3308CD5B1}"/>
                      </a:ext>
                    </a:extLst>
                  </p:cNvPr>
                  <p:cNvGrpSpPr/>
                  <p:nvPr/>
                </p:nvGrpSpPr>
                <p:grpSpPr>
                  <a:xfrm>
                    <a:off x="1108843" y="39723"/>
                    <a:ext cx="2585347" cy="975134"/>
                    <a:chOff x="-2" y="39723"/>
                    <a:chExt cx="2585346" cy="975133"/>
                  </a:xfrm>
                </p:grpSpPr>
                <p:sp>
                  <p:nvSpPr>
                    <p:cNvPr id="97" name="Rounded Rectangle">
                      <a:extLst>
                        <a:ext uri="{FF2B5EF4-FFF2-40B4-BE49-F238E27FC236}">
                          <a16:creationId xmlns:a16="http://schemas.microsoft.com/office/drawing/2014/main" id="{05347B6C-F48A-C5F2-1206-0EF5ACA28277}"/>
                        </a:ext>
                      </a:extLst>
                    </p:cNvPr>
                    <p:cNvSpPr/>
                    <p:nvPr/>
                  </p:nvSpPr>
                  <p:spPr>
                    <a:xfrm>
                      <a:off x="-2" y="39723"/>
                      <a:ext cx="1956792" cy="975133"/>
                    </a:xfrm>
                    <a:prstGeom prst="roundRect">
                      <a:avLst>
                        <a:gd name="adj" fmla="val 17206"/>
                      </a:avLst>
                    </a:prstGeom>
                    <a:solidFill>
                      <a:srgbClr val="00B050"/>
                    </a:solidFill>
                    <a:ln w="9525" cap="flat" cmpd="sng" algn="ctr">
                      <a:solidFill>
                        <a:srgbClr val="BFBFBF">
                          <a:shade val="95000"/>
                          <a:satMod val="104999"/>
                        </a:srgbClr>
                      </a:solidFill>
                      <a:prstDash val="solid"/>
                    </a:ln>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r>
                        <a:rPr lang="en-GB" sz="1000" b="1" kern="0" cap="small" dirty="0">
                          <a:solidFill>
                            <a:srgbClr val="000000"/>
                          </a:solidFill>
                          <a:latin typeface="Garamond" panose="02020404030301010803" pitchFamily="18" charset="0"/>
                          <a:sym typeface="Trebuchet MS" panose="020B0603020202020204"/>
                        </a:rPr>
                        <a:t>52,873</a:t>
                      </a:r>
                      <a:r>
                        <a:rPr kumimoji="0" lang="en-GB"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 (₦’BN)</a:t>
                      </a:r>
                      <a:endParaRPr kumimoji="0"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sp>
                  <p:nvSpPr>
                    <p:cNvPr id="98" name="Text">
                      <a:extLst>
                        <a:ext uri="{FF2B5EF4-FFF2-40B4-BE49-F238E27FC236}">
                          <a16:creationId xmlns:a16="http://schemas.microsoft.com/office/drawing/2014/main" id="{2E2BB0C7-C958-AFEF-58C9-C7C5ECE5CD58}"/>
                        </a:ext>
                      </a:extLst>
                    </p:cNvPr>
                    <p:cNvSpPr/>
                    <p:nvPr/>
                  </p:nvSpPr>
                  <p:spPr>
                    <a:xfrm>
                      <a:off x="51928" y="154214"/>
                      <a:ext cx="2533416" cy="72200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35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grpSp>
              <p:grpSp>
                <p:nvGrpSpPr>
                  <p:cNvPr id="83" name="Group">
                    <a:extLst>
                      <a:ext uri="{FF2B5EF4-FFF2-40B4-BE49-F238E27FC236}">
                        <a16:creationId xmlns:a16="http://schemas.microsoft.com/office/drawing/2014/main" id="{F55FBB17-9824-385B-3C6F-F81AF5748FEA}"/>
                      </a:ext>
                    </a:extLst>
                  </p:cNvPr>
                  <p:cNvGrpSpPr/>
                  <p:nvPr/>
                </p:nvGrpSpPr>
                <p:grpSpPr>
                  <a:xfrm>
                    <a:off x="-1" y="10255"/>
                    <a:ext cx="1004617" cy="1009925"/>
                    <a:chOff x="0" y="0"/>
                    <a:chExt cx="1004615" cy="1009924"/>
                  </a:xfrm>
                </p:grpSpPr>
                <p:sp>
                  <p:nvSpPr>
                    <p:cNvPr id="84" name="Rectangle: Rounded Corners 28">
                      <a:extLst>
                        <a:ext uri="{FF2B5EF4-FFF2-40B4-BE49-F238E27FC236}">
                          <a16:creationId xmlns:a16="http://schemas.microsoft.com/office/drawing/2014/main" id="{F5973735-5BF2-9965-0B5A-8BDAA6CFB9B2}"/>
                        </a:ext>
                      </a:extLst>
                    </p:cNvPr>
                    <p:cNvSpPr/>
                    <p:nvPr/>
                  </p:nvSpPr>
                  <p:spPr>
                    <a:xfrm>
                      <a:off x="0" y="0"/>
                      <a:ext cx="1004615" cy="1009924"/>
                    </a:xfrm>
                    <a:prstGeom prst="roundRect">
                      <a:avLst>
                        <a:gd name="adj" fmla="val 6667"/>
                      </a:avLst>
                    </a:prstGeom>
                    <a:solidFill>
                      <a:srgbClr val="8A6705"/>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85" name="Freeform: Shape 78">
                      <a:extLst>
                        <a:ext uri="{FF2B5EF4-FFF2-40B4-BE49-F238E27FC236}">
                          <a16:creationId xmlns:a16="http://schemas.microsoft.com/office/drawing/2014/main" id="{A68A236A-FE6B-F3F0-6AD9-ABD534850ACD}"/>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86" name="Freeform: Shape 79">
                      <a:extLst>
                        <a:ext uri="{FF2B5EF4-FFF2-40B4-BE49-F238E27FC236}">
                          <a16:creationId xmlns:a16="http://schemas.microsoft.com/office/drawing/2014/main" id="{05E4A34E-943C-6B3A-892B-18C3DBE9CFDB}"/>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87" name="Freeform: Shape 80">
                      <a:extLst>
                        <a:ext uri="{FF2B5EF4-FFF2-40B4-BE49-F238E27FC236}">
                          <a16:creationId xmlns:a16="http://schemas.microsoft.com/office/drawing/2014/main" id="{646655DF-FD6A-2E45-F7FA-110FA6452449}"/>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88" name="Freeform: Shape 81">
                      <a:extLst>
                        <a:ext uri="{FF2B5EF4-FFF2-40B4-BE49-F238E27FC236}">
                          <a16:creationId xmlns:a16="http://schemas.microsoft.com/office/drawing/2014/main" id="{005218E7-91B6-5FA6-D550-AC416BBA22FB}"/>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89" name="Freeform: Shape 82">
                      <a:extLst>
                        <a:ext uri="{FF2B5EF4-FFF2-40B4-BE49-F238E27FC236}">
                          <a16:creationId xmlns:a16="http://schemas.microsoft.com/office/drawing/2014/main" id="{D4220261-C550-112F-4741-954158928B88}"/>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90" name="Freeform: Shape 83">
                      <a:extLst>
                        <a:ext uri="{FF2B5EF4-FFF2-40B4-BE49-F238E27FC236}">
                          <a16:creationId xmlns:a16="http://schemas.microsoft.com/office/drawing/2014/main" id="{6E443E3A-5145-37CE-1FE5-9EA20E63104D}"/>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91" name="Freeform: Shape 84">
                      <a:extLst>
                        <a:ext uri="{FF2B5EF4-FFF2-40B4-BE49-F238E27FC236}">
                          <a16:creationId xmlns:a16="http://schemas.microsoft.com/office/drawing/2014/main" id="{5F59F9B4-3CBB-A581-E331-DC2E46CF53EA}"/>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92" name="Freeform: Shape 85">
                      <a:extLst>
                        <a:ext uri="{FF2B5EF4-FFF2-40B4-BE49-F238E27FC236}">
                          <a16:creationId xmlns:a16="http://schemas.microsoft.com/office/drawing/2014/main" id="{4FF16B01-D59A-6BA5-044F-333080AE06B6}"/>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93" name="Freeform: Shape 86">
                      <a:extLst>
                        <a:ext uri="{FF2B5EF4-FFF2-40B4-BE49-F238E27FC236}">
                          <a16:creationId xmlns:a16="http://schemas.microsoft.com/office/drawing/2014/main" id="{82BB1BA3-0902-2171-BE92-8313192BEC53}"/>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94" name="Freeform: Shape 87">
                      <a:extLst>
                        <a:ext uri="{FF2B5EF4-FFF2-40B4-BE49-F238E27FC236}">
                          <a16:creationId xmlns:a16="http://schemas.microsoft.com/office/drawing/2014/main" id="{9CD052BC-6A4C-E9DB-97CB-495B09E95019}"/>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95" name="Freeform: Shape 88">
                      <a:extLst>
                        <a:ext uri="{FF2B5EF4-FFF2-40B4-BE49-F238E27FC236}">
                          <a16:creationId xmlns:a16="http://schemas.microsoft.com/office/drawing/2014/main" id="{1052C40D-F8C7-87FE-9432-5F1DB7201292}"/>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96" name="Freeform: Shape 89">
                      <a:extLst>
                        <a:ext uri="{FF2B5EF4-FFF2-40B4-BE49-F238E27FC236}">
                          <a16:creationId xmlns:a16="http://schemas.microsoft.com/office/drawing/2014/main" id="{766CCA69-8EF1-EC46-C4FA-7C899E61A20C}"/>
                        </a:ext>
                      </a:extLst>
                    </p:cNvPr>
                    <p:cNvSpPr/>
                    <p:nvPr/>
                  </p:nvSpPr>
                  <p:spPr>
                    <a:xfrm>
                      <a:off x="578240" y="554141"/>
                      <a:ext cx="261666" cy="291615"/>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grpSp>
            </p:grpSp>
            <p:sp>
              <p:nvSpPr>
                <p:cNvPr id="80" name="Provision">
                  <a:extLst>
                    <a:ext uri="{FF2B5EF4-FFF2-40B4-BE49-F238E27FC236}">
                      <a16:creationId xmlns:a16="http://schemas.microsoft.com/office/drawing/2014/main" id="{19D1FBE2-7D71-C34E-3C34-4C64ADBA3F8B}"/>
                    </a:ext>
                  </a:extLst>
                </p:cNvPr>
                <p:cNvSpPr/>
                <p:nvPr/>
              </p:nvSpPr>
              <p:spPr>
                <a:xfrm>
                  <a:off x="-1" y="171045"/>
                  <a:ext cx="1825644" cy="787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22BF00"/>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00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Provision</a:t>
                  </a:r>
                </a:p>
              </p:txBody>
            </p:sp>
            <p:sp>
              <p:nvSpPr>
                <p:cNvPr id="81" name="Actual">
                  <a:extLst>
                    <a:ext uri="{FF2B5EF4-FFF2-40B4-BE49-F238E27FC236}">
                      <a16:creationId xmlns:a16="http://schemas.microsoft.com/office/drawing/2014/main" id="{6DF620E0-92AB-0380-3546-EAE5A96045BF}"/>
                    </a:ext>
                  </a:extLst>
                </p:cNvPr>
                <p:cNvSpPr/>
                <p:nvPr/>
              </p:nvSpPr>
              <p:spPr>
                <a:xfrm>
                  <a:off x="-1" y="1369563"/>
                  <a:ext cx="1825644" cy="787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1A77B9"/>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00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Actual</a:t>
                  </a:r>
                </a:p>
              </p:txBody>
            </p:sp>
          </p:grpSp>
          <p:sp>
            <p:nvSpPr>
              <p:cNvPr id="77" name="TextBox 76">
                <a:extLst>
                  <a:ext uri="{FF2B5EF4-FFF2-40B4-BE49-F238E27FC236}">
                    <a16:creationId xmlns:a16="http://schemas.microsoft.com/office/drawing/2014/main" id="{29CF0AF8-198F-A025-4308-F8F91F41DB6D}"/>
                  </a:ext>
                </a:extLst>
              </p:cNvPr>
              <p:cNvSpPr txBox="1"/>
              <p:nvPr/>
            </p:nvSpPr>
            <p:spPr>
              <a:xfrm>
                <a:off x="3036245" y="6143881"/>
                <a:ext cx="6119549" cy="400106"/>
              </a:xfrm>
              <a:prstGeom prst="rect">
                <a:avLst/>
              </a:prstGeom>
              <a:noFill/>
              <a:ln w="12700" cap="flat">
                <a:noFill/>
                <a:miter lim="400000"/>
              </a:ln>
              <a:effectLst/>
              <a:sp3d/>
            </p:spPr>
            <p:txBody>
              <a:bodyPr rot="0" spcFirstLastPara="1" vertOverflow="overflow" horzOverflow="overflow" vert="horz" wrap="square" lIns="22859" tIns="22859" rIns="22859" bIns="22859" numCol="1" spcCol="38100" rtlCol="0" anchor="t">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US" sz="10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REPAYMENTS</a:t>
                </a:r>
              </a:p>
            </p:txBody>
          </p:sp>
        </p:grpSp>
        <p:sp>
          <p:nvSpPr>
            <p:cNvPr id="116" name="TextBox 115">
              <a:extLst>
                <a:ext uri="{FF2B5EF4-FFF2-40B4-BE49-F238E27FC236}">
                  <a16:creationId xmlns:a16="http://schemas.microsoft.com/office/drawing/2014/main" id="{D7C394FC-F631-3540-73C3-7F60C4BDAFB5}"/>
                </a:ext>
              </a:extLst>
            </p:cNvPr>
            <p:cNvSpPr txBox="1"/>
            <p:nvPr/>
          </p:nvSpPr>
          <p:spPr>
            <a:xfrm>
              <a:off x="1473695" y="2854110"/>
              <a:ext cx="754476" cy="230830"/>
            </a:xfrm>
            <a:prstGeom prst="rect">
              <a:avLst/>
            </a:prstGeom>
            <a:noFill/>
            <a:ln w="12700" cap="flat">
              <a:noFill/>
              <a:miter lim="400000"/>
            </a:ln>
            <a:effectLst/>
            <a:sp3d/>
          </p:spPr>
          <p:txBody>
            <a:bodyPr rot="0" spcFirstLastPara="1" vertOverflow="overflow" horzOverflow="overflow" vert="horz" wrap="square" lIns="22859" tIns="22859" rIns="22859" bIns="22859" numCol="1" spcCol="38100" rtlCol="0" anchor="t">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US" sz="1200" b="1" i="0" u="none" strike="noStrike" kern="0" cap="small" spc="0" normalizeH="0" baseline="0" noProof="0" dirty="0">
                  <a:ln>
                    <a:noFill/>
                  </a:ln>
                  <a:solidFill>
                    <a:srgbClr val="000000"/>
                  </a:solidFill>
                  <a:effectLst>
                    <a:outerShdw blurRad="12700" dist="12700" dir="18900000" rotWithShape="0">
                      <a:srgbClr val="000000">
                        <a:alpha val="40000"/>
                      </a:srgbClr>
                    </a:outerShdw>
                  </a:effectLst>
                  <a:uLnTx/>
                  <a:uFillTx/>
                  <a:latin typeface="Trebuchet MS" panose="020B0603020202020204" pitchFamily="34" charset="0"/>
                  <a:ea typeface="Trebuchet MS" panose="020B0603020202020204"/>
                  <a:cs typeface="Trebuchet MS" panose="020B0603020202020204"/>
                  <a:sym typeface="Trebuchet MS" panose="020B0603020202020204"/>
                </a:rPr>
                <a:t>70</a:t>
              </a:r>
              <a:r>
                <a:rPr kumimoji="0" lang="x-none" sz="1200" b="1" i="0" u="none" strike="noStrike" kern="0" cap="small" spc="0" normalizeH="0" baseline="0" noProof="0" dirty="0">
                  <a:ln>
                    <a:noFill/>
                  </a:ln>
                  <a:solidFill>
                    <a:srgbClr val="000000"/>
                  </a:solidFill>
                  <a:effectLst>
                    <a:outerShdw blurRad="12700" dist="12700" dir="18900000" rotWithShape="0">
                      <a:srgbClr val="000000">
                        <a:alpha val="40000"/>
                      </a:srgbClr>
                    </a:outerShdw>
                  </a:effectLst>
                  <a:uLnTx/>
                  <a:uFillTx/>
                  <a:latin typeface="Trebuchet MS" panose="020B0603020202020204" pitchFamily="34" charset="0"/>
                  <a:ea typeface="Trebuchet MS" panose="020B0603020202020204"/>
                  <a:cs typeface="Trebuchet MS" panose="020B0603020202020204"/>
                  <a:sym typeface="Trebuchet MS" panose="020B0603020202020204"/>
                </a:rPr>
                <a:t>%</a:t>
              </a:r>
            </a:p>
          </p:txBody>
        </p:sp>
        <p:sp>
          <p:nvSpPr>
            <p:cNvPr id="117" name="TextBox 116">
              <a:extLst>
                <a:ext uri="{FF2B5EF4-FFF2-40B4-BE49-F238E27FC236}">
                  <a16:creationId xmlns:a16="http://schemas.microsoft.com/office/drawing/2014/main" id="{F7F7648E-0DAB-2E41-683D-13A50F238852}"/>
                </a:ext>
              </a:extLst>
            </p:cNvPr>
            <p:cNvSpPr txBox="1"/>
            <p:nvPr/>
          </p:nvSpPr>
          <p:spPr>
            <a:xfrm>
              <a:off x="1473695" y="4377096"/>
              <a:ext cx="754476" cy="230830"/>
            </a:xfrm>
            <a:prstGeom prst="rect">
              <a:avLst/>
            </a:prstGeom>
            <a:noFill/>
            <a:ln w="12700" cap="flat">
              <a:noFill/>
              <a:miter lim="400000"/>
            </a:ln>
            <a:effectLst/>
            <a:sp3d/>
          </p:spPr>
          <p:txBody>
            <a:bodyPr rot="0" spcFirstLastPara="1" vertOverflow="overflow" horzOverflow="overflow" vert="horz" wrap="square" lIns="22859" tIns="22859" rIns="22859" bIns="22859" numCol="1" spcCol="38100" rtlCol="0" anchor="t">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GB" sz="1200" b="1" i="0" u="none" strike="noStrike" kern="0" cap="small" spc="0" normalizeH="0" baseline="0" noProof="0" dirty="0">
                  <a:ln>
                    <a:noFill/>
                  </a:ln>
                  <a:solidFill>
                    <a:srgbClr val="000000"/>
                  </a:solidFill>
                  <a:effectLst>
                    <a:outerShdw blurRad="12700" dist="12700" dir="18900000" rotWithShape="0">
                      <a:srgbClr val="000000">
                        <a:alpha val="40000"/>
                      </a:srgbClr>
                    </a:outerShdw>
                  </a:effectLst>
                  <a:uLnTx/>
                  <a:uFillTx/>
                  <a:latin typeface="Trebuchet MS" panose="020B0603020202020204" pitchFamily="34" charset="0"/>
                  <a:ea typeface="Trebuchet MS" panose="020B0603020202020204"/>
                  <a:cs typeface="Trebuchet MS" panose="020B0603020202020204"/>
                  <a:sym typeface="Trebuchet MS" panose="020B0603020202020204"/>
                </a:rPr>
                <a:t>94</a:t>
              </a:r>
              <a:r>
                <a:rPr kumimoji="0" lang="x-none" sz="1200" b="1" i="0" u="none" strike="noStrike" kern="0" cap="small" spc="0" normalizeH="0" baseline="0" noProof="0" dirty="0">
                  <a:ln>
                    <a:noFill/>
                  </a:ln>
                  <a:solidFill>
                    <a:srgbClr val="000000"/>
                  </a:solidFill>
                  <a:effectLst>
                    <a:outerShdw blurRad="12700" dist="12700" dir="18900000" rotWithShape="0">
                      <a:srgbClr val="000000">
                        <a:alpha val="40000"/>
                      </a:srgbClr>
                    </a:outerShdw>
                  </a:effectLst>
                  <a:uLnTx/>
                  <a:uFillTx/>
                  <a:latin typeface="Trebuchet MS" panose="020B0603020202020204" pitchFamily="34" charset="0"/>
                  <a:ea typeface="Trebuchet MS" panose="020B0603020202020204"/>
                  <a:cs typeface="Trebuchet MS" panose="020B0603020202020204"/>
                  <a:sym typeface="Trebuchet MS" panose="020B0603020202020204"/>
                </a:rPr>
                <a:t>%</a:t>
              </a:r>
            </a:p>
          </p:txBody>
        </p:sp>
      </p:grpSp>
      <p:sp>
        <p:nvSpPr>
          <p:cNvPr id="118" name="Q3 data is inconclusive…">
            <a:extLst>
              <a:ext uri="{FF2B5EF4-FFF2-40B4-BE49-F238E27FC236}">
                <a16:creationId xmlns:a16="http://schemas.microsoft.com/office/drawing/2014/main" id="{613BF6D6-D24E-7AA2-1174-403905F97D39}"/>
              </a:ext>
            </a:extLst>
          </p:cNvPr>
          <p:cNvSpPr/>
          <p:nvPr/>
        </p:nvSpPr>
        <p:spPr>
          <a:xfrm>
            <a:off x="716453" y="5891135"/>
            <a:ext cx="10759094" cy="749841"/>
          </a:xfrm>
          <a:custGeom>
            <a:avLst/>
            <a:gdLst/>
            <a:ahLst/>
            <a:cxnLst>
              <a:cxn ang="0">
                <a:pos x="wd2" y="hd2"/>
              </a:cxn>
              <a:cxn ang="5400000">
                <a:pos x="wd2" y="hd2"/>
              </a:cxn>
              <a:cxn ang="10800000">
                <a:pos x="wd2" y="hd2"/>
              </a:cxn>
              <a:cxn ang="16200000">
                <a:pos x="wd2" y="hd2"/>
              </a:cxn>
            </a:cxnLst>
            <a:rect l="0" t="0" r="r" b="b"/>
            <a:pathLst>
              <a:path w="21600" h="21600" extrusionOk="0">
                <a:moveTo>
                  <a:pt x="20151" y="0"/>
                </a:moveTo>
                <a:lnTo>
                  <a:pt x="19710" y="2711"/>
                </a:lnTo>
                <a:lnTo>
                  <a:pt x="64" y="2711"/>
                </a:lnTo>
                <a:cubicBezTo>
                  <a:pt x="29" y="2711"/>
                  <a:pt x="0" y="2887"/>
                  <a:pt x="0" y="3103"/>
                </a:cubicBezTo>
                <a:lnTo>
                  <a:pt x="0" y="21208"/>
                </a:lnTo>
                <a:cubicBezTo>
                  <a:pt x="0" y="21425"/>
                  <a:pt x="29" y="21600"/>
                  <a:pt x="64" y="21600"/>
                </a:cubicBezTo>
                <a:lnTo>
                  <a:pt x="21536" y="21600"/>
                </a:lnTo>
                <a:cubicBezTo>
                  <a:pt x="21571" y="21600"/>
                  <a:pt x="21600" y="21425"/>
                  <a:pt x="21600" y="21208"/>
                </a:cubicBezTo>
                <a:lnTo>
                  <a:pt x="21600" y="3103"/>
                </a:lnTo>
                <a:cubicBezTo>
                  <a:pt x="21600" y="2887"/>
                  <a:pt x="21571" y="2711"/>
                  <a:pt x="21536" y="2711"/>
                </a:cubicBezTo>
                <a:lnTo>
                  <a:pt x="20591" y="2711"/>
                </a:lnTo>
                <a:lnTo>
                  <a:pt x="20151" y="0"/>
                </a:lnTo>
                <a:close/>
              </a:path>
            </a:pathLst>
          </a:custGeom>
          <a:solidFill>
            <a:srgbClr val="FFFFFF"/>
          </a:solidFill>
          <a:ln w="12700">
            <a:miter lim="400000"/>
          </a:ln>
          <a:effectLst>
            <a:outerShdw blurRad="76200" dist="30504" dir="5400000" rotWithShape="0">
              <a:srgbClr val="000000"/>
            </a:outerShdw>
          </a:effectLst>
        </p:spPr>
        <p:txBody>
          <a:bodyPr lIns="19050" tIns="19050" rIns="19050" bIns="19050" anchor="ctr"/>
          <a:lstStyle>
            <a:lvl1pPr marL="406400" indent="-330200" algn="l">
              <a:lnSpc>
                <a:spcPct val="140000"/>
              </a:lnSpc>
              <a:spcBef>
                <a:spcPts val="200"/>
              </a:spcBef>
              <a:buClr>
                <a:srgbClr val="22BF00"/>
              </a:buClr>
              <a:buSzPct val="122000"/>
              <a:buChar char="‣"/>
              <a:defRPr sz="2400" b="0" i="1" cap="none">
                <a:solidFill>
                  <a:srgbClr val="FF2600"/>
                </a:solidFill>
              </a:defRPr>
            </a:lvl1pPr>
          </a:lstStyle>
          <a:p>
            <a:pPr marL="317818" lvl="1" indent="-146368" defTabSz="412750" hangingPunct="0">
              <a:lnSpc>
                <a:spcPct val="140000"/>
              </a:lnSpc>
              <a:spcBef>
                <a:spcPts val="100"/>
              </a:spcBef>
              <a:buClr>
                <a:srgbClr val="1A77B9"/>
              </a:buClr>
              <a:buSzPct val="100000"/>
              <a:buFont typeface="Helvetica"/>
              <a:buChar char="▹"/>
              <a:defRPr sz="2400" b="0" cap="none">
                <a:solidFill>
                  <a:srgbClr val="000000"/>
                </a:solidFill>
                <a:effectLst/>
              </a:defRPr>
            </a:pPr>
            <a:r>
              <a:rPr lang="en-GB" sz="1200" kern="0" dirty="0">
                <a:solidFill>
                  <a:srgbClr val="000000"/>
                </a:solidFill>
                <a:latin typeface="Trebuchet MS" panose="020B0603020202020204"/>
                <a:sym typeface="Trebuchet MS" panose="020B0603020202020204"/>
              </a:rPr>
              <a:t>The Total Capital Expenditure performed at 75% / ₦191,686bn as at end of the 1</a:t>
            </a:r>
            <a:r>
              <a:rPr lang="en-GB" sz="1200" kern="0" baseline="30000" dirty="0">
                <a:solidFill>
                  <a:srgbClr val="000000"/>
                </a:solidFill>
                <a:latin typeface="Trebuchet MS" panose="020B0603020202020204"/>
                <a:sym typeface="Trebuchet MS" panose="020B0603020202020204"/>
              </a:rPr>
              <a:t>st</a:t>
            </a:r>
            <a:r>
              <a:rPr lang="en-GB" sz="1200" kern="0" dirty="0">
                <a:solidFill>
                  <a:srgbClr val="000000"/>
                </a:solidFill>
                <a:latin typeface="Trebuchet MS" panose="020B0603020202020204"/>
                <a:sym typeface="Trebuchet MS" panose="020B0603020202020204"/>
              </a:rPr>
              <a:t> Quarter Y2023. However, the core Capital also performed at 70%.</a:t>
            </a:r>
          </a:p>
        </p:txBody>
      </p:sp>
      <p:grpSp>
        <p:nvGrpSpPr>
          <p:cNvPr id="3" name="Group 2">
            <a:extLst>
              <a:ext uri="{FF2B5EF4-FFF2-40B4-BE49-F238E27FC236}">
                <a16:creationId xmlns:a16="http://schemas.microsoft.com/office/drawing/2014/main" id="{EFCEA0B6-8AA5-5870-EA24-03BD23965EF2}"/>
              </a:ext>
            </a:extLst>
          </p:cNvPr>
          <p:cNvGrpSpPr/>
          <p:nvPr/>
        </p:nvGrpSpPr>
        <p:grpSpPr>
          <a:xfrm>
            <a:off x="-5869" y="1"/>
            <a:ext cx="12197869" cy="692216"/>
            <a:chOff x="-5869" y="1"/>
            <a:chExt cx="12197869" cy="692216"/>
          </a:xfrm>
        </p:grpSpPr>
        <p:sp>
          <p:nvSpPr>
            <p:cNvPr id="4" name="Rectangle 3">
              <a:extLst>
                <a:ext uri="{FF2B5EF4-FFF2-40B4-BE49-F238E27FC236}">
                  <a16:creationId xmlns:a16="http://schemas.microsoft.com/office/drawing/2014/main" id="{40C5F63D-CE2C-44AB-D37D-D5EF8AFF73F0}"/>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9" name="Rectangle: Rounded Corners 118">
              <a:extLst>
                <a:ext uri="{FF2B5EF4-FFF2-40B4-BE49-F238E27FC236}">
                  <a16:creationId xmlns:a16="http://schemas.microsoft.com/office/drawing/2014/main" id="{2EE07CDC-245E-D3F9-2AAA-3493BCFD022D}"/>
                </a:ext>
              </a:extLst>
            </p:cNvPr>
            <p:cNvSpPr/>
            <p:nvPr/>
          </p:nvSpPr>
          <p:spPr>
            <a:xfrm>
              <a:off x="1758012" y="70389"/>
              <a:ext cx="6790765"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0" name="Straight Connector 119">
              <a:extLst>
                <a:ext uri="{FF2B5EF4-FFF2-40B4-BE49-F238E27FC236}">
                  <a16:creationId xmlns:a16="http://schemas.microsoft.com/office/drawing/2014/main" id="{2D3CE3F0-6BC5-8E13-EA20-440FEF813854}"/>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68A1E80-A245-113E-68AC-5BB625ECCF23}"/>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98EA29B-5964-AA2A-C390-B4A5813C72F6}"/>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23" name="Picture 1">
              <a:extLst>
                <a:ext uri="{FF2B5EF4-FFF2-40B4-BE49-F238E27FC236}">
                  <a16:creationId xmlns:a16="http://schemas.microsoft.com/office/drawing/2014/main" id="{1DDBD4C0-FAEE-71D0-5E4E-5C816F804E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Freeform: Shape 123">
              <a:extLst>
                <a:ext uri="{FF2B5EF4-FFF2-40B4-BE49-F238E27FC236}">
                  <a16:creationId xmlns:a16="http://schemas.microsoft.com/office/drawing/2014/main" id="{3A4AC02B-9D1E-4693-47FC-3DC1ABA23E80}"/>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25" name="Picture 2" descr="A group of colorful birds&#10;&#10;Description automatically generated with low confidence">
              <a:extLst>
                <a:ext uri="{FF2B5EF4-FFF2-40B4-BE49-F238E27FC236}">
                  <a16:creationId xmlns:a16="http://schemas.microsoft.com/office/drawing/2014/main" id="{4E11E77D-9BD4-4239-09ED-A90E0ED9C6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26" name="TextBox 125">
            <a:extLst>
              <a:ext uri="{FF2B5EF4-FFF2-40B4-BE49-F238E27FC236}">
                <a16:creationId xmlns:a16="http://schemas.microsoft.com/office/drawing/2014/main" id="{98E6FAA3-B68A-F452-AFD7-84C1B303CF32}"/>
              </a:ext>
            </a:extLst>
          </p:cNvPr>
          <p:cNvSpPr txBox="1"/>
          <p:nvPr/>
        </p:nvSpPr>
        <p:spPr>
          <a:xfrm>
            <a:off x="1773144" y="85021"/>
            <a:ext cx="5098718" cy="338554"/>
          </a:xfrm>
          <a:prstGeom prst="rect">
            <a:avLst/>
          </a:prstGeom>
          <a:noFill/>
        </p:spPr>
        <p:txBody>
          <a:bodyPr wrap="square" rtlCol="0">
            <a:spAutoFit/>
          </a:bodyPr>
          <a:lstStyle/>
          <a:p>
            <a:pPr algn="ctr" defTabSz="412750" hangingPunct="0">
              <a:defRPr/>
            </a:pPr>
            <a:r>
              <a:rPr lang="en-US" sz="16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TOTAL Capital Expenditure    —   January </a:t>
            </a:r>
            <a:r>
              <a:rPr lang="en-GB" sz="16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 March 2023</a:t>
            </a:r>
          </a:p>
        </p:txBody>
      </p:sp>
    </p:spTree>
    <p:extLst>
      <p:ext uri="{BB962C8B-B14F-4D97-AF65-F5344CB8AC3E}">
        <p14:creationId xmlns:p14="http://schemas.microsoft.com/office/powerpoint/2010/main" val="738774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1B1E3C-4B92-4745-AE0D-607D2C95E0AE}"/>
              </a:ext>
            </a:extLst>
          </p:cNvPr>
          <p:cNvSpPr>
            <a:spLocks noGrp="1"/>
          </p:cNvSpPr>
          <p:nvPr>
            <p:ph type="sldNum" sz="quarter" idx="12"/>
          </p:nvPr>
        </p:nvSpPr>
        <p:spPr/>
        <p:txBody>
          <a:bodyPr/>
          <a:lstStyle/>
          <a:p>
            <a:fld id="{B55E7332-B74C-4FC6-99A2-D8C412507BB4}" type="slidenum">
              <a:rPr lang="x-none" smtClean="0"/>
              <a:t>26</a:t>
            </a:fld>
            <a:endParaRPr lang="x-none"/>
          </a:p>
        </p:txBody>
      </p:sp>
      <p:grpSp>
        <p:nvGrpSpPr>
          <p:cNvPr id="565" name="Group 564">
            <a:extLst>
              <a:ext uri="{FF2B5EF4-FFF2-40B4-BE49-F238E27FC236}">
                <a16:creationId xmlns:a16="http://schemas.microsoft.com/office/drawing/2014/main" id="{EC99F24E-C4D1-6AA9-1754-6CD4CD776F75}"/>
              </a:ext>
            </a:extLst>
          </p:cNvPr>
          <p:cNvGrpSpPr/>
          <p:nvPr/>
        </p:nvGrpSpPr>
        <p:grpSpPr>
          <a:xfrm>
            <a:off x="7318478" y="978325"/>
            <a:ext cx="3676636" cy="1587976"/>
            <a:chOff x="1263463" y="2342051"/>
            <a:chExt cx="3476770" cy="1159117"/>
          </a:xfrm>
        </p:grpSpPr>
        <p:grpSp>
          <p:nvGrpSpPr>
            <p:cNvPr id="438" name="Group 437">
              <a:extLst>
                <a:ext uri="{FF2B5EF4-FFF2-40B4-BE49-F238E27FC236}">
                  <a16:creationId xmlns:a16="http://schemas.microsoft.com/office/drawing/2014/main" id="{EA1C85F1-42EF-CBBB-7781-D3337145AA00}"/>
                </a:ext>
              </a:extLst>
            </p:cNvPr>
            <p:cNvGrpSpPr/>
            <p:nvPr/>
          </p:nvGrpSpPr>
          <p:grpSpPr>
            <a:xfrm>
              <a:off x="1263463" y="2342051"/>
              <a:ext cx="3476770" cy="1159117"/>
              <a:chOff x="2675351" y="6210035"/>
              <a:chExt cx="6953539" cy="2014731"/>
            </a:xfrm>
          </p:grpSpPr>
          <p:grpSp>
            <p:nvGrpSpPr>
              <p:cNvPr id="439" name="Group">
                <a:extLst>
                  <a:ext uri="{FF2B5EF4-FFF2-40B4-BE49-F238E27FC236}">
                    <a16:creationId xmlns:a16="http://schemas.microsoft.com/office/drawing/2014/main" id="{76F33A5A-B3FD-5B57-17FC-3B1876EDECA2}"/>
                  </a:ext>
                </a:extLst>
              </p:cNvPr>
              <p:cNvGrpSpPr/>
              <p:nvPr/>
            </p:nvGrpSpPr>
            <p:grpSpPr>
              <a:xfrm>
                <a:off x="2675351" y="6656514"/>
                <a:ext cx="6953539" cy="1568252"/>
                <a:chOff x="-1" y="-714"/>
                <a:chExt cx="6001041" cy="2229667"/>
              </a:xfrm>
            </p:grpSpPr>
            <p:grpSp>
              <p:nvGrpSpPr>
                <p:cNvPr id="441" name="Group">
                  <a:extLst>
                    <a:ext uri="{FF2B5EF4-FFF2-40B4-BE49-F238E27FC236}">
                      <a16:creationId xmlns:a16="http://schemas.microsoft.com/office/drawing/2014/main" id="{772C9D69-139B-D654-02FB-A3D550DCD209}"/>
                    </a:ext>
                  </a:extLst>
                </p:cNvPr>
                <p:cNvGrpSpPr/>
                <p:nvPr/>
              </p:nvGrpSpPr>
              <p:grpSpPr>
                <a:xfrm>
                  <a:off x="2088173" y="-714"/>
                  <a:ext cx="3912867" cy="1030435"/>
                  <a:chOff x="-1" y="-714"/>
                  <a:chExt cx="3912866" cy="1030434"/>
                </a:xfrm>
              </p:grpSpPr>
              <p:grpSp>
                <p:nvGrpSpPr>
                  <p:cNvPr id="462" name="Rectangle: Rounded Corners 29">
                    <a:extLst>
                      <a:ext uri="{FF2B5EF4-FFF2-40B4-BE49-F238E27FC236}">
                        <a16:creationId xmlns:a16="http://schemas.microsoft.com/office/drawing/2014/main" id="{729EC341-A698-87C6-02B1-314127D65E27}"/>
                      </a:ext>
                    </a:extLst>
                  </p:cNvPr>
                  <p:cNvGrpSpPr/>
                  <p:nvPr/>
                </p:nvGrpSpPr>
                <p:grpSpPr>
                  <a:xfrm>
                    <a:off x="1108844" y="-714"/>
                    <a:ext cx="2804021" cy="1030434"/>
                    <a:chOff x="-1" y="-714"/>
                    <a:chExt cx="2804020" cy="1030433"/>
                  </a:xfrm>
                </p:grpSpPr>
                <p:sp>
                  <p:nvSpPr>
                    <p:cNvPr id="477" name="Rounded Rectangle">
                      <a:extLst>
                        <a:ext uri="{FF2B5EF4-FFF2-40B4-BE49-F238E27FC236}">
                          <a16:creationId xmlns:a16="http://schemas.microsoft.com/office/drawing/2014/main" id="{F08BE205-CA8E-276A-6727-DD4506D0BA6A}"/>
                        </a:ext>
                      </a:extLst>
                    </p:cNvPr>
                    <p:cNvSpPr/>
                    <p:nvPr/>
                  </p:nvSpPr>
                  <p:spPr>
                    <a:xfrm>
                      <a:off x="-1" y="-714"/>
                      <a:ext cx="2300598" cy="1030433"/>
                    </a:xfrm>
                    <a:prstGeom prst="roundRect">
                      <a:avLst>
                        <a:gd name="adj" fmla="val 17206"/>
                      </a:avLst>
                    </a:prstGeom>
                    <a:solidFill>
                      <a:srgbClr val="FFFFFF"/>
                    </a:solidFill>
                    <a:ln w="25400" cap="flat" cmpd="sng" algn="ctr">
                      <a:solidFill>
                        <a:srgbClr val="FFFFFF">
                          <a:shade val="50000"/>
                        </a:srgbClr>
                      </a:solidFill>
                      <a:prstDash val="solid"/>
                    </a:ln>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sp>
                  <p:nvSpPr>
                    <p:cNvPr id="478" name="310,055 (₦’bn)">
                      <a:extLst>
                        <a:ext uri="{FF2B5EF4-FFF2-40B4-BE49-F238E27FC236}">
                          <a16:creationId xmlns:a16="http://schemas.microsoft.com/office/drawing/2014/main" id="{F8C35530-A221-A22D-50C8-32D482FB20EA}"/>
                        </a:ext>
                      </a:extLst>
                    </p:cNvPr>
                    <p:cNvSpPr/>
                    <p:nvPr/>
                  </p:nvSpPr>
                  <p:spPr>
                    <a:xfrm>
                      <a:off x="51924" y="307024"/>
                      <a:ext cx="2752095" cy="4163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lvl1pPr algn="l">
                        <a:spcBef>
                          <a:spcPts val="1000"/>
                        </a:spcBef>
                        <a:defRPr sz="2700">
                          <a:solidFill>
                            <a:srgbClr val="000000"/>
                          </a:solidFill>
                        </a:defRPr>
                      </a:lvl1pPr>
                    </a:lstStyle>
                    <a:p>
                      <a:pPr marL="0" marR="0" lvl="0" indent="0" algn="l" defTabSz="412750" eaLnBrk="1" fontAlgn="auto" latinLnBrk="0" hangingPunct="0">
                        <a:lnSpc>
                          <a:spcPct val="100000"/>
                        </a:lnSpc>
                        <a:spcBef>
                          <a:spcPts val="500"/>
                        </a:spcBef>
                        <a:spcAft>
                          <a:spcPts val="0"/>
                        </a:spcAft>
                        <a:buClrTx/>
                        <a:buSzTx/>
                        <a:buFontTx/>
                        <a:buNone/>
                        <a:tabLst/>
                        <a:defRPr>
                          <a:effectLst/>
                        </a:defRPr>
                      </a:pPr>
                      <a:r>
                        <a:rPr lang="en-GB" sz="1200" b="1" kern="0" cap="small" dirty="0">
                          <a:latin typeface="Garamond" panose="02020404030301010803" pitchFamily="18" charset="0"/>
                          <a:sym typeface="Trebuchet MS" panose="020B0603020202020204"/>
                        </a:rPr>
                        <a:t>56,895</a:t>
                      </a:r>
                      <a:r>
                        <a:rPr kumimoji="0" lang="en-GB"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 </a:t>
                      </a:r>
                      <a:r>
                        <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lang="en-GB"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lang="en-GB"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BN</a:t>
                      </a:r>
                      <a:r>
                        <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p>
                  </p:txBody>
                </p:sp>
              </p:grpSp>
              <p:grpSp>
                <p:nvGrpSpPr>
                  <p:cNvPr id="463" name="Group">
                    <a:extLst>
                      <a:ext uri="{FF2B5EF4-FFF2-40B4-BE49-F238E27FC236}">
                        <a16:creationId xmlns:a16="http://schemas.microsoft.com/office/drawing/2014/main" id="{0D2B4BBE-5764-B94F-B7D5-4D0E2C98EA06}"/>
                      </a:ext>
                    </a:extLst>
                  </p:cNvPr>
                  <p:cNvGrpSpPr/>
                  <p:nvPr/>
                </p:nvGrpSpPr>
                <p:grpSpPr>
                  <a:xfrm>
                    <a:off x="-1" y="10254"/>
                    <a:ext cx="1004617" cy="1009925"/>
                    <a:chOff x="0" y="0"/>
                    <a:chExt cx="1004615" cy="1009924"/>
                  </a:xfrm>
                </p:grpSpPr>
                <p:sp>
                  <p:nvSpPr>
                    <p:cNvPr id="464" name="Rectangle: Rounded Corners 28">
                      <a:extLst>
                        <a:ext uri="{FF2B5EF4-FFF2-40B4-BE49-F238E27FC236}">
                          <a16:creationId xmlns:a16="http://schemas.microsoft.com/office/drawing/2014/main" id="{BE2B1A01-0412-E1B8-EF45-7B4CDC72E922}"/>
                        </a:ext>
                      </a:extLst>
                    </p:cNvPr>
                    <p:cNvSpPr/>
                    <p:nvPr/>
                  </p:nvSpPr>
                  <p:spPr>
                    <a:xfrm>
                      <a:off x="0" y="0"/>
                      <a:ext cx="1004615" cy="1009924"/>
                    </a:xfrm>
                    <a:prstGeom prst="roundRect">
                      <a:avLst>
                        <a:gd name="adj" fmla="val 6667"/>
                      </a:avLst>
                    </a:prstGeom>
                    <a:solidFill>
                      <a:srgbClr val="00B050"/>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65" name="Freeform: Shape 78">
                      <a:extLst>
                        <a:ext uri="{FF2B5EF4-FFF2-40B4-BE49-F238E27FC236}">
                          <a16:creationId xmlns:a16="http://schemas.microsoft.com/office/drawing/2014/main" id="{5CB6B643-3ECF-A590-4934-CE30555E6E22}"/>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66" name="Freeform: Shape 79">
                      <a:extLst>
                        <a:ext uri="{FF2B5EF4-FFF2-40B4-BE49-F238E27FC236}">
                          <a16:creationId xmlns:a16="http://schemas.microsoft.com/office/drawing/2014/main" id="{95BD2FA8-A189-F3BD-4428-6ACF61821D8E}"/>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67" name="Freeform: Shape 80">
                      <a:extLst>
                        <a:ext uri="{FF2B5EF4-FFF2-40B4-BE49-F238E27FC236}">
                          <a16:creationId xmlns:a16="http://schemas.microsoft.com/office/drawing/2014/main" id="{8432CDC3-A906-950C-C7E8-5085E63A41F7}"/>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68" name="Freeform: Shape 81">
                      <a:extLst>
                        <a:ext uri="{FF2B5EF4-FFF2-40B4-BE49-F238E27FC236}">
                          <a16:creationId xmlns:a16="http://schemas.microsoft.com/office/drawing/2014/main" id="{BD038AE7-4225-2788-9AA8-A09859A5A3B0}"/>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69" name="Freeform: Shape 82">
                      <a:extLst>
                        <a:ext uri="{FF2B5EF4-FFF2-40B4-BE49-F238E27FC236}">
                          <a16:creationId xmlns:a16="http://schemas.microsoft.com/office/drawing/2014/main" id="{BA443165-893F-F5FE-27EE-6216C4FEC276}"/>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70" name="Freeform: Shape 83">
                      <a:extLst>
                        <a:ext uri="{FF2B5EF4-FFF2-40B4-BE49-F238E27FC236}">
                          <a16:creationId xmlns:a16="http://schemas.microsoft.com/office/drawing/2014/main" id="{03A833A3-7548-90AB-EB1F-A37D6235C9BD}"/>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71" name="Freeform: Shape 84">
                      <a:extLst>
                        <a:ext uri="{FF2B5EF4-FFF2-40B4-BE49-F238E27FC236}">
                          <a16:creationId xmlns:a16="http://schemas.microsoft.com/office/drawing/2014/main" id="{2C824CC2-14B0-D882-B62C-D4E4D8FB39BD}"/>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72" name="Freeform: Shape 85">
                      <a:extLst>
                        <a:ext uri="{FF2B5EF4-FFF2-40B4-BE49-F238E27FC236}">
                          <a16:creationId xmlns:a16="http://schemas.microsoft.com/office/drawing/2014/main" id="{E2EEBF78-0755-A6F5-8616-B9C9E30E631E}"/>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73" name="Freeform: Shape 86">
                      <a:extLst>
                        <a:ext uri="{FF2B5EF4-FFF2-40B4-BE49-F238E27FC236}">
                          <a16:creationId xmlns:a16="http://schemas.microsoft.com/office/drawing/2014/main" id="{4AC53895-FA7C-CF32-A6CB-D8E5352FC16C}"/>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74" name="Freeform: Shape 87">
                      <a:extLst>
                        <a:ext uri="{FF2B5EF4-FFF2-40B4-BE49-F238E27FC236}">
                          <a16:creationId xmlns:a16="http://schemas.microsoft.com/office/drawing/2014/main" id="{5287A698-AC21-7243-5055-8BBEDB81133E}"/>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75" name="Freeform: Shape 88">
                      <a:extLst>
                        <a:ext uri="{FF2B5EF4-FFF2-40B4-BE49-F238E27FC236}">
                          <a16:creationId xmlns:a16="http://schemas.microsoft.com/office/drawing/2014/main" id="{29E2627E-FBF9-7A54-8427-A21C0A718505}"/>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76" name="Freeform: Shape 89">
                      <a:extLst>
                        <a:ext uri="{FF2B5EF4-FFF2-40B4-BE49-F238E27FC236}">
                          <a16:creationId xmlns:a16="http://schemas.microsoft.com/office/drawing/2014/main" id="{D1A42272-060A-050B-588B-12CDD5157D49}"/>
                        </a:ext>
                      </a:extLst>
                    </p:cNvPr>
                    <p:cNvSpPr/>
                    <p:nvPr/>
                  </p:nvSpPr>
                  <p:spPr>
                    <a:xfrm>
                      <a:off x="578240" y="554141"/>
                      <a:ext cx="261666" cy="291615"/>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grpSp>
            </p:grpSp>
            <p:grpSp>
              <p:nvGrpSpPr>
                <p:cNvPr id="442" name="Group">
                  <a:extLst>
                    <a:ext uri="{FF2B5EF4-FFF2-40B4-BE49-F238E27FC236}">
                      <a16:creationId xmlns:a16="http://schemas.microsoft.com/office/drawing/2014/main" id="{D81A94A6-6B1C-1A9C-30A1-75B5A612E4CA}"/>
                    </a:ext>
                  </a:extLst>
                </p:cNvPr>
                <p:cNvGrpSpPr/>
                <p:nvPr/>
              </p:nvGrpSpPr>
              <p:grpSpPr>
                <a:xfrm>
                  <a:off x="2088173" y="1198518"/>
                  <a:ext cx="3694192" cy="1030435"/>
                  <a:chOff x="-1" y="0"/>
                  <a:chExt cx="3694191" cy="1030434"/>
                </a:xfrm>
              </p:grpSpPr>
              <p:grpSp>
                <p:nvGrpSpPr>
                  <p:cNvPr id="445" name="Rectangle: Rounded Corners 29">
                    <a:extLst>
                      <a:ext uri="{FF2B5EF4-FFF2-40B4-BE49-F238E27FC236}">
                        <a16:creationId xmlns:a16="http://schemas.microsoft.com/office/drawing/2014/main" id="{1AF155CA-3042-FC37-E0DA-21AA67EC08ED}"/>
                      </a:ext>
                    </a:extLst>
                  </p:cNvPr>
                  <p:cNvGrpSpPr/>
                  <p:nvPr/>
                </p:nvGrpSpPr>
                <p:grpSpPr>
                  <a:xfrm>
                    <a:off x="1108842" y="0"/>
                    <a:ext cx="2585348" cy="1030434"/>
                    <a:chOff x="-3" y="0"/>
                    <a:chExt cx="2585347" cy="1030433"/>
                  </a:xfrm>
                </p:grpSpPr>
                <p:sp>
                  <p:nvSpPr>
                    <p:cNvPr id="460" name="Rounded Rectangle">
                      <a:extLst>
                        <a:ext uri="{FF2B5EF4-FFF2-40B4-BE49-F238E27FC236}">
                          <a16:creationId xmlns:a16="http://schemas.microsoft.com/office/drawing/2014/main" id="{F184C935-3645-AD58-2BEA-08F3F6A0F34D}"/>
                        </a:ext>
                      </a:extLst>
                    </p:cNvPr>
                    <p:cNvSpPr/>
                    <p:nvPr/>
                  </p:nvSpPr>
                  <p:spPr>
                    <a:xfrm>
                      <a:off x="-3" y="0"/>
                      <a:ext cx="2300600" cy="1030433"/>
                    </a:xfrm>
                    <a:prstGeom prst="roundRect">
                      <a:avLst>
                        <a:gd name="adj" fmla="val 17206"/>
                      </a:avLst>
                    </a:prstGeom>
                    <a:solidFill>
                      <a:srgbClr val="00B050"/>
                    </a:solidFill>
                    <a:ln w="9525" cap="flat" cmpd="sng" algn="ctr">
                      <a:solidFill>
                        <a:srgbClr val="BFBFBF">
                          <a:shade val="95000"/>
                          <a:satMod val="104999"/>
                        </a:srgbClr>
                      </a:solidFill>
                      <a:prstDash val="solid"/>
                    </a:ln>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r>
                        <a:rPr kumimoji="0" lang="en-GB"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 </a:t>
                      </a:r>
                      <a:r>
                        <a:rPr lang="en-GB" sz="1200" b="1" kern="0" cap="small" dirty="0">
                          <a:solidFill>
                            <a:srgbClr val="000000"/>
                          </a:solidFill>
                          <a:latin typeface="Garamond" panose="02020404030301010803" pitchFamily="18" charset="0"/>
                          <a:sym typeface="Trebuchet MS" panose="020B0603020202020204"/>
                        </a:rPr>
                        <a:t>46,239 </a:t>
                      </a:r>
                      <a:r>
                        <a:rPr kumimoji="0" lang="en-GB"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(₦’BN)</a:t>
                      </a:r>
                      <a:endPar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sp>
                  <p:nvSpPr>
                    <p:cNvPr id="461" name="Text">
                      <a:extLst>
                        <a:ext uri="{FF2B5EF4-FFF2-40B4-BE49-F238E27FC236}">
                          <a16:creationId xmlns:a16="http://schemas.microsoft.com/office/drawing/2014/main" id="{8315438B-7D56-10A1-071B-D314F330C178}"/>
                        </a:ext>
                      </a:extLst>
                    </p:cNvPr>
                    <p:cNvSpPr/>
                    <p:nvPr/>
                  </p:nvSpPr>
                  <p:spPr>
                    <a:xfrm>
                      <a:off x="51927" y="307027"/>
                      <a:ext cx="2533417" cy="4163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grpSp>
              <p:grpSp>
                <p:nvGrpSpPr>
                  <p:cNvPr id="446" name="Group">
                    <a:extLst>
                      <a:ext uri="{FF2B5EF4-FFF2-40B4-BE49-F238E27FC236}">
                        <a16:creationId xmlns:a16="http://schemas.microsoft.com/office/drawing/2014/main" id="{09EE27CF-94F0-C08D-2A94-FAE7624B60AA}"/>
                      </a:ext>
                    </a:extLst>
                  </p:cNvPr>
                  <p:cNvGrpSpPr/>
                  <p:nvPr/>
                </p:nvGrpSpPr>
                <p:grpSpPr>
                  <a:xfrm>
                    <a:off x="-1" y="10255"/>
                    <a:ext cx="1004617" cy="1009925"/>
                    <a:chOff x="0" y="0"/>
                    <a:chExt cx="1004615" cy="1009924"/>
                  </a:xfrm>
                </p:grpSpPr>
                <p:sp>
                  <p:nvSpPr>
                    <p:cNvPr id="447" name="Rectangle: Rounded Corners 28">
                      <a:extLst>
                        <a:ext uri="{FF2B5EF4-FFF2-40B4-BE49-F238E27FC236}">
                          <a16:creationId xmlns:a16="http://schemas.microsoft.com/office/drawing/2014/main" id="{9BB32942-CA08-A6A2-3873-ECE99C056FA4}"/>
                        </a:ext>
                      </a:extLst>
                    </p:cNvPr>
                    <p:cNvSpPr/>
                    <p:nvPr/>
                  </p:nvSpPr>
                  <p:spPr>
                    <a:xfrm>
                      <a:off x="0" y="0"/>
                      <a:ext cx="1004615" cy="1009924"/>
                    </a:xfrm>
                    <a:prstGeom prst="roundRect">
                      <a:avLst>
                        <a:gd name="adj" fmla="val 6667"/>
                      </a:avLst>
                    </a:prstGeom>
                    <a:solidFill>
                      <a:srgbClr val="8A6705"/>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48" name="Freeform: Shape 78">
                      <a:extLst>
                        <a:ext uri="{FF2B5EF4-FFF2-40B4-BE49-F238E27FC236}">
                          <a16:creationId xmlns:a16="http://schemas.microsoft.com/office/drawing/2014/main" id="{D7794621-FFBF-B984-59CD-C5F1F1C1CBE3}"/>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49" name="Freeform: Shape 79">
                      <a:extLst>
                        <a:ext uri="{FF2B5EF4-FFF2-40B4-BE49-F238E27FC236}">
                          <a16:creationId xmlns:a16="http://schemas.microsoft.com/office/drawing/2014/main" id="{6E651A6E-E478-8F0E-DA2C-8D3DF62DEBCA}"/>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50" name="Freeform: Shape 80">
                      <a:extLst>
                        <a:ext uri="{FF2B5EF4-FFF2-40B4-BE49-F238E27FC236}">
                          <a16:creationId xmlns:a16="http://schemas.microsoft.com/office/drawing/2014/main" id="{9A9A1C1C-3277-AEE7-5F3D-B93BFE500FE6}"/>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51" name="Freeform: Shape 81">
                      <a:extLst>
                        <a:ext uri="{FF2B5EF4-FFF2-40B4-BE49-F238E27FC236}">
                          <a16:creationId xmlns:a16="http://schemas.microsoft.com/office/drawing/2014/main" id="{934183B3-EDBD-8374-3125-39465D30BCE3}"/>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52" name="Freeform: Shape 82">
                      <a:extLst>
                        <a:ext uri="{FF2B5EF4-FFF2-40B4-BE49-F238E27FC236}">
                          <a16:creationId xmlns:a16="http://schemas.microsoft.com/office/drawing/2014/main" id="{2805326F-D61C-8913-9F57-B59D218C6687}"/>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53" name="Freeform: Shape 83">
                      <a:extLst>
                        <a:ext uri="{FF2B5EF4-FFF2-40B4-BE49-F238E27FC236}">
                          <a16:creationId xmlns:a16="http://schemas.microsoft.com/office/drawing/2014/main" id="{AEA1F3DE-6792-FF4B-CE6C-7A3EBC52B723}"/>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54" name="Freeform: Shape 84">
                      <a:extLst>
                        <a:ext uri="{FF2B5EF4-FFF2-40B4-BE49-F238E27FC236}">
                          <a16:creationId xmlns:a16="http://schemas.microsoft.com/office/drawing/2014/main" id="{623E5BD3-8AFA-A484-5CCC-E1FAB01100EA}"/>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55" name="Freeform: Shape 85">
                      <a:extLst>
                        <a:ext uri="{FF2B5EF4-FFF2-40B4-BE49-F238E27FC236}">
                          <a16:creationId xmlns:a16="http://schemas.microsoft.com/office/drawing/2014/main" id="{41B12F5C-98BF-1363-9D01-1684503D2042}"/>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56" name="Freeform: Shape 86">
                      <a:extLst>
                        <a:ext uri="{FF2B5EF4-FFF2-40B4-BE49-F238E27FC236}">
                          <a16:creationId xmlns:a16="http://schemas.microsoft.com/office/drawing/2014/main" id="{744401BA-2574-7FD3-DC52-AB3EB588A808}"/>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57" name="Freeform: Shape 87">
                      <a:extLst>
                        <a:ext uri="{FF2B5EF4-FFF2-40B4-BE49-F238E27FC236}">
                          <a16:creationId xmlns:a16="http://schemas.microsoft.com/office/drawing/2014/main" id="{39C31B32-E883-2DA8-827A-EBB31F260A1E}"/>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58" name="Freeform: Shape 88">
                      <a:extLst>
                        <a:ext uri="{FF2B5EF4-FFF2-40B4-BE49-F238E27FC236}">
                          <a16:creationId xmlns:a16="http://schemas.microsoft.com/office/drawing/2014/main" id="{E8A9C010-8B55-7362-AA36-BA76B26C3DC4}"/>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459" name="Freeform: Shape 89">
                      <a:extLst>
                        <a:ext uri="{FF2B5EF4-FFF2-40B4-BE49-F238E27FC236}">
                          <a16:creationId xmlns:a16="http://schemas.microsoft.com/office/drawing/2014/main" id="{A4A4B1EF-9FA1-CAB1-DCD0-6F4442D688E2}"/>
                        </a:ext>
                      </a:extLst>
                    </p:cNvPr>
                    <p:cNvSpPr/>
                    <p:nvPr/>
                  </p:nvSpPr>
                  <p:spPr>
                    <a:xfrm>
                      <a:off x="578240" y="554141"/>
                      <a:ext cx="261666" cy="291615"/>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grpSp>
            </p:grpSp>
            <p:sp>
              <p:nvSpPr>
                <p:cNvPr id="443" name="Provision">
                  <a:extLst>
                    <a:ext uri="{FF2B5EF4-FFF2-40B4-BE49-F238E27FC236}">
                      <a16:creationId xmlns:a16="http://schemas.microsoft.com/office/drawing/2014/main" id="{B8E883A9-5B0F-2047-C98F-53712BFD07FC}"/>
                    </a:ext>
                  </a:extLst>
                </p:cNvPr>
                <p:cNvSpPr/>
                <p:nvPr/>
              </p:nvSpPr>
              <p:spPr>
                <a:xfrm>
                  <a:off x="-1" y="171047"/>
                  <a:ext cx="1825645" cy="5551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22BF00"/>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20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Provision</a:t>
                  </a:r>
                </a:p>
              </p:txBody>
            </p:sp>
            <p:sp>
              <p:nvSpPr>
                <p:cNvPr id="444" name="Actual">
                  <a:extLst>
                    <a:ext uri="{FF2B5EF4-FFF2-40B4-BE49-F238E27FC236}">
                      <a16:creationId xmlns:a16="http://schemas.microsoft.com/office/drawing/2014/main" id="{57348E70-14EA-03A3-30E5-16AA6F7D2A04}"/>
                    </a:ext>
                  </a:extLst>
                </p:cNvPr>
                <p:cNvSpPr/>
                <p:nvPr/>
              </p:nvSpPr>
              <p:spPr>
                <a:xfrm>
                  <a:off x="-1" y="1369564"/>
                  <a:ext cx="1825645" cy="5551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1A77B9"/>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20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Actual</a:t>
                  </a:r>
                </a:p>
              </p:txBody>
            </p:sp>
          </p:grpSp>
          <p:sp>
            <p:nvSpPr>
              <p:cNvPr id="440" name="TextBox 439">
                <a:extLst>
                  <a:ext uri="{FF2B5EF4-FFF2-40B4-BE49-F238E27FC236}">
                    <a16:creationId xmlns:a16="http://schemas.microsoft.com/office/drawing/2014/main" id="{828DFE0C-6570-5155-9885-BDBB71CEBE96}"/>
                  </a:ext>
                </a:extLst>
              </p:cNvPr>
              <p:cNvSpPr txBox="1"/>
              <p:nvPr/>
            </p:nvSpPr>
            <p:spPr>
              <a:xfrm>
                <a:off x="3200368" y="6210035"/>
                <a:ext cx="6119550" cy="292864"/>
              </a:xfrm>
              <a:prstGeom prst="rect">
                <a:avLst/>
              </a:prstGeom>
              <a:noFill/>
              <a:ln w="12700" cap="flat">
                <a:noFill/>
                <a:miter lim="400000"/>
              </a:ln>
              <a:effectLst/>
              <a:sp3d/>
            </p:spPr>
            <p:txBody>
              <a:bodyPr rot="0" spcFirstLastPara="1" vertOverflow="overflow" horzOverflow="overflow" vert="horz" wrap="square" lIns="22859" tIns="22859" rIns="22859" bIns="22859" numCol="1" spcCol="38100" rtlCol="0" anchor="t">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US" sz="1200" b="1" i="0" u="none" strike="noStrike" kern="0" cap="small" spc="0" normalizeH="0" baseline="0" noProof="0" dirty="0">
                    <a:ln>
                      <a:noFill/>
                    </a:ln>
                    <a:solidFill>
                      <a:srgbClr val="FF0000">
                        <a:lumMod val="50000"/>
                      </a:srgbClr>
                    </a:solidFill>
                    <a:effectLst/>
                    <a:uLnTx/>
                    <a:uFillTx/>
                    <a:latin typeface="Garamond" panose="02020404030301010803" pitchFamily="18" charset="0"/>
                    <a:sym typeface="Trebuchet MS" panose="020B0603020202020204"/>
                  </a:rPr>
                  <a:t>TOTAL PERSONNEL COST</a:t>
                </a:r>
              </a:p>
            </p:txBody>
          </p:sp>
        </p:grpSp>
        <p:sp>
          <p:nvSpPr>
            <p:cNvPr id="561" name="TextBox 560">
              <a:extLst>
                <a:ext uri="{FF2B5EF4-FFF2-40B4-BE49-F238E27FC236}">
                  <a16:creationId xmlns:a16="http://schemas.microsoft.com/office/drawing/2014/main" id="{FB9D0EB0-5B62-471C-C1EF-296A98D7AB75}"/>
                </a:ext>
              </a:extLst>
            </p:cNvPr>
            <p:cNvSpPr txBox="1"/>
            <p:nvPr/>
          </p:nvSpPr>
          <p:spPr>
            <a:xfrm>
              <a:off x="1307077" y="2443593"/>
              <a:ext cx="557274" cy="168491"/>
            </a:xfrm>
            <a:prstGeom prst="rect">
              <a:avLst/>
            </a:prstGeom>
            <a:noFill/>
            <a:ln w="12700" cap="flat">
              <a:noFill/>
              <a:miter lim="400000"/>
            </a:ln>
            <a:effectLst/>
            <a:sp3d/>
          </p:spPr>
          <p:txBody>
            <a:bodyPr rot="0" spcFirstLastPara="1" vertOverflow="overflow" horzOverflow="overflow" vert="horz" wrap="square" lIns="22859" tIns="22859" rIns="22859" bIns="22859" numCol="1" spcCol="38100" rtlCol="0" anchor="t">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US" sz="1200" b="1" i="0" u="none" strike="noStrike" kern="0" cap="small" spc="0" normalizeH="0" baseline="0" noProof="0" dirty="0">
                  <a:ln>
                    <a:noFill/>
                  </a:ln>
                  <a:solidFill>
                    <a:srgbClr val="000000"/>
                  </a:solidFill>
                  <a:effectLst>
                    <a:outerShdw blurRad="12700" dist="12700" dir="18900000" rotWithShape="0">
                      <a:srgbClr val="000000">
                        <a:alpha val="40000"/>
                      </a:srgbClr>
                    </a:outerShdw>
                  </a:effectLst>
                  <a:uLnTx/>
                  <a:uFillTx/>
                  <a:latin typeface="Trebuchet MS" panose="020B0603020202020204" pitchFamily="34" charset="0"/>
                  <a:ea typeface="Trebuchet MS" panose="020B0603020202020204"/>
                  <a:cs typeface="Trebuchet MS" panose="020B0603020202020204"/>
                  <a:sym typeface="Trebuchet MS" panose="020B0603020202020204"/>
                </a:rPr>
                <a:t>81</a:t>
              </a:r>
              <a:r>
                <a:rPr kumimoji="0" lang="en-US" sz="1200" b="1" i="0" u="none" strike="noStrike" kern="0" cap="small" spc="0" normalizeH="0" baseline="0" noProof="0" dirty="0">
                  <a:ln>
                    <a:noFill/>
                  </a:ln>
                  <a:solidFill>
                    <a:srgbClr val="000000"/>
                  </a:solidFill>
                  <a:effectLst>
                    <a:outerShdw blurRad="12700" dist="12700" dir="18900000" rotWithShape="0">
                      <a:srgbClr val="000000">
                        <a:alpha val="40000"/>
                      </a:srgbClr>
                    </a:outerShdw>
                  </a:effectLst>
                  <a:uLnTx/>
                  <a:uFillTx/>
                  <a:latin typeface="Garamond" panose="02020404030301010803" pitchFamily="18" charset="0"/>
                  <a:ea typeface="Trebuchet MS" panose="020B0603020202020204"/>
                  <a:cs typeface="Trebuchet MS" panose="020B0603020202020204"/>
                  <a:sym typeface="Trebuchet MS" panose="020B0603020202020204"/>
                </a:rPr>
                <a:t>%</a:t>
              </a:r>
              <a:endParaRPr kumimoji="0" lang="x-none" sz="1200" b="1" i="0" u="none" strike="noStrike" kern="0" cap="small" spc="0" normalizeH="0" baseline="0" noProof="0" dirty="0">
                <a:ln>
                  <a:noFill/>
                </a:ln>
                <a:solidFill>
                  <a:srgbClr val="000000"/>
                </a:solidFill>
                <a:effectLst>
                  <a:outerShdw blurRad="12700" dist="12700" dir="18900000" rotWithShape="0">
                    <a:srgbClr val="000000">
                      <a:alpha val="40000"/>
                    </a:srgbClr>
                  </a:outerShdw>
                </a:effectLst>
                <a:uLnTx/>
                <a:uFillTx/>
                <a:latin typeface="Garamond" panose="02020404030301010803" pitchFamily="18" charset="0"/>
                <a:ea typeface="Trebuchet MS" panose="020B0603020202020204"/>
                <a:cs typeface="Trebuchet MS" panose="020B0603020202020204"/>
                <a:sym typeface="Trebuchet MS" panose="020B0603020202020204"/>
              </a:endParaRPr>
            </a:p>
          </p:txBody>
        </p:sp>
      </p:grpSp>
      <p:grpSp>
        <p:nvGrpSpPr>
          <p:cNvPr id="566" name="Group 565">
            <a:extLst>
              <a:ext uri="{FF2B5EF4-FFF2-40B4-BE49-F238E27FC236}">
                <a16:creationId xmlns:a16="http://schemas.microsoft.com/office/drawing/2014/main" id="{F1DAC47C-C9FF-E448-5227-DC20B4844565}"/>
              </a:ext>
            </a:extLst>
          </p:cNvPr>
          <p:cNvGrpSpPr/>
          <p:nvPr/>
        </p:nvGrpSpPr>
        <p:grpSpPr>
          <a:xfrm>
            <a:off x="7209300" y="4646061"/>
            <a:ext cx="3851240" cy="1450996"/>
            <a:chOff x="1148733" y="3745226"/>
            <a:chExt cx="3599512" cy="1140038"/>
          </a:xfrm>
        </p:grpSpPr>
        <p:grpSp>
          <p:nvGrpSpPr>
            <p:cNvPr id="479" name="Group 478">
              <a:extLst>
                <a:ext uri="{FF2B5EF4-FFF2-40B4-BE49-F238E27FC236}">
                  <a16:creationId xmlns:a16="http://schemas.microsoft.com/office/drawing/2014/main" id="{4AC8B9B1-2E81-6F8D-4600-85CAEDE47B8A}"/>
                </a:ext>
              </a:extLst>
            </p:cNvPr>
            <p:cNvGrpSpPr/>
            <p:nvPr/>
          </p:nvGrpSpPr>
          <p:grpSpPr>
            <a:xfrm>
              <a:off x="1271475" y="3745226"/>
              <a:ext cx="3476770" cy="1140038"/>
              <a:chOff x="2675351" y="8554820"/>
              <a:chExt cx="6953539" cy="2000281"/>
            </a:xfrm>
          </p:grpSpPr>
          <p:grpSp>
            <p:nvGrpSpPr>
              <p:cNvPr id="480" name="Group">
                <a:extLst>
                  <a:ext uri="{FF2B5EF4-FFF2-40B4-BE49-F238E27FC236}">
                    <a16:creationId xmlns:a16="http://schemas.microsoft.com/office/drawing/2014/main" id="{9A4951A5-0FC5-3A20-5278-581FD0C61787}"/>
                  </a:ext>
                </a:extLst>
              </p:cNvPr>
              <p:cNvGrpSpPr/>
              <p:nvPr/>
            </p:nvGrpSpPr>
            <p:grpSpPr>
              <a:xfrm>
                <a:off x="2675351" y="8987351"/>
                <a:ext cx="6953539" cy="1567750"/>
                <a:chOff x="-1" y="0"/>
                <a:chExt cx="6001041" cy="2228953"/>
              </a:xfrm>
            </p:grpSpPr>
            <p:grpSp>
              <p:nvGrpSpPr>
                <p:cNvPr id="482" name="Group">
                  <a:extLst>
                    <a:ext uri="{FF2B5EF4-FFF2-40B4-BE49-F238E27FC236}">
                      <a16:creationId xmlns:a16="http://schemas.microsoft.com/office/drawing/2014/main" id="{A9AF806E-9977-4F60-B69B-F9DB533628ED}"/>
                    </a:ext>
                  </a:extLst>
                </p:cNvPr>
                <p:cNvGrpSpPr/>
                <p:nvPr/>
              </p:nvGrpSpPr>
              <p:grpSpPr>
                <a:xfrm>
                  <a:off x="2088173" y="0"/>
                  <a:ext cx="3912867" cy="1030435"/>
                  <a:chOff x="-1" y="0"/>
                  <a:chExt cx="3912866" cy="1030434"/>
                </a:xfrm>
              </p:grpSpPr>
              <p:grpSp>
                <p:nvGrpSpPr>
                  <p:cNvPr id="503" name="Rectangle: Rounded Corners 29">
                    <a:extLst>
                      <a:ext uri="{FF2B5EF4-FFF2-40B4-BE49-F238E27FC236}">
                        <a16:creationId xmlns:a16="http://schemas.microsoft.com/office/drawing/2014/main" id="{FC941718-390E-13D4-1396-F54B27F7AB52}"/>
                      </a:ext>
                    </a:extLst>
                  </p:cNvPr>
                  <p:cNvGrpSpPr/>
                  <p:nvPr/>
                </p:nvGrpSpPr>
                <p:grpSpPr>
                  <a:xfrm>
                    <a:off x="1160770" y="0"/>
                    <a:ext cx="2752095" cy="1030434"/>
                    <a:chOff x="51925" y="0"/>
                    <a:chExt cx="2752094" cy="1030433"/>
                  </a:xfrm>
                </p:grpSpPr>
                <p:sp>
                  <p:nvSpPr>
                    <p:cNvPr id="518" name="Rounded Rectangle">
                      <a:extLst>
                        <a:ext uri="{FF2B5EF4-FFF2-40B4-BE49-F238E27FC236}">
                          <a16:creationId xmlns:a16="http://schemas.microsoft.com/office/drawing/2014/main" id="{EE3B8D86-5720-C64F-513C-1DE9B910FB53}"/>
                        </a:ext>
                      </a:extLst>
                    </p:cNvPr>
                    <p:cNvSpPr/>
                    <p:nvPr/>
                  </p:nvSpPr>
                  <p:spPr>
                    <a:xfrm>
                      <a:off x="63584" y="0"/>
                      <a:ext cx="2022715" cy="1030433"/>
                    </a:xfrm>
                    <a:prstGeom prst="roundRect">
                      <a:avLst>
                        <a:gd name="adj" fmla="val 17206"/>
                      </a:avLst>
                    </a:prstGeom>
                    <a:solidFill>
                      <a:srgbClr val="FFFFFF"/>
                    </a:solidFill>
                    <a:ln w="25400" cap="flat" cmpd="sng" algn="ctr">
                      <a:solidFill>
                        <a:srgbClr val="FFFFFF">
                          <a:shade val="50000"/>
                        </a:srgbClr>
                      </a:solidFill>
                      <a:prstDash val="solid"/>
                    </a:ln>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200" b="1" i="0" u="none" strike="noStrike" kern="0" cap="small" spc="0" normalizeH="0" baseline="0" noProof="0" dirty="0">
                        <a:ln>
                          <a:noFill/>
                        </a:ln>
                        <a:solidFill>
                          <a:srgbClr val="000000"/>
                        </a:solidFill>
                        <a:effectLst/>
                        <a:uLnTx/>
                        <a:uFillTx/>
                        <a:latin typeface="Helvetica Neue"/>
                        <a:sym typeface="Trebuchet MS" panose="020B0603020202020204"/>
                      </a:endParaRPr>
                    </a:p>
                  </p:txBody>
                </p:sp>
                <p:sp>
                  <p:nvSpPr>
                    <p:cNvPr id="519" name="310,055 (₦’bn)">
                      <a:extLst>
                        <a:ext uri="{FF2B5EF4-FFF2-40B4-BE49-F238E27FC236}">
                          <a16:creationId xmlns:a16="http://schemas.microsoft.com/office/drawing/2014/main" id="{9E3AF734-D996-621D-3EF2-C7CDEF232311}"/>
                        </a:ext>
                      </a:extLst>
                    </p:cNvPr>
                    <p:cNvSpPr/>
                    <p:nvPr/>
                  </p:nvSpPr>
                  <p:spPr>
                    <a:xfrm>
                      <a:off x="51925" y="289004"/>
                      <a:ext cx="2752094" cy="4524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lvl1pPr algn="l">
                        <a:spcBef>
                          <a:spcPts val="1000"/>
                        </a:spcBef>
                        <a:defRPr sz="2700">
                          <a:solidFill>
                            <a:srgbClr val="000000"/>
                          </a:solidFill>
                        </a:defRPr>
                      </a:lvl1pPr>
                    </a:lstStyle>
                    <a:p>
                      <a:pPr marL="0" marR="0" lvl="0" indent="0" algn="l" defTabSz="412750" eaLnBrk="1" fontAlgn="auto" latinLnBrk="0" hangingPunct="0">
                        <a:lnSpc>
                          <a:spcPct val="100000"/>
                        </a:lnSpc>
                        <a:spcBef>
                          <a:spcPts val="500"/>
                        </a:spcBef>
                        <a:spcAft>
                          <a:spcPts val="0"/>
                        </a:spcAft>
                        <a:buClrTx/>
                        <a:buSzTx/>
                        <a:buFontTx/>
                        <a:buNone/>
                        <a:tabLst/>
                        <a:defRPr>
                          <a:effectLst/>
                        </a:defRPr>
                      </a:pPr>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a:t>
                      </a:r>
                      <a:r>
                        <a:rPr lang="en-GB" sz="1200" b="1" dirty="0">
                          <a:solidFill>
                            <a:schemeClr val="tx1">
                              <a:lumMod val="85000"/>
                              <a:lumOff val="15000"/>
                            </a:schemeClr>
                          </a:solidFill>
                          <a:latin typeface="Trebuchet MS" panose="020B0603020202020204" pitchFamily="34" charset="0"/>
                        </a:rPr>
                        <a:t>22,207 </a:t>
                      </a:r>
                      <a:r>
                        <a:rPr kumimoji="0" sz="120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rPr>
                        <a:t>(</a:t>
                      </a:r>
                      <a:r>
                        <a:rPr kumimoji="0" lang="en-GB" sz="120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rPr>
                        <a:t>₦</a:t>
                      </a:r>
                      <a:r>
                        <a:rPr kumimoji="0" sz="120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rPr>
                        <a:t>’</a:t>
                      </a:r>
                      <a:r>
                        <a:rPr kumimoji="0" lang="en-GB" sz="120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rPr>
                        <a:t>BN)</a:t>
                      </a:r>
                      <a:endParaRPr kumimoji="0" sz="120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endParaRPr>
                    </a:p>
                  </p:txBody>
                </p:sp>
              </p:grpSp>
              <p:grpSp>
                <p:nvGrpSpPr>
                  <p:cNvPr id="504" name="Group">
                    <a:extLst>
                      <a:ext uri="{FF2B5EF4-FFF2-40B4-BE49-F238E27FC236}">
                        <a16:creationId xmlns:a16="http://schemas.microsoft.com/office/drawing/2014/main" id="{1FE72058-8B8E-A64E-541D-D0860EC3621E}"/>
                      </a:ext>
                    </a:extLst>
                  </p:cNvPr>
                  <p:cNvGrpSpPr/>
                  <p:nvPr/>
                </p:nvGrpSpPr>
                <p:grpSpPr>
                  <a:xfrm>
                    <a:off x="-1" y="10254"/>
                    <a:ext cx="1004617" cy="1009925"/>
                    <a:chOff x="0" y="0"/>
                    <a:chExt cx="1004615" cy="1009924"/>
                  </a:xfrm>
                </p:grpSpPr>
                <p:sp>
                  <p:nvSpPr>
                    <p:cNvPr id="505" name="Rectangle: Rounded Corners 28">
                      <a:extLst>
                        <a:ext uri="{FF2B5EF4-FFF2-40B4-BE49-F238E27FC236}">
                          <a16:creationId xmlns:a16="http://schemas.microsoft.com/office/drawing/2014/main" id="{1510322F-8EC1-6EAB-10B0-412B54A2379F}"/>
                        </a:ext>
                      </a:extLst>
                    </p:cNvPr>
                    <p:cNvSpPr/>
                    <p:nvPr/>
                  </p:nvSpPr>
                  <p:spPr>
                    <a:xfrm>
                      <a:off x="0" y="0"/>
                      <a:ext cx="1004615" cy="1009924"/>
                    </a:xfrm>
                    <a:prstGeom prst="roundRect">
                      <a:avLst>
                        <a:gd name="adj" fmla="val 6667"/>
                      </a:avLst>
                    </a:prstGeom>
                    <a:solidFill>
                      <a:srgbClr val="00B050"/>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06" name="Freeform: Shape 78">
                      <a:extLst>
                        <a:ext uri="{FF2B5EF4-FFF2-40B4-BE49-F238E27FC236}">
                          <a16:creationId xmlns:a16="http://schemas.microsoft.com/office/drawing/2014/main" id="{36528000-102D-4F82-CD0F-0C50E54D960E}"/>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07" name="Freeform: Shape 79">
                      <a:extLst>
                        <a:ext uri="{FF2B5EF4-FFF2-40B4-BE49-F238E27FC236}">
                          <a16:creationId xmlns:a16="http://schemas.microsoft.com/office/drawing/2014/main" id="{EB999418-C90A-9E35-E645-9B7DD23C4918}"/>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08" name="Freeform: Shape 80">
                      <a:extLst>
                        <a:ext uri="{FF2B5EF4-FFF2-40B4-BE49-F238E27FC236}">
                          <a16:creationId xmlns:a16="http://schemas.microsoft.com/office/drawing/2014/main" id="{FE2C2742-55B7-06B1-DF78-0B03D6840DB2}"/>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09" name="Freeform: Shape 81">
                      <a:extLst>
                        <a:ext uri="{FF2B5EF4-FFF2-40B4-BE49-F238E27FC236}">
                          <a16:creationId xmlns:a16="http://schemas.microsoft.com/office/drawing/2014/main" id="{10239DE4-A0C7-A811-9181-5E9F57EF3545}"/>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10" name="Freeform: Shape 82">
                      <a:extLst>
                        <a:ext uri="{FF2B5EF4-FFF2-40B4-BE49-F238E27FC236}">
                          <a16:creationId xmlns:a16="http://schemas.microsoft.com/office/drawing/2014/main" id="{63E66EB1-9B1D-33E0-5FDD-9BC0A59E8232}"/>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11" name="Freeform: Shape 83">
                      <a:extLst>
                        <a:ext uri="{FF2B5EF4-FFF2-40B4-BE49-F238E27FC236}">
                          <a16:creationId xmlns:a16="http://schemas.microsoft.com/office/drawing/2014/main" id="{0BD51728-8A54-1C08-ED0F-EC7DBF725004}"/>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12" name="Freeform: Shape 84">
                      <a:extLst>
                        <a:ext uri="{FF2B5EF4-FFF2-40B4-BE49-F238E27FC236}">
                          <a16:creationId xmlns:a16="http://schemas.microsoft.com/office/drawing/2014/main" id="{001AFD07-78A9-95C8-55E9-77E57E01E3D8}"/>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13" name="Freeform: Shape 85">
                      <a:extLst>
                        <a:ext uri="{FF2B5EF4-FFF2-40B4-BE49-F238E27FC236}">
                          <a16:creationId xmlns:a16="http://schemas.microsoft.com/office/drawing/2014/main" id="{2F8D5399-0D02-505A-5A61-298EBC1AA5F3}"/>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14" name="Freeform: Shape 86">
                      <a:extLst>
                        <a:ext uri="{FF2B5EF4-FFF2-40B4-BE49-F238E27FC236}">
                          <a16:creationId xmlns:a16="http://schemas.microsoft.com/office/drawing/2014/main" id="{7B6A27B9-EB51-A8CC-3CF0-26950F747403}"/>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15" name="Freeform: Shape 87">
                      <a:extLst>
                        <a:ext uri="{FF2B5EF4-FFF2-40B4-BE49-F238E27FC236}">
                          <a16:creationId xmlns:a16="http://schemas.microsoft.com/office/drawing/2014/main" id="{C1125BEC-3A33-6126-291F-B408774050D7}"/>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16" name="Freeform: Shape 88">
                      <a:extLst>
                        <a:ext uri="{FF2B5EF4-FFF2-40B4-BE49-F238E27FC236}">
                          <a16:creationId xmlns:a16="http://schemas.microsoft.com/office/drawing/2014/main" id="{9B77B430-DA6F-968E-9F3B-71AE30795CAD}"/>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17" name="Freeform: Shape 89">
                      <a:extLst>
                        <a:ext uri="{FF2B5EF4-FFF2-40B4-BE49-F238E27FC236}">
                          <a16:creationId xmlns:a16="http://schemas.microsoft.com/office/drawing/2014/main" id="{51EB315F-02B1-14E5-246C-070154BB7445}"/>
                        </a:ext>
                      </a:extLst>
                    </p:cNvPr>
                    <p:cNvSpPr/>
                    <p:nvPr/>
                  </p:nvSpPr>
                  <p:spPr>
                    <a:xfrm>
                      <a:off x="578241" y="554141"/>
                      <a:ext cx="231039" cy="339667"/>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grpSp>
            </p:grpSp>
            <p:grpSp>
              <p:nvGrpSpPr>
                <p:cNvPr id="483" name="Group">
                  <a:extLst>
                    <a:ext uri="{FF2B5EF4-FFF2-40B4-BE49-F238E27FC236}">
                      <a16:creationId xmlns:a16="http://schemas.microsoft.com/office/drawing/2014/main" id="{21C3F40B-7134-616A-0D32-690DEB56176E}"/>
                    </a:ext>
                  </a:extLst>
                </p:cNvPr>
                <p:cNvGrpSpPr/>
                <p:nvPr/>
              </p:nvGrpSpPr>
              <p:grpSpPr>
                <a:xfrm>
                  <a:off x="2088173" y="1198518"/>
                  <a:ext cx="3694192" cy="1030435"/>
                  <a:chOff x="-1" y="0"/>
                  <a:chExt cx="3694191" cy="1030434"/>
                </a:xfrm>
              </p:grpSpPr>
              <p:grpSp>
                <p:nvGrpSpPr>
                  <p:cNvPr id="486" name="Rectangle: Rounded Corners 29">
                    <a:extLst>
                      <a:ext uri="{FF2B5EF4-FFF2-40B4-BE49-F238E27FC236}">
                        <a16:creationId xmlns:a16="http://schemas.microsoft.com/office/drawing/2014/main" id="{43A234E0-A5AC-A9F4-CB4E-1E6A2FCA574C}"/>
                      </a:ext>
                    </a:extLst>
                  </p:cNvPr>
                  <p:cNvGrpSpPr/>
                  <p:nvPr/>
                </p:nvGrpSpPr>
                <p:grpSpPr>
                  <a:xfrm>
                    <a:off x="1160772" y="0"/>
                    <a:ext cx="2533418" cy="1030434"/>
                    <a:chOff x="51927" y="0"/>
                    <a:chExt cx="2533417" cy="1030433"/>
                  </a:xfrm>
                </p:grpSpPr>
                <p:sp>
                  <p:nvSpPr>
                    <p:cNvPr id="501" name="Rounded Rectangle">
                      <a:extLst>
                        <a:ext uri="{FF2B5EF4-FFF2-40B4-BE49-F238E27FC236}">
                          <a16:creationId xmlns:a16="http://schemas.microsoft.com/office/drawing/2014/main" id="{BE308236-5DBD-E530-5F8C-9C9CB1EAFB67}"/>
                        </a:ext>
                      </a:extLst>
                    </p:cNvPr>
                    <p:cNvSpPr/>
                    <p:nvPr/>
                  </p:nvSpPr>
                  <p:spPr>
                    <a:xfrm>
                      <a:off x="76301" y="0"/>
                      <a:ext cx="2022715" cy="1030433"/>
                    </a:xfrm>
                    <a:prstGeom prst="roundRect">
                      <a:avLst>
                        <a:gd name="adj" fmla="val 17206"/>
                      </a:avLst>
                    </a:prstGeom>
                    <a:solidFill>
                      <a:srgbClr val="00B050"/>
                    </a:solidFill>
                    <a:ln w="12700" cap="flat">
                      <a:solidFill>
                        <a:srgbClr val="FFC000"/>
                      </a:solidFill>
                      <a:miter lim="400000"/>
                    </a:ln>
                    <a:effectLst>
                      <a:outerShdw blurRad="50800" dist="139700" dir="10800000" rotWithShape="0">
                        <a:srgbClr val="000000">
                          <a:alpha val="32000"/>
                        </a:srgbClr>
                      </a:outerShdw>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r>
                        <a:rPr lang="en-GB" sz="1200" b="1" kern="0" cap="small" dirty="0">
                          <a:solidFill>
                            <a:srgbClr val="000000"/>
                          </a:solidFill>
                          <a:latin typeface="Trebuchet MS" panose="020B0603020202020204"/>
                          <a:sym typeface="Trebuchet MS" panose="020B0603020202020204"/>
                        </a:rPr>
                        <a:t>17,668 </a:t>
                      </a:r>
                      <a:r>
                        <a:rPr kumimoji="0" lang="en-GB" sz="120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rPr>
                        <a:t>(₦’BN)</a:t>
                      </a:r>
                      <a:endParaRPr kumimoji="0" sz="120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endParaRPr>
                    </a:p>
                  </p:txBody>
                </p:sp>
                <p:sp>
                  <p:nvSpPr>
                    <p:cNvPr id="502" name="Text">
                      <a:extLst>
                        <a:ext uri="{FF2B5EF4-FFF2-40B4-BE49-F238E27FC236}">
                          <a16:creationId xmlns:a16="http://schemas.microsoft.com/office/drawing/2014/main" id="{B9AA5415-07BF-506F-FFFB-5CDA8DA5B924}"/>
                        </a:ext>
                      </a:extLst>
                    </p:cNvPr>
                    <p:cNvSpPr/>
                    <p:nvPr/>
                  </p:nvSpPr>
                  <p:spPr>
                    <a:xfrm>
                      <a:off x="51927" y="289008"/>
                      <a:ext cx="2533417" cy="4524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20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endParaRPr>
                    </a:p>
                  </p:txBody>
                </p:sp>
              </p:grpSp>
              <p:grpSp>
                <p:nvGrpSpPr>
                  <p:cNvPr id="487" name="Group">
                    <a:extLst>
                      <a:ext uri="{FF2B5EF4-FFF2-40B4-BE49-F238E27FC236}">
                        <a16:creationId xmlns:a16="http://schemas.microsoft.com/office/drawing/2014/main" id="{201D983F-0A2D-9761-0F3D-29AC8CBB0494}"/>
                      </a:ext>
                    </a:extLst>
                  </p:cNvPr>
                  <p:cNvGrpSpPr/>
                  <p:nvPr/>
                </p:nvGrpSpPr>
                <p:grpSpPr>
                  <a:xfrm>
                    <a:off x="-1" y="10255"/>
                    <a:ext cx="1004617" cy="1009925"/>
                    <a:chOff x="0" y="0"/>
                    <a:chExt cx="1004615" cy="1009924"/>
                  </a:xfrm>
                </p:grpSpPr>
                <p:sp>
                  <p:nvSpPr>
                    <p:cNvPr id="488" name="Rectangle: Rounded Corners 28">
                      <a:extLst>
                        <a:ext uri="{FF2B5EF4-FFF2-40B4-BE49-F238E27FC236}">
                          <a16:creationId xmlns:a16="http://schemas.microsoft.com/office/drawing/2014/main" id="{B999105E-1861-9C94-FED5-20FFAADD52D0}"/>
                        </a:ext>
                      </a:extLst>
                    </p:cNvPr>
                    <p:cNvSpPr/>
                    <p:nvPr/>
                  </p:nvSpPr>
                  <p:spPr>
                    <a:xfrm>
                      <a:off x="0" y="0"/>
                      <a:ext cx="1004615" cy="1009924"/>
                    </a:xfrm>
                    <a:prstGeom prst="roundRect">
                      <a:avLst>
                        <a:gd name="adj" fmla="val 6667"/>
                      </a:avLst>
                    </a:prstGeom>
                    <a:solidFill>
                      <a:srgbClr val="8A6705"/>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89" name="Freeform: Shape 78">
                      <a:extLst>
                        <a:ext uri="{FF2B5EF4-FFF2-40B4-BE49-F238E27FC236}">
                          <a16:creationId xmlns:a16="http://schemas.microsoft.com/office/drawing/2014/main" id="{198CACC1-6BB2-5575-D014-C7B246093214}"/>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0" name="Freeform: Shape 79">
                      <a:extLst>
                        <a:ext uri="{FF2B5EF4-FFF2-40B4-BE49-F238E27FC236}">
                          <a16:creationId xmlns:a16="http://schemas.microsoft.com/office/drawing/2014/main" id="{3A16084C-CAF5-DF81-600B-5F47FA233812}"/>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1" name="Freeform: Shape 80">
                      <a:extLst>
                        <a:ext uri="{FF2B5EF4-FFF2-40B4-BE49-F238E27FC236}">
                          <a16:creationId xmlns:a16="http://schemas.microsoft.com/office/drawing/2014/main" id="{EA5354D0-9299-0788-3579-056C1A0FE55A}"/>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2" name="Freeform: Shape 81">
                      <a:extLst>
                        <a:ext uri="{FF2B5EF4-FFF2-40B4-BE49-F238E27FC236}">
                          <a16:creationId xmlns:a16="http://schemas.microsoft.com/office/drawing/2014/main" id="{20D10A9C-ABF2-DB76-DC93-F6474FC6B5C2}"/>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3" name="Freeform: Shape 82">
                      <a:extLst>
                        <a:ext uri="{FF2B5EF4-FFF2-40B4-BE49-F238E27FC236}">
                          <a16:creationId xmlns:a16="http://schemas.microsoft.com/office/drawing/2014/main" id="{FB1302D7-E021-B2C3-D215-D016CE0F52AF}"/>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4" name="Freeform: Shape 83">
                      <a:extLst>
                        <a:ext uri="{FF2B5EF4-FFF2-40B4-BE49-F238E27FC236}">
                          <a16:creationId xmlns:a16="http://schemas.microsoft.com/office/drawing/2014/main" id="{0FE2F364-0116-708D-DC57-06FA445310FC}"/>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5" name="Freeform: Shape 84">
                      <a:extLst>
                        <a:ext uri="{FF2B5EF4-FFF2-40B4-BE49-F238E27FC236}">
                          <a16:creationId xmlns:a16="http://schemas.microsoft.com/office/drawing/2014/main" id="{DE85B8FA-1917-1E67-6FF7-0F3BBAC4C375}"/>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6" name="Freeform: Shape 85">
                      <a:extLst>
                        <a:ext uri="{FF2B5EF4-FFF2-40B4-BE49-F238E27FC236}">
                          <a16:creationId xmlns:a16="http://schemas.microsoft.com/office/drawing/2014/main" id="{5B17AE08-364A-F2C9-6D25-EF6C1189F7EF}"/>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7" name="Freeform: Shape 86">
                      <a:extLst>
                        <a:ext uri="{FF2B5EF4-FFF2-40B4-BE49-F238E27FC236}">
                          <a16:creationId xmlns:a16="http://schemas.microsoft.com/office/drawing/2014/main" id="{DF5D758A-D9B4-D927-0D8E-5EF881A10807}"/>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8" name="Freeform: Shape 87">
                      <a:extLst>
                        <a:ext uri="{FF2B5EF4-FFF2-40B4-BE49-F238E27FC236}">
                          <a16:creationId xmlns:a16="http://schemas.microsoft.com/office/drawing/2014/main" id="{40939A54-218C-8097-F44E-8205DB02117B}"/>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99" name="Freeform: Shape 88">
                      <a:extLst>
                        <a:ext uri="{FF2B5EF4-FFF2-40B4-BE49-F238E27FC236}">
                          <a16:creationId xmlns:a16="http://schemas.microsoft.com/office/drawing/2014/main" id="{950DF62B-9ED4-7527-A99A-2E9AEE0DCDDB}"/>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500" name="Freeform: Shape 89">
                      <a:extLst>
                        <a:ext uri="{FF2B5EF4-FFF2-40B4-BE49-F238E27FC236}">
                          <a16:creationId xmlns:a16="http://schemas.microsoft.com/office/drawing/2014/main" id="{FDE69819-6344-1C9A-08D6-840F03EBA6A1}"/>
                        </a:ext>
                      </a:extLst>
                    </p:cNvPr>
                    <p:cNvSpPr/>
                    <p:nvPr/>
                  </p:nvSpPr>
                  <p:spPr>
                    <a:xfrm>
                      <a:off x="578240" y="554141"/>
                      <a:ext cx="261666" cy="291615"/>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grpSp>
            </p:grpSp>
            <p:sp>
              <p:nvSpPr>
                <p:cNvPr id="484" name="Provision">
                  <a:extLst>
                    <a:ext uri="{FF2B5EF4-FFF2-40B4-BE49-F238E27FC236}">
                      <a16:creationId xmlns:a16="http://schemas.microsoft.com/office/drawing/2014/main" id="{947B3BA0-2E29-3488-A820-ADFF6E7883DB}"/>
                    </a:ext>
                  </a:extLst>
                </p:cNvPr>
                <p:cNvSpPr/>
                <p:nvPr/>
              </p:nvSpPr>
              <p:spPr>
                <a:xfrm>
                  <a:off x="-1" y="171044"/>
                  <a:ext cx="1825644" cy="60322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22BF00"/>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20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Trebuchet MS" panose="020B0603020202020204"/>
                      <a:sym typeface="Trebuchet MS" panose="020B0603020202020204"/>
                    </a:rPr>
                    <a:t>Provision</a:t>
                  </a:r>
                </a:p>
              </p:txBody>
            </p:sp>
            <p:sp>
              <p:nvSpPr>
                <p:cNvPr id="485" name="Actual">
                  <a:extLst>
                    <a:ext uri="{FF2B5EF4-FFF2-40B4-BE49-F238E27FC236}">
                      <a16:creationId xmlns:a16="http://schemas.microsoft.com/office/drawing/2014/main" id="{3C23CCF9-42F4-2209-3FA0-C0850E11F374}"/>
                    </a:ext>
                  </a:extLst>
                </p:cNvPr>
                <p:cNvSpPr/>
                <p:nvPr/>
              </p:nvSpPr>
              <p:spPr>
                <a:xfrm>
                  <a:off x="-1" y="1369564"/>
                  <a:ext cx="1825644" cy="60322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1A77B9"/>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20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Trebuchet MS" panose="020B0603020202020204"/>
                      <a:sym typeface="Trebuchet MS" panose="020B0603020202020204"/>
                    </a:rPr>
                    <a:t>Actual</a:t>
                  </a:r>
                </a:p>
              </p:txBody>
            </p:sp>
          </p:grpSp>
          <p:sp>
            <p:nvSpPr>
              <p:cNvPr id="481" name="TextBox 480">
                <a:extLst>
                  <a:ext uri="{FF2B5EF4-FFF2-40B4-BE49-F238E27FC236}">
                    <a16:creationId xmlns:a16="http://schemas.microsoft.com/office/drawing/2014/main" id="{AAAE06D8-6DE3-4CFC-92EC-3FE1A17DF964}"/>
                  </a:ext>
                </a:extLst>
              </p:cNvPr>
              <p:cNvSpPr txBox="1"/>
              <p:nvPr/>
            </p:nvSpPr>
            <p:spPr>
              <a:xfrm>
                <a:off x="2861248" y="8554820"/>
                <a:ext cx="6119549" cy="318212"/>
              </a:xfrm>
              <a:prstGeom prst="rect">
                <a:avLst/>
              </a:prstGeom>
              <a:noFill/>
              <a:ln w="12700" cap="flat">
                <a:noFill/>
                <a:miter lim="400000"/>
              </a:ln>
              <a:effectLst/>
              <a:sp3d/>
            </p:spPr>
            <p:txBody>
              <a:bodyPr rot="0" spcFirstLastPara="1" vertOverflow="overflow" horzOverflow="overflow" vert="horz" wrap="square" lIns="22859" tIns="22859" rIns="22859" bIns="22859" numCol="1" spcCol="38100" rtlCol="0" anchor="t">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US" sz="1200" b="1" i="0" u="none" strike="noStrike" kern="0" cap="small" spc="0" normalizeH="0" baseline="0" noProof="0" dirty="0">
                    <a:ln>
                      <a:noFill/>
                    </a:ln>
                    <a:solidFill>
                      <a:srgbClr val="FF0000">
                        <a:lumMod val="50000"/>
                      </a:srgbClr>
                    </a:solidFill>
                    <a:effectLst/>
                    <a:uLnTx/>
                    <a:uFillTx/>
                    <a:latin typeface="Trebuchet MS" panose="020B0603020202020204"/>
                    <a:sym typeface="Trebuchet MS" panose="020B0603020202020204"/>
                  </a:rPr>
                  <a:t>DEBT CHARGES</a:t>
                </a:r>
              </a:p>
            </p:txBody>
          </p:sp>
        </p:grpSp>
        <p:sp>
          <p:nvSpPr>
            <p:cNvPr id="562" name="TextBox 561">
              <a:extLst>
                <a:ext uri="{FF2B5EF4-FFF2-40B4-BE49-F238E27FC236}">
                  <a16:creationId xmlns:a16="http://schemas.microsoft.com/office/drawing/2014/main" id="{B3447AE7-AE7E-EF2D-AE9B-F09DC775166F}"/>
                </a:ext>
              </a:extLst>
            </p:cNvPr>
            <p:cNvSpPr txBox="1"/>
            <p:nvPr/>
          </p:nvSpPr>
          <p:spPr>
            <a:xfrm>
              <a:off x="1148733" y="3810788"/>
              <a:ext cx="754476" cy="181362"/>
            </a:xfrm>
            <a:prstGeom prst="rect">
              <a:avLst/>
            </a:prstGeom>
            <a:noFill/>
            <a:ln w="12700" cap="flat">
              <a:noFill/>
              <a:miter lim="400000"/>
            </a:ln>
            <a:effectLst/>
            <a:sp3d/>
          </p:spPr>
          <p:txBody>
            <a:bodyPr rot="0" spcFirstLastPara="1" vertOverflow="overflow" horzOverflow="overflow" vert="horz" wrap="square" lIns="22859" tIns="22859" rIns="22859" bIns="22859" numCol="1" spcCol="38100" rtlCol="0" anchor="t">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US" sz="1200" b="1" i="0" u="none" strike="noStrike" kern="0" cap="small" spc="0" normalizeH="0" baseline="0" noProof="0" dirty="0">
                  <a:ln>
                    <a:noFill/>
                  </a:ln>
                  <a:solidFill>
                    <a:srgbClr val="000000"/>
                  </a:solidFill>
                  <a:effectLst>
                    <a:outerShdw blurRad="12700" dist="12700" dir="18900000" rotWithShape="0">
                      <a:srgbClr val="000000">
                        <a:alpha val="40000"/>
                      </a:srgbClr>
                    </a:outerShdw>
                  </a:effectLst>
                  <a:uLnTx/>
                  <a:uFillTx/>
                  <a:latin typeface="Trebuchet MS" panose="020B0603020202020204"/>
                  <a:ea typeface="Trebuchet MS" panose="020B0603020202020204"/>
                  <a:cs typeface="Trebuchet MS" panose="020B0603020202020204"/>
                  <a:sym typeface="Trebuchet MS" panose="020B0603020202020204"/>
                </a:rPr>
                <a:t>80</a:t>
              </a:r>
              <a:r>
                <a:rPr kumimoji="0" lang="x-none" sz="1200" b="1" i="0" u="none" strike="noStrike" kern="0" cap="small" spc="0" normalizeH="0" baseline="0" noProof="0" dirty="0">
                  <a:ln>
                    <a:noFill/>
                  </a:ln>
                  <a:solidFill>
                    <a:srgbClr val="000000"/>
                  </a:solidFill>
                  <a:effectLst>
                    <a:outerShdw blurRad="12700" dist="12700" dir="18900000" rotWithShape="0">
                      <a:srgbClr val="000000">
                        <a:alpha val="40000"/>
                      </a:srgbClr>
                    </a:outerShdw>
                  </a:effectLst>
                  <a:uLnTx/>
                  <a:uFillTx/>
                  <a:latin typeface="Trebuchet MS" panose="020B0603020202020204"/>
                  <a:ea typeface="Trebuchet MS" panose="020B0603020202020204"/>
                  <a:cs typeface="Trebuchet MS" panose="020B0603020202020204"/>
                  <a:sym typeface="Trebuchet MS" panose="020B0603020202020204"/>
                </a:rPr>
                <a:t>%</a:t>
              </a:r>
            </a:p>
          </p:txBody>
        </p:sp>
      </p:grpSp>
      <p:grpSp>
        <p:nvGrpSpPr>
          <p:cNvPr id="567" name="Group 566">
            <a:extLst>
              <a:ext uri="{FF2B5EF4-FFF2-40B4-BE49-F238E27FC236}">
                <a16:creationId xmlns:a16="http://schemas.microsoft.com/office/drawing/2014/main" id="{BF7125FB-D259-40F2-A873-CA488763A759}"/>
              </a:ext>
            </a:extLst>
          </p:cNvPr>
          <p:cNvGrpSpPr/>
          <p:nvPr/>
        </p:nvGrpSpPr>
        <p:grpSpPr>
          <a:xfrm>
            <a:off x="7201093" y="2866521"/>
            <a:ext cx="4014262" cy="1493211"/>
            <a:chOff x="1205249" y="5157786"/>
            <a:chExt cx="3559057" cy="958590"/>
          </a:xfrm>
        </p:grpSpPr>
        <p:grpSp>
          <p:nvGrpSpPr>
            <p:cNvPr id="520" name="Group 519">
              <a:extLst>
                <a:ext uri="{FF2B5EF4-FFF2-40B4-BE49-F238E27FC236}">
                  <a16:creationId xmlns:a16="http://schemas.microsoft.com/office/drawing/2014/main" id="{79024989-94ED-41EA-D732-F622C25B5B92}"/>
                </a:ext>
              </a:extLst>
            </p:cNvPr>
            <p:cNvGrpSpPr/>
            <p:nvPr/>
          </p:nvGrpSpPr>
          <p:grpSpPr>
            <a:xfrm>
              <a:off x="1350214" y="5157786"/>
              <a:ext cx="3414092" cy="958590"/>
              <a:chOff x="2708849" y="10836231"/>
              <a:chExt cx="6953539" cy="2099050"/>
            </a:xfrm>
          </p:grpSpPr>
          <p:grpSp>
            <p:nvGrpSpPr>
              <p:cNvPr id="521" name="Group">
                <a:extLst>
                  <a:ext uri="{FF2B5EF4-FFF2-40B4-BE49-F238E27FC236}">
                    <a16:creationId xmlns:a16="http://schemas.microsoft.com/office/drawing/2014/main" id="{02704AC8-7696-234E-B7C2-2D0FB57A0FA7}"/>
                  </a:ext>
                </a:extLst>
              </p:cNvPr>
              <p:cNvGrpSpPr/>
              <p:nvPr/>
            </p:nvGrpSpPr>
            <p:grpSpPr>
              <a:xfrm>
                <a:off x="2708849" y="11381954"/>
                <a:ext cx="6953539" cy="1553327"/>
                <a:chOff x="-1" y="10254"/>
                <a:chExt cx="6001041" cy="2208445"/>
              </a:xfrm>
            </p:grpSpPr>
            <p:grpSp>
              <p:nvGrpSpPr>
                <p:cNvPr id="523" name="Group">
                  <a:extLst>
                    <a:ext uri="{FF2B5EF4-FFF2-40B4-BE49-F238E27FC236}">
                      <a16:creationId xmlns:a16="http://schemas.microsoft.com/office/drawing/2014/main" id="{651FB6F2-1766-3ACF-8642-8D1E9D2A661A}"/>
                    </a:ext>
                  </a:extLst>
                </p:cNvPr>
                <p:cNvGrpSpPr/>
                <p:nvPr/>
              </p:nvGrpSpPr>
              <p:grpSpPr>
                <a:xfrm>
                  <a:off x="2088173" y="10254"/>
                  <a:ext cx="3912867" cy="1009926"/>
                  <a:chOff x="-1" y="10254"/>
                  <a:chExt cx="3912866" cy="1009925"/>
                </a:xfrm>
              </p:grpSpPr>
              <p:grpSp>
                <p:nvGrpSpPr>
                  <p:cNvPr id="544" name="Rectangle: Rounded Corners 29">
                    <a:extLst>
                      <a:ext uri="{FF2B5EF4-FFF2-40B4-BE49-F238E27FC236}">
                        <a16:creationId xmlns:a16="http://schemas.microsoft.com/office/drawing/2014/main" id="{6BB26625-B360-473D-8660-B5FDBFF2E465}"/>
                      </a:ext>
                    </a:extLst>
                  </p:cNvPr>
                  <p:cNvGrpSpPr/>
                  <p:nvPr/>
                </p:nvGrpSpPr>
                <p:grpSpPr>
                  <a:xfrm>
                    <a:off x="1108846" y="107594"/>
                    <a:ext cx="2804019" cy="696523"/>
                    <a:chOff x="1" y="107594"/>
                    <a:chExt cx="2804018" cy="696522"/>
                  </a:xfrm>
                </p:grpSpPr>
                <p:sp>
                  <p:nvSpPr>
                    <p:cNvPr id="559" name="Rounded Rectangle">
                      <a:extLst>
                        <a:ext uri="{FF2B5EF4-FFF2-40B4-BE49-F238E27FC236}">
                          <a16:creationId xmlns:a16="http://schemas.microsoft.com/office/drawing/2014/main" id="{5DF3F2A7-7A3D-8690-349D-EFA3879A5076}"/>
                        </a:ext>
                      </a:extLst>
                    </p:cNvPr>
                    <p:cNvSpPr/>
                    <p:nvPr/>
                  </p:nvSpPr>
                  <p:spPr>
                    <a:xfrm>
                      <a:off x="1" y="107594"/>
                      <a:ext cx="1980136" cy="696522"/>
                    </a:xfrm>
                    <a:prstGeom prst="roundRect">
                      <a:avLst>
                        <a:gd name="adj" fmla="val 17206"/>
                      </a:avLst>
                    </a:prstGeom>
                    <a:solidFill>
                      <a:srgbClr val="FFFFFF"/>
                    </a:solidFill>
                    <a:ln w="25400" cap="flat" cmpd="sng" algn="ctr">
                      <a:solidFill>
                        <a:srgbClr val="FFFFFF">
                          <a:shade val="50000"/>
                        </a:srgbClr>
                      </a:solidFill>
                      <a:prstDash val="solid"/>
                    </a:ln>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sp>
                  <p:nvSpPr>
                    <p:cNvPr id="560" name="310,055 (₦’bn)">
                      <a:extLst>
                        <a:ext uri="{FF2B5EF4-FFF2-40B4-BE49-F238E27FC236}">
                          <a16:creationId xmlns:a16="http://schemas.microsoft.com/office/drawing/2014/main" id="{A40B88DA-30EF-5D9D-24CD-845CD87E2763}"/>
                        </a:ext>
                      </a:extLst>
                    </p:cNvPr>
                    <p:cNvSpPr/>
                    <p:nvPr/>
                  </p:nvSpPr>
                  <p:spPr>
                    <a:xfrm>
                      <a:off x="51925" y="292058"/>
                      <a:ext cx="2752094" cy="461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lvl1pPr algn="l">
                        <a:spcBef>
                          <a:spcPts val="1000"/>
                        </a:spcBef>
                        <a:defRPr sz="2700">
                          <a:solidFill>
                            <a:srgbClr val="000000"/>
                          </a:solidFill>
                        </a:defRPr>
                      </a:lvl1pPr>
                    </a:lstStyle>
                    <a:p>
                      <a:pPr marL="0" marR="0" lvl="0" indent="0" algn="l" defTabSz="412750" eaLnBrk="1" fontAlgn="auto" latinLnBrk="0" hangingPunct="0">
                        <a:lnSpc>
                          <a:spcPct val="100000"/>
                        </a:lnSpc>
                        <a:spcBef>
                          <a:spcPts val="500"/>
                        </a:spcBef>
                        <a:spcAft>
                          <a:spcPts val="0"/>
                        </a:spcAft>
                        <a:buClrTx/>
                        <a:buSzTx/>
                        <a:buFontTx/>
                        <a:buNone/>
                        <a:tabLst/>
                        <a:defRPr>
                          <a:effectLst/>
                        </a:defRPr>
                      </a:pPr>
                      <a:r>
                        <a:rPr lang="en-GB" sz="1200" b="1" i="0" u="none" strike="noStrike" kern="0" cap="small" dirty="0">
                          <a:solidFill>
                            <a:schemeClr val="tx1">
                              <a:lumMod val="85000"/>
                              <a:lumOff val="15000"/>
                            </a:schemeClr>
                          </a:solidFill>
                          <a:effectLst/>
                          <a:latin typeface="Garamond" panose="02020404030301010803" pitchFamily="18" charset="0"/>
                          <a:sym typeface="Trebuchet MS" panose="020B0603020202020204"/>
                        </a:rPr>
                        <a:t>107,922</a:t>
                      </a:r>
                      <a:r>
                        <a:rPr kumimoji="0" lang="en-US"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 </a:t>
                      </a:r>
                      <a:r>
                        <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lang="en-GB"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r>
                        <a:rPr kumimoji="0" lang="en-GB"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BN</a:t>
                      </a:r>
                      <a:r>
                        <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a:t>
                      </a:r>
                    </a:p>
                  </p:txBody>
                </p:sp>
              </p:grpSp>
              <p:grpSp>
                <p:nvGrpSpPr>
                  <p:cNvPr id="545" name="Group">
                    <a:extLst>
                      <a:ext uri="{FF2B5EF4-FFF2-40B4-BE49-F238E27FC236}">
                        <a16:creationId xmlns:a16="http://schemas.microsoft.com/office/drawing/2014/main" id="{279DD351-8575-A2D2-576E-53EB274F202C}"/>
                      </a:ext>
                    </a:extLst>
                  </p:cNvPr>
                  <p:cNvGrpSpPr/>
                  <p:nvPr/>
                </p:nvGrpSpPr>
                <p:grpSpPr>
                  <a:xfrm>
                    <a:off x="-1" y="10254"/>
                    <a:ext cx="1004617" cy="1009925"/>
                    <a:chOff x="0" y="0"/>
                    <a:chExt cx="1004615" cy="1009924"/>
                  </a:xfrm>
                </p:grpSpPr>
                <p:sp>
                  <p:nvSpPr>
                    <p:cNvPr id="546" name="Rectangle: Rounded Corners 28">
                      <a:extLst>
                        <a:ext uri="{FF2B5EF4-FFF2-40B4-BE49-F238E27FC236}">
                          <a16:creationId xmlns:a16="http://schemas.microsoft.com/office/drawing/2014/main" id="{CD9BB82A-86D3-05EA-728A-B9679552815F}"/>
                        </a:ext>
                      </a:extLst>
                    </p:cNvPr>
                    <p:cNvSpPr/>
                    <p:nvPr/>
                  </p:nvSpPr>
                  <p:spPr>
                    <a:xfrm>
                      <a:off x="0" y="0"/>
                      <a:ext cx="1004615" cy="1009924"/>
                    </a:xfrm>
                    <a:prstGeom prst="roundRect">
                      <a:avLst>
                        <a:gd name="adj" fmla="val 6667"/>
                      </a:avLst>
                    </a:prstGeom>
                    <a:solidFill>
                      <a:srgbClr val="00B050"/>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47" name="Freeform: Shape 78">
                      <a:extLst>
                        <a:ext uri="{FF2B5EF4-FFF2-40B4-BE49-F238E27FC236}">
                          <a16:creationId xmlns:a16="http://schemas.microsoft.com/office/drawing/2014/main" id="{945848D2-F5DE-D21C-B390-A76B5CDAF349}"/>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48" name="Freeform: Shape 79">
                      <a:extLst>
                        <a:ext uri="{FF2B5EF4-FFF2-40B4-BE49-F238E27FC236}">
                          <a16:creationId xmlns:a16="http://schemas.microsoft.com/office/drawing/2014/main" id="{28B88F22-3BFE-759B-6C18-7025DAFDB299}"/>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49" name="Freeform: Shape 80">
                      <a:extLst>
                        <a:ext uri="{FF2B5EF4-FFF2-40B4-BE49-F238E27FC236}">
                          <a16:creationId xmlns:a16="http://schemas.microsoft.com/office/drawing/2014/main" id="{EFBBBE69-613D-2DFA-E464-F33412BF19A0}"/>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50" name="Freeform: Shape 81">
                      <a:extLst>
                        <a:ext uri="{FF2B5EF4-FFF2-40B4-BE49-F238E27FC236}">
                          <a16:creationId xmlns:a16="http://schemas.microsoft.com/office/drawing/2014/main" id="{86E658B9-F9ED-E507-B8BE-9E02A1FB660A}"/>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51" name="Freeform: Shape 82">
                      <a:extLst>
                        <a:ext uri="{FF2B5EF4-FFF2-40B4-BE49-F238E27FC236}">
                          <a16:creationId xmlns:a16="http://schemas.microsoft.com/office/drawing/2014/main" id="{62753616-FE2A-17C9-D036-BE8248B82A76}"/>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52" name="Freeform: Shape 83">
                      <a:extLst>
                        <a:ext uri="{FF2B5EF4-FFF2-40B4-BE49-F238E27FC236}">
                          <a16:creationId xmlns:a16="http://schemas.microsoft.com/office/drawing/2014/main" id="{F59C9AC6-33BC-FD40-7108-0013D5327D4F}"/>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53" name="Freeform: Shape 84">
                      <a:extLst>
                        <a:ext uri="{FF2B5EF4-FFF2-40B4-BE49-F238E27FC236}">
                          <a16:creationId xmlns:a16="http://schemas.microsoft.com/office/drawing/2014/main" id="{A3F0423E-52A1-F228-77F5-57A319307A34}"/>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54" name="Freeform: Shape 85">
                      <a:extLst>
                        <a:ext uri="{FF2B5EF4-FFF2-40B4-BE49-F238E27FC236}">
                          <a16:creationId xmlns:a16="http://schemas.microsoft.com/office/drawing/2014/main" id="{F0BA262E-EE54-A93A-5570-E5B40DD790EE}"/>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55" name="Freeform: Shape 86">
                      <a:extLst>
                        <a:ext uri="{FF2B5EF4-FFF2-40B4-BE49-F238E27FC236}">
                          <a16:creationId xmlns:a16="http://schemas.microsoft.com/office/drawing/2014/main" id="{FAE53FD3-1F0B-2D52-8C44-5D794C0DD8F2}"/>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56" name="Freeform: Shape 87">
                      <a:extLst>
                        <a:ext uri="{FF2B5EF4-FFF2-40B4-BE49-F238E27FC236}">
                          <a16:creationId xmlns:a16="http://schemas.microsoft.com/office/drawing/2014/main" id="{743F8357-9825-4AA4-3F99-ED71798C6B85}"/>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57" name="Freeform: Shape 88">
                      <a:extLst>
                        <a:ext uri="{FF2B5EF4-FFF2-40B4-BE49-F238E27FC236}">
                          <a16:creationId xmlns:a16="http://schemas.microsoft.com/office/drawing/2014/main" id="{08F1FF86-0B1D-80B2-CFA5-626DEF54553E}"/>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58" name="Freeform: Shape 89">
                      <a:extLst>
                        <a:ext uri="{FF2B5EF4-FFF2-40B4-BE49-F238E27FC236}">
                          <a16:creationId xmlns:a16="http://schemas.microsoft.com/office/drawing/2014/main" id="{1B538C78-B4E7-2553-FF6C-9C8FF8530CA3}"/>
                        </a:ext>
                      </a:extLst>
                    </p:cNvPr>
                    <p:cNvSpPr/>
                    <p:nvPr/>
                  </p:nvSpPr>
                  <p:spPr>
                    <a:xfrm>
                      <a:off x="578241" y="554141"/>
                      <a:ext cx="231039" cy="339667"/>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grpSp>
            </p:grpSp>
            <p:grpSp>
              <p:nvGrpSpPr>
                <p:cNvPr id="524" name="Group">
                  <a:extLst>
                    <a:ext uri="{FF2B5EF4-FFF2-40B4-BE49-F238E27FC236}">
                      <a16:creationId xmlns:a16="http://schemas.microsoft.com/office/drawing/2014/main" id="{033B1578-DD3E-6D20-B06A-1943104A1B50}"/>
                    </a:ext>
                  </a:extLst>
                </p:cNvPr>
                <p:cNvGrpSpPr/>
                <p:nvPr/>
              </p:nvGrpSpPr>
              <p:grpSpPr>
                <a:xfrm>
                  <a:off x="2088173" y="1198518"/>
                  <a:ext cx="3694192" cy="1020181"/>
                  <a:chOff x="-1" y="0"/>
                  <a:chExt cx="3694191" cy="1020180"/>
                </a:xfrm>
              </p:grpSpPr>
              <p:grpSp>
                <p:nvGrpSpPr>
                  <p:cNvPr id="527" name="Rectangle: Rounded Corners 29">
                    <a:extLst>
                      <a:ext uri="{FF2B5EF4-FFF2-40B4-BE49-F238E27FC236}">
                        <a16:creationId xmlns:a16="http://schemas.microsoft.com/office/drawing/2014/main" id="{04B40609-0EF4-ED19-3E98-DC37F4C91624}"/>
                      </a:ext>
                    </a:extLst>
                  </p:cNvPr>
                  <p:cNvGrpSpPr/>
                  <p:nvPr/>
                </p:nvGrpSpPr>
                <p:grpSpPr>
                  <a:xfrm>
                    <a:off x="1108927" y="0"/>
                    <a:ext cx="2585263" cy="962257"/>
                    <a:chOff x="82" y="0"/>
                    <a:chExt cx="2585262" cy="962256"/>
                  </a:xfrm>
                </p:grpSpPr>
                <p:sp>
                  <p:nvSpPr>
                    <p:cNvPr id="542" name="Rounded Rectangle">
                      <a:extLst>
                        <a:ext uri="{FF2B5EF4-FFF2-40B4-BE49-F238E27FC236}">
                          <a16:creationId xmlns:a16="http://schemas.microsoft.com/office/drawing/2014/main" id="{5871F49D-B9CF-1BDA-73BB-7ADA89708FD2}"/>
                        </a:ext>
                      </a:extLst>
                    </p:cNvPr>
                    <p:cNvSpPr/>
                    <p:nvPr/>
                  </p:nvSpPr>
                  <p:spPr>
                    <a:xfrm>
                      <a:off x="82" y="0"/>
                      <a:ext cx="1980056" cy="962256"/>
                    </a:xfrm>
                    <a:prstGeom prst="roundRect">
                      <a:avLst>
                        <a:gd name="adj" fmla="val 17206"/>
                      </a:avLst>
                    </a:prstGeom>
                    <a:solidFill>
                      <a:srgbClr val="00B050"/>
                    </a:solidFill>
                    <a:ln w="12700" cap="flat">
                      <a:noFill/>
                      <a:miter lim="400000"/>
                    </a:ln>
                    <a:effectLst>
                      <a:outerShdw blurRad="50800" dist="139700" dir="10800000" rotWithShape="0">
                        <a:srgbClr val="000000">
                          <a:alpha val="32000"/>
                        </a:srgbClr>
                      </a:outerShdw>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r>
                        <a:rPr lang="en-GB" sz="1200" b="1" kern="0" cap="small" dirty="0">
                          <a:solidFill>
                            <a:srgbClr val="000000"/>
                          </a:solidFill>
                          <a:latin typeface="Garamond" panose="02020404030301010803" pitchFamily="18" charset="0"/>
                          <a:sym typeface="Trebuchet MS" panose="020B0603020202020204"/>
                        </a:rPr>
                        <a:t>49,320 </a:t>
                      </a:r>
                      <a:r>
                        <a:rPr kumimoji="0" lang="en-GB"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rPr>
                        <a:t>(₦’BN)</a:t>
                      </a:r>
                      <a:endPar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sp>
                  <p:nvSpPr>
                    <p:cNvPr id="543" name="Text">
                      <a:extLst>
                        <a:ext uri="{FF2B5EF4-FFF2-40B4-BE49-F238E27FC236}">
                          <a16:creationId xmlns:a16="http://schemas.microsoft.com/office/drawing/2014/main" id="{7A796A15-C3CF-60D0-FB5F-1FD82175F12E}"/>
                        </a:ext>
                      </a:extLst>
                    </p:cNvPr>
                    <p:cNvSpPr/>
                    <p:nvPr/>
                  </p:nvSpPr>
                  <p:spPr>
                    <a:xfrm>
                      <a:off x="51927" y="284552"/>
                      <a:ext cx="2533417" cy="461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200" b="1" i="0" u="none" strike="noStrike" kern="0" cap="small" spc="0" normalizeH="0" baseline="0" noProof="0" dirty="0">
                        <a:ln>
                          <a:noFill/>
                        </a:ln>
                        <a:solidFill>
                          <a:srgbClr val="000000"/>
                        </a:solidFill>
                        <a:effectLst/>
                        <a:uLnTx/>
                        <a:uFillTx/>
                        <a:latin typeface="Garamond" panose="02020404030301010803" pitchFamily="18" charset="0"/>
                        <a:sym typeface="Trebuchet MS" panose="020B0603020202020204"/>
                      </a:endParaRPr>
                    </a:p>
                  </p:txBody>
                </p:sp>
              </p:grpSp>
              <p:grpSp>
                <p:nvGrpSpPr>
                  <p:cNvPr id="528" name="Group">
                    <a:extLst>
                      <a:ext uri="{FF2B5EF4-FFF2-40B4-BE49-F238E27FC236}">
                        <a16:creationId xmlns:a16="http://schemas.microsoft.com/office/drawing/2014/main" id="{51B2F1F7-B999-248E-413E-A16EB2E94D54}"/>
                      </a:ext>
                    </a:extLst>
                  </p:cNvPr>
                  <p:cNvGrpSpPr/>
                  <p:nvPr/>
                </p:nvGrpSpPr>
                <p:grpSpPr>
                  <a:xfrm>
                    <a:off x="-1" y="10255"/>
                    <a:ext cx="1004617" cy="1009925"/>
                    <a:chOff x="0" y="0"/>
                    <a:chExt cx="1004615" cy="1009924"/>
                  </a:xfrm>
                </p:grpSpPr>
                <p:sp>
                  <p:nvSpPr>
                    <p:cNvPr id="529" name="Rectangle: Rounded Corners 28">
                      <a:extLst>
                        <a:ext uri="{FF2B5EF4-FFF2-40B4-BE49-F238E27FC236}">
                          <a16:creationId xmlns:a16="http://schemas.microsoft.com/office/drawing/2014/main" id="{F2334046-1830-144B-7C25-8469117CBDA0}"/>
                        </a:ext>
                      </a:extLst>
                    </p:cNvPr>
                    <p:cNvSpPr/>
                    <p:nvPr/>
                  </p:nvSpPr>
                  <p:spPr>
                    <a:xfrm>
                      <a:off x="0" y="0"/>
                      <a:ext cx="1004615" cy="1009924"/>
                    </a:xfrm>
                    <a:prstGeom prst="roundRect">
                      <a:avLst>
                        <a:gd name="adj" fmla="val 6667"/>
                      </a:avLst>
                    </a:prstGeom>
                    <a:solidFill>
                      <a:srgbClr val="8A6705"/>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30" name="Freeform: Shape 78">
                      <a:extLst>
                        <a:ext uri="{FF2B5EF4-FFF2-40B4-BE49-F238E27FC236}">
                          <a16:creationId xmlns:a16="http://schemas.microsoft.com/office/drawing/2014/main" id="{3C3194D9-193A-913C-1D6B-E05E5E065E6E}"/>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31" name="Freeform: Shape 79">
                      <a:extLst>
                        <a:ext uri="{FF2B5EF4-FFF2-40B4-BE49-F238E27FC236}">
                          <a16:creationId xmlns:a16="http://schemas.microsoft.com/office/drawing/2014/main" id="{88774BA4-7E84-D6CB-7E5F-F421369FB33E}"/>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32" name="Freeform: Shape 80">
                      <a:extLst>
                        <a:ext uri="{FF2B5EF4-FFF2-40B4-BE49-F238E27FC236}">
                          <a16:creationId xmlns:a16="http://schemas.microsoft.com/office/drawing/2014/main" id="{9ACA91D4-0925-1A62-B4FF-B3DE61A0921D}"/>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33" name="Freeform: Shape 81">
                      <a:extLst>
                        <a:ext uri="{FF2B5EF4-FFF2-40B4-BE49-F238E27FC236}">
                          <a16:creationId xmlns:a16="http://schemas.microsoft.com/office/drawing/2014/main" id="{8172A2B7-307E-2B6B-A75D-526716A1BF63}"/>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34" name="Freeform: Shape 82">
                      <a:extLst>
                        <a:ext uri="{FF2B5EF4-FFF2-40B4-BE49-F238E27FC236}">
                          <a16:creationId xmlns:a16="http://schemas.microsoft.com/office/drawing/2014/main" id="{D16592A9-1781-1DB3-5810-733341FBE10E}"/>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35" name="Freeform: Shape 83">
                      <a:extLst>
                        <a:ext uri="{FF2B5EF4-FFF2-40B4-BE49-F238E27FC236}">
                          <a16:creationId xmlns:a16="http://schemas.microsoft.com/office/drawing/2014/main" id="{0B2FF96B-3756-DF5C-4B60-DF923FBBA35A}"/>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36" name="Freeform: Shape 84">
                      <a:extLst>
                        <a:ext uri="{FF2B5EF4-FFF2-40B4-BE49-F238E27FC236}">
                          <a16:creationId xmlns:a16="http://schemas.microsoft.com/office/drawing/2014/main" id="{8F8C2EF3-83DB-888F-02AC-B84D252F2F7B}"/>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37" name="Freeform: Shape 85">
                      <a:extLst>
                        <a:ext uri="{FF2B5EF4-FFF2-40B4-BE49-F238E27FC236}">
                          <a16:creationId xmlns:a16="http://schemas.microsoft.com/office/drawing/2014/main" id="{BE25A3A6-214F-616F-EF61-EDCA3769D5C1}"/>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38" name="Freeform: Shape 86">
                      <a:extLst>
                        <a:ext uri="{FF2B5EF4-FFF2-40B4-BE49-F238E27FC236}">
                          <a16:creationId xmlns:a16="http://schemas.microsoft.com/office/drawing/2014/main" id="{4BAAB509-7960-C09B-3E6F-59B3B7561CFF}"/>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39" name="Freeform: Shape 87">
                      <a:extLst>
                        <a:ext uri="{FF2B5EF4-FFF2-40B4-BE49-F238E27FC236}">
                          <a16:creationId xmlns:a16="http://schemas.microsoft.com/office/drawing/2014/main" id="{302A67F9-A142-3DD4-F14C-76B0ECBBDC84}"/>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40" name="Freeform: Shape 88">
                      <a:extLst>
                        <a:ext uri="{FF2B5EF4-FFF2-40B4-BE49-F238E27FC236}">
                          <a16:creationId xmlns:a16="http://schemas.microsoft.com/office/drawing/2014/main" id="{E0F3D2E3-D327-7142-27CD-DA0028FFC719}"/>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sp>
                  <p:nvSpPr>
                    <p:cNvPr id="541" name="Freeform: Shape 89">
                      <a:extLst>
                        <a:ext uri="{FF2B5EF4-FFF2-40B4-BE49-F238E27FC236}">
                          <a16:creationId xmlns:a16="http://schemas.microsoft.com/office/drawing/2014/main" id="{D5A0DDAB-A28A-E10A-F844-DDF17AAA491F}"/>
                        </a:ext>
                      </a:extLst>
                    </p:cNvPr>
                    <p:cNvSpPr/>
                    <p:nvPr/>
                  </p:nvSpPr>
                  <p:spPr>
                    <a:xfrm>
                      <a:off x="578240" y="554141"/>
                      <a:ext cx="261666" cy="291615"/>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1200" b="0" i="0" u="none" strike="noStrike" kern="0" cap="none" spc="0" normalizeH="0" baseline="0" noProof="0" dirty="0">
                        <a:ln>
                          <a:noFill/>
                        </a:ln>
                        <a:solidFill>
                          <a:srgbClr val="FFFFFF"/>
                        </a:solidFill>
                        <a:effectLst/>
                        <a:uLnTx/>
                        <a:uFillTx/>
                        <a:latin typeface="Garamond" panose="02020404030301010803" pitchFamily="18" charset="0"/>
                        <a:ea typeface="Calibri" panose="020F0502020204030204"/>
                        <a:cs typeface="Calibri" panose="020F0502020204030204"/>
                        <a:sym typeface="Calibri" panose="020F0502020204030204"/>
                      </a:endParaRPr>
                    </a:p>
                  </p:txBody>
                </p:sp>
              </p:grpSp>
            </p:grpSp>
            <p:sp>
              <p:nvSpPr>
                <p:cNvPr id="525" name="Provision">
                  <a:extLst>
                    <a:ext uri="{FF2B5EF4-FFF2-40B4-BE49-F238E27FC236}">
                      <a16:creationId xmlns:a16="http://schemas.microsoft.com/office/drawing/2014/main" id="{5DD190F6-9733-9885-CB62-4B22DD1E37A4}"/>
                    </a:ext>
                  </a:extLst>
                </p:cNvPr>
                <p:cNvSpPr/>
                <p:nvPr/>
              </p:nvSpPr>
              <p:spPr>
                <a:xfrm>
                  <a:off x="-1" y="171045"/>
                  <a:ext cx="1825645" cy="61511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22BF00"/>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20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Provision</a:t>
                  </a:r>
                </a:p>
              </p:txBody>
            </p:sp>
            <p:sp>
              <p:nvSpPr>
                <p:cNvPr id="526" name="Actual">
                  <a:extLst>
                    <a:ext uri="{FF2B5EF4-FFF2-40B4-BE49-F238E27FC236}">
                      <a16:creationId xmlns:a16="http://schemas.microsoft.com/office/drawing/2014/main" id="{4D513F6A-2EC2-8556-3FCE-C064C01245CB}"/>
                    </a:ext>
                  </a:extLst>
                </p:cNvPr>
                <p:cNvSpPr/>
                <p:nvPr/>
              </p:nvSpPr>
              <p:spPr>
                <a:xfrm>
                  <a:off x="-1" y="1369563"/>
                  <a:ext cx="1825645" cy="61511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1A77B9"/>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20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sym typeface="Trebuchet MS" panose="020B0603020202020204"/>
                    </a:rPr>
                    <a:t>Actual</a:t>
                  </a:r>
                </a:p>
              </p:txBody>
            </p:sp>
          </p:grpSp>
          <p:sp>
            <p:nvSpPr>
              <p:cNvPr id="522" name="TextBox 521">
                <a:extLst>
                  <a:ext uri="{FF2B5EF4-FFF2-40B4-BE49-F238E27FC236}">
                    <a16:creationId xmlns:a16="http://schemas.microsoft.com/office/drawing/2014/main" id="{03850FC2-580A-2E5D-CBCD-285387536E4C}"/>
                  </a:ext>
                </a:extLst>
              </p:cNvPr>
              <p:cNvSpPr txBox="1"/>
              <p:nvPr/>
            </p:nvSpPr>
            <p:spPr>
              <a:xfrm>
                <a:off x="3006418" y="10836231"/>
                <a:ext cx="6119547" cy="324484"/>
              </a:xfrm>
              <a:prstGeom prst="rect">
                <a:avLst/>
              </a:prstGeom>
              <a:noFill/>
              <a:ln w="12700" cap="flat">
                <a:noFill/>
                <a:miter lim="400000"/>
              </a:ln>
              <a:effectLst/>
              <a:sp3d/>
            </p:spPr>
            <p:txBody>
              <a:bodyPr rot="0" spcFirstLastPara="1" vertOverflow="overflow" horzOverflow="overflow" vert="horz" wrap="square" lIns="22859" tIns="22859" rIns="22859" bIns="22859" numCol="1" spcCol="38100" rtlCol="0" anchor="t">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US" sz="1200" b="1" i="0" u="none" strike="noStrike" kern="0" cap="small" spc="0" normalizeH="0" baseline="0" noProof="0" dirty="0">
                    <a:ln>
                      <a:noFill/>
                    </a:ln>
                    <a:solidFill>
                      <a:srgbClr val="FF0000">
                        <a:lumMod val="50000"/>
                      </a:srgbClr>
                    </a:solidFill>
                    <a:effectLst/>
                    <a:uLnTx/>
                    <a:uFillTx/>
                    <a:latin typeface="Garamond" panose="02020404030301010803" pitchFamily="18" charset="0"/>
                    <a:sym typeface="Trebuchet MS" panose="020B0603020202020204"/>
                  </a:rPr>
                  <a:t>TOTAL OVERHEAD COST</a:t>
                </a:r>
              </a:p>
            </p:txBody>
          </p:sp>
        </p:grpSp>
        <p:sp>
          <p:nvSpPr>
            <p:cNvPr id="563" name="TextBox 562">
              <a:extLst>
                <a:ext uri="{FF2B5EF4-FFF2-40B4-BE49-F238E27FC236}">
                  <a16:creationId xmlns:a16="http://schemas.microsoft.com/office/drawing/2014/main" id="{62A43D89-2525-88B1-0F8C-55B503A3CCAB}"/>
                </a:ext>
              </a:extLst>
            </p:cNvPr>
            <p:cNvSpPr txBox="1"/>
            <p:nvPr/>
          </p:nvSpPr>
          <p:spPr>
            <a:xfrm>
              <a:off x="1205249" y="5258784"/>
              <a:ext cx="754476" cy="148185"/>
            </a:xfrm>
            <a:prstGeom prst="rect">
              <a:avLst/>
            </a:prstGeom>
            <a:noFill/>
            <a:ln w="12700" cap="flat">
              <a:noFill/>
              <a:miter lim="400000"/>
            </a:ln>
            <a:effectLst/>
            <a:sp3d/>
          </p:spPr>
          <p:txBody>
            <a:bodyPr rot="0" spcFirstLastPara="1" vertOverflow="overflow" horzOverflow="overflow" vert="horz" wrap="square" lIns="22859" tIns="22859" rIns="22859" bIns="22859" numCol="1" spcCol="38100" rtlCol="0" anchor="t">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lang="en-GB" sz="1200" b="1" kern="0" cap="small" dirty="0">
                  <a:solidFill>
                    <a:srgbClr val="000000"/>
                  </a:solidFill>
                  <a:effectLst>
                    <a:outerShdw blurRad="12700" dist="12700" dir="18900000" rotWithShape="0">
                      <a:srgbClr val="000000">
                        <a:alpha val="40000"/>
                      </a:srgbClr>
                    </a:outerShdw>
                  </a:effectLst>
                  <a:latin typeface="Trebuchet MS" panose="020B0603020202020204" pitchFamily="34" charset="0"/>
                  <a:ea typeface="Trebuchet MS" panose="020B0603020202020204"/>
                  <a:cs typeface="Trebuchet MS" panose="020B0603020202020204"/>
                  <a:sym typeface="Trebuchet MS" panose="020B0603020202020204"/>
                </a:rPr>
                <a:t>46</a:t>
              </a:r>
              <a:r>
                <a:rPr kumimoji="0" lang="x-none" sz="1200" b="1" i="0" u="none" strike="noStrike" kern="0" cap="small" spc="0" normalizeH="0" baseline="0" noProof="0" dirty="0">
                  <a:ln>
                    <a:noFill/>
                  </a:ln>
                  <a:solidFill>
                    <a:srgbClr val="000000"/>
                  </a:solidFill>
                  <a:effectLst>
                    <a:outerShdw blurRad="12700" dist="12700" dir="18900000" rotWithShape="0">
                      <a:srgbClr val="000000">
                        <a:alpha val="40000"/>
                      </a:srgbClr>
                    </a:outerShdw>
                  </a:effectLst>
                  <a:uLnTx/>
                  <a:uFillTx/>
                  <a:latin typeface="Trebuchet MS" panose="020B0603020202020204" pitchFamily="34" charset="0"/>
                  <a:ea typeface="Trebuchet MS" panose="020B0603020202020204"/>
                  <a:cs typeface="Trebuchet MS" panose="020B0603020202020204"/>
                  <a:sym typeface="Trebuchet MS" panose="020B0603020202020204"/>
                </a:rPr>
                <a:t>%</a:t>
              </a:r>
            </a:p>
          </p:txBody>
        </p:sp>
      </p:grpSp>
      <p:grpSp>
        <p:nvGrpSpPr>
          <p:cNvPr id="13" name="Group 12">
            <a:extLst>
              <a:ext uri="{FF2B5EF4-FFF2-40B4-BE49-F238E27FC236}">
                <a16:creationId xmlns:a16="http://schemas.microsoft.com/office/drawing/2014/main" id="{81F438B9-E6C3-B7CD-C1F0-6C466628746A}"/>
              </a:ext>
            </a:extLst>
          </p:cNvPr>
          <p:cNvGrpSpPr/>
          <p:nvPr/>
        </p:nvGrpSpPr>
        <p:grpSpPr>
          <a:xfrm>
            <a:off x="739310" y="4586215"/>
            <a:ext cx="5057515" cy="1555551"/>
            <a:chOff x="727693" y="4421647"/>
            <a:chExt cx="5057515" cy="1555551"/>
          </a:xfrm>
        </p:grpSpPr>
        <p:sp>
          <p:nvSpPr>
            <p:cNvPr id="419" name="Text">
              <a:extLst>
                <a:ext uri="{FF2B5EF4-FFF2-40B4-BE49-F238E27FC236}">
                  <a16:creationId xmlns:a16="http://schemas.microsoft.com/office/drawing/2014/main" id="{3D05AA31-3508-A17D-6DE7-066D92A255F4}"/>
                </a:ext>
              </a:extLst>
            </p:cNvPr>
            <p:cNvSpPr/>
            <p:nvPr/>
          </p:nvSpPr>
          <p:spPr>
            <a:xfrm>
              <a:off x="3578492" y="5666575"/>
              <a:ext cx="2206716" cy="25391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35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endParaRPr>
            </a:p>
          </p:txBody>
        </p:sp>
        <p:sp>
          <p:nvSpPr>
            <p:cNvPr id="435" name="Rounded Rectangle">
              <a:extLst>
                <a:ext uri="{FF2B5EF4-FFF2-40B4-BE49-F238E27FC236}">
                  <a16:creationId xmlns:a16="http://schemas.microsoft.com/office/drawing/2014/main" id="{1B81C3CC-0A0A-B62A-F88F-660B65D4B5FE}"/>
                </a:ext>
              </a:extLst>
            </p:cNvPr>
            <p:cNvSpPr/>
            <p:nvPr/>
          </p:nvSpPr>
          <p:spPr>
            <a:xfrm>
              <a:off x="3511441" y="4421647"/>
              <a:ext cx="1446058" cy="715831"/>
            </a:xfrm>
            <a:prstGeom prst="roundRect">
              <a:avLst>
                <a:gd name="adj" fmla="val 17206"/>
              </a:avLst>
            </a:prstGeom>
            <a:solidFill>
              <a:srgbClr val="FFFFFF"/>
            </a:solidFill>
            <a:ln w="9525" cap="flat" cmpd="sng" algn="ctr">
              <a:solidFill>
                <a:srgbClr val="8C8E91">
                  <a:shade val="95000"/>
                  <a:satMod val="104999"/>
                </a:srgbClr>
              </a:solidFill>
              <a:prstDash val="solid"/>
            </a:ln>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endParaRPr kumimoji="0" sz="1350" b="1" i="0" u="none" strike="noStrike" kern="0" cap="small" spc="0" normalizeH="0" baseline="0" noProof="0" dirty="0">
                <a:ln>
                  <a:noFill/>
                </a:ln>
                <a:solidFill>
                  <a:srgbClr val="000000"/>
                </a:solidFill>
                <a:effectLst/>
                <a:uLnTx/>
                <a:uFillTx/>
                <a:latin typeface="Helvetica Neue"/>
                <a:sym typeface="Trebuchet MS" panose="020B0603020202020204"/>
              </a:endParaRPr>
            </a:p>
          </p:txBody>
        </p:sp>
        <p:sp>
          <p:nvSpPr>
            <p:cNvPr id="436" name="310,055 (₦’bn)">
              <a:extLst>
                <a:ext uri="{FF2B5EF4-FFF2-40B4-BE49-F238E27FC236}">
                  <a16:creationId xmlns:a16="http://schemas.microsoft.com/office/drawing/2014/main" id="{CE205A8A-E86B-15B2-ABD1-5E5E7154AFAB}"/>
                </a:ext>
              </a:extLst>
            </p:cNvPr>
            <p:cNvSpPr/>
            <p:nvPr/>
          </p:nvSpPr>
          <p:spPr>
            <a:xfrm>
              <a:off x="3556672" y="4706516"/>
              <a:ext cx="1311154" cy="25391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2859" tIns="22859" rIns="22859" bIns="22859" numCol="1" anchor="ctr">
              <a:spAutoFit/>
            </a:bodyPr>
            <a:lstStyle>
              <a:lvl1pPr algn="l">
                <a:spcBef>
                  <a:spcPts val="1000"/>
                </a:spcBef>
                <a:defRPr sz="2700">
                  <a:solidFill>
                    <a:srgbClr val="000000"/>
                  </a:solidFill>
                </a:defRPr>
              </a:lvl1pPr>
            </a:lstStyle>
            <a:p>
              <a:pPr defTabSz="412750" hangingPunct="0">
                <a:spcBef>
                  <a:spcPts val="500"/>
                </a:spcBef>
                <a:defRPr>
                  <a:effectLst/>
                </a:defRPr>
              </a:pPr>
              <a:r>
                <a:rPr lang="en-GB" sz="1200" b="1" dirty="0">
                  <a:solidFill>
                    <a:schemeClr val="tx1">
                      <a:lumMod val="85000"/>
                      <a:lumOff val="15000"/>
                    </a:schemeClr>
                  </a:solidFill>
                  <a:latin typeface="Trebuchet MS" panose="020B0603020202020204" pitchFamily="34" charset="0"/>
                </a:rPr>
                <a:t>187,024</a:t>
              </a:r>
              <a:r>
                <a:rPr lang="en-GB" sz="1200" b="1" i="0" u="none" strike="noStrike" kern="1200" dirty="0">
                  <a:solidFill>
                    <a:schemeClr val="tx1">
                      <a:lumMod val="85000"/>
                      <a:lumOff val="15000"/>
                    </a:schemeClr>
                  </a:solidFill>
                  <a:effectLst/>
                  <a:latin typeface="Trebuchet MS" panose="020B0603020202020204" pitchFamily="34" charset="0"/>
                  <a:ea typeface="+mn-ea"/>
                  <a:cs typeface="+mn-cs"/>
                </a:rPr>
                <a:t> </a:t>
              </a:r>
              <a:r>
                <a:rPr kumimoji="0" sz="135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rPr>
                <a:t>(</a:t>
              </a:r>
              <a:r>
                <a:rPr kumimoji="0" lang="en-GB" sz="135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rPr>
                <a:t>₦</a:t>
              </a:r>
              <a:r>
                <a:rPr kumimoji="0" sz="135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rPr>
                <a:t>’</a:t>
              </a:r>
              <a:r>
                <a:rPr kumimoji="0" lang="en-GB" sz="135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rPr>
                <a:t>BN</a:t>
              </a:r>
              <a:r>
                <a:rPr kumimoji="0" sz="1350" b="1" i="0" u="none" strike="noStrike" kern="0" cap="small" spc="0" normalizeH="0" baseline="0" noProof="0" dirty="0">
                  <a:ln>
                    <a:noFill/>
                  </a:ln>
                  <a:solidFill>
                    <a:srgbClr val="000000"/>
                  </a:solidFill>
                  <a:effectLst/>
                  <a:uLnTx/>
                  <a:uFillTx/>
                  <a:latin typeface="Trebuchet MS" panose="020B0603020202020204"/>
                  <a:sym typeface="Trebuchet MS" panose="020B0603020202020204"/>
                </a:rPr>
                <a:t>)</a:t>
              </a:r>
            </a:p>
          </p:txBody>
        </p:sp>
        <p:grpSp>
          <p:nvGrpSpPr>
            <p:cNvPr id="421" name="Group">
              <a:extLst>
                <a:ext uri="{FF2B5EF4-FFF2-40B4-BE49-F238E27FC236}">
                  <a16:creationId xmlns:a16="http://schemas.microsoft.com/office/drawing/2014/main" id="{6D0014C6-D527-7E37-6E7A-DA26424F4DB7}"/>
                </a:ext>
              </a:extLst>
            </p:cNvPr>
            <p:cNvGrpSpPr/>
            <p:nvPr/>
          </p:nvGrpSpPr>
          <p:grpSpPr>
            <a:xfrm>
              <a:off x="2546582" y="4435894"/>
              <a:ext cx="875065" cy="701584"/>
              <a:chOff x="0" y="0"/>
              <a:chExt cx="1004615" cy="1009924"/>
            </a:xfrm>
          </p:grpSpPr>
          <p:sp>
            <p:nvSpPr>
              <p:cNvPr id="422" name="Rectangle: Rounded Corners 28">
                <a:extLst>
                  <a:ext uri="{FF2B5EF4-FFF2-40B4-BE49-F238E27FC236}">
                    <a16:creationId xmlns:a16="http://schemas.microsoft.com/office/drawing/2014/main" id="{CE77AA2C-F2ED-C0C0-A313-FC4131F1D9E3}"/>
                  </a:ext>
                </a:extLst>
              </p:cNvPr>
              <p:cNvSpPr/>
              <p:nvPr/>
            </p:nvSpPr>
            <p:spPr>
              <a:xfrm>
                <a:off x="0" y="0"/>
                <a:ext cx="1004615" cy="1009924"/>
              </a:xfrm>
              <a:prstGeom prst="roundRect">
                <a:avLst>
                  <a:gd name="adj" fmla="val 6667"/>
                </a:avLst>
              </a:prstGeom>
              <a:solidFill>
                <a:srgbClr val="00B050"/>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23" name="Freeform: Shape 78">
                <a:extLst>
                  <a:ext uri="{FF2B5EF4-FFF2-40B4-BE49-F238E27FC236}">
                    <a16:creationId xmlns:a16="http://schemas.microsoft.com/office/drawing/2014/main" id="{F0C87EEB-84D1-8223-56BC-DE749BE0A204}"/>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24" name="Freeform: Shape 79">
                <a:extLst>
                  <a:ext uri="{FF2B5EF4-FFF2-40B4-BE49-F238E27FC236}">
                    <a16:creationId xmlns:a16="http://schemas.microsoft.com/office/drawing/2014/main" id="{34D01A38-ECA4-5748-39F3-D687E14DCDEB}"/>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25" name="Freeform: Shape 80">
                <a:extLst>
                  <a:ext uri="{FF2B5EF4-FFF2-40B4-BE49-F238E27FC236}">
                    <a16:creationId xmlns:a16="http://schemas.microsoft.com/office/drawing/2014/main" id="{4BC5EB54-C3A0-089B-83D8-B27B4B0776A9}"/>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26" name="Freeform: Shape 81">
                <a:extLst>
                  <a:ext uri="{FF2B5EF4-FFF2-40B4-BE49-F238E27FC236}">
                    <a16:creationId xmlns:a16="http://schemas.microsoft.com/office/drawing/2014/main" id="{8E6B6925-3C21-EB1E-DF09-CE1BC18F6C88}"/>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27" name="Freeform: Shape 82">
                <a:extLst>
                  <a:ext uri="{FF2B5EF4-FFF2-40B4-BE49-F238E27FC236}">
                    <a16:creationId xmlns:a16="http://schemas.microsoft.com/office/drawing/2014/main" id="{3F7C194B-64A9-B7D0-92C4-B5CC0FDD7520}"/>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28" name="Freeform: Shape 83">
                <a:extLst>
                  <a:ext uri="{FF2B5EF4-FFF2-40B4-BE49-F238E27FC236}">
                    <a16:creationId xmlns:a16="http://schemas.microsoft.com/office/drawing/2014/main" id="{1F791681-3F4D-6671-717A-B29B4D813A1B}"/>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29" name="Freeform: Shape 84">
                <a:extLst>
                  <a:ext uri="{FF2B5EF4-FFF2-40B4-BE49-F238E27FC236}">
                    <a16:creationId xmlns:a16="http://schemas.microsoft.com/office/drawing/2014/main" id="{13C9E2B2-BDCA-B5B0-7D35-DEFB000326A1}"/>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30" name="Freeform: Shape 85">
                <a:extLst>
                  <a:ext uri="{FF2B5EF4-FFF2-40B4-BE49-F238E27FC236}">
                    <a16:creationId xmlns:a16="http://schemas.microsoft.com/office/drawing/2014/main" id="{BF7A79C2-6E52-B7DA-B125-DC86DCC88413}"/>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31" name="Freeform: Shape 86">
                <a:extLst>
                  <a:ext uri="{FF2B5EF4-FFF2-40B4-BE49-F238E27FC236}">
                    <a16:creationId xmlns:a16="http://schemas.microsoft.com/office/drawing/2014/main" id="{C33126E8-6060-1793-21B6-27B2078A8A50}"/>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32" name="Freeform: Shape 87">
                <a:extLst>
                  <a:ext uri="{FF2B5EF4-FFF2-40B4-BE49-F238E27FC236}">
                    <a16:creationId xmlns:a16="http://schemas.microsoft.com/office/drawing/2014/main" id="{C09C35C0-F6FE-5A27-17EC-8715AF1F711B}"/>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33" name="Freeform: Shape 88">
                <a:extLst>
                  <a:ext uri="{FF2B5EF4-FFF2-40B4-BE49-F238E27FC236}">
                    <a16:creationId xmlns:a16="http://schemas.microsoft.com/office/drawing/2014/main" id="{32E1FE3E-E1C3-6B6E-F39E-FA66E3FCC364}"/>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34" name="Freeform: Shape 89">
                <a:extLst>
                  <a:ext uri="{FF2B5EF4-FFF2-40B4-BE49-F238E27FC236}">
                    <a16:creationId xmlns:a16="http://schemas.microsoft.com/office/drawing/2014/main" id="{A507B926-6951-4CFD-1D0D-26F49D584FBC}"/>
                  </a:ext>
                </a:extLst>
              </p:cNvPr>
              <p:cNvSpPr/>
              <p:nvPr/>
            </p:nvSpPr>
            <p:spPr>
              <a:xfrm>
                <a:off x="578240" y="554141"/>
                <a:ext cx="261666" cy="291615"/>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418" name="Rounded Rectangle">
              <a:extLst>
                <a:ext uri="{FF2B5EF4-FFF2-40B4-BE49-F238E27FC236}">
                  <a16:creationId xmlns:a16="http://schemas.microsoft.com/office/drawing/2014/main" id="{B7FB106E-7EB1-7128-5A11-518CDD61E664}"/>
                </a:ext>
              </a:extLst>
            </p:cNvPr>
            <p:cNvSpPr/>
            <p:nvPr/>
          </p:nvSpPr>
          <p:spPr>
            <a:xfrm>
              <a:off x="3512434" y="5261367"/>
              <a:ext cx="1446059" cy="715831"/>
            </a:xfrm>
            <a:prstGeom prst="roundRect">
              <a:avLst>
                <a:gd name="adj" fmla="val 17206"/>
              </a:avLst>
            </a:prstGeom>
            <a:solidFill>
              <a:srgbClr val="00B050"/>
            </a:solidFill>
            <a:ln w="9525" cap="flat" cmpd="sng" algn="ctr">
              <a:solidFill>
                <a:srgbClr val="8C8E91">
                  <a:shade val="95000"/>
                  <a:satMod val="104999"/>
                </a:srgbClr>
              </a:solidFill>
              <a:prstDash val="solid"/>
            </a:ln>
            <a:effectLst/>
          </p:spPr>
          <p:txBody>
            <a:bodyPr wrap="square" lIns="19050" tIns="19050" rIns="19050" bIns="19050" numCol="1" anchor="ctr">
              <a:noAutofit/>
            </a:bodyPr>
            <a:lstStyle/>
            <a:p>
              <a:pPr marL="0" marR="0" lvl="0" indent="0" defTabSz="412750" eaLnBrk="1" fontAlgn="auto" latinLnBrk="0" hangingPunct="0">
                <a:lnSpc>
                  <a:spcPct val="100000"/>
                </a:lnSpc>
                <a:spcBef>
                  <a:spcPts val="500"/>
                </a:spcBef>
                <a:spcAft>
                  <a:spcPts val="0"/>
                </a:spcAft>
                <a:buClrTx/>
                <a:buSzTx/>
                <a:buFontTx/>
                <a:buNone/>
                <a:tabLst/>
                <a:defRPr sz="2700">
                  <a:solidFill>
                    <a:srgbClr val="000000"/>
                  </a:solidFill>
                  <a:effectLst/>
                </a:defRPr>
              </a:pPr>
              <a:r>
                <a:rPr kumimoji="0" lang="en-GB" sz="1350" b="1" i="0" u="none" strike="noStrike" kern="0" cap="small" spc="0" normalizeH="0" baseline="0" noProof="0" dirty="0">
                  <a:ln>
                    <a:noFill/>
                  </a:ln>
                  <a:solidFill>
                    <a:srgbClr val="000000"/>
                  </a:solidFill>
                  <a:effectLst/>
                  <a:uLnTx/>
                  <a:uFillTx/>
                  <a:latin typeface="Helvetica Neue"/>
                  <a:sym typeface="Trebuchet MS" panose="020B0603020202020204"/>
                </a:rPr>
                <a:t>113,227 (₦’BN)</a:t>
              </a:r>
              <a:endParaRPr kumimoji="0" sz="1350" b="1" i="0" u="none" strike="noStrike" kern="0" cap="small" spc="0" normalizeH="0" baseline="0" noProof="0" dirty="0">
                <a:ln>
                  <a:noFill/>
                </a:ln>
                <a:solidFill>
                  <a:srgbClr val="000000"/>
                </a:solidFill>
                <a:effectLst/>
                <a:uLnTx/>
                <a:uFillTx/>
                <a:latin typeface="Helvetica Neue"/>
                <a:sym typeface="Trebuchet MS" panose="020B0603020202020204"/>
              </a:endParaRPr>
            </a:p>
          </p:txBody>
        </p:sp>
        <p:grpSp>
          <p:nvGrpSpPr>
            <p:cNvPr id="404" name="Group">
              <a:extLst>
                <a:ext uri="{FF2B5EF4-FFF2-40B4-BE49-F238E27FC236}">
                  <a16:creationId xmlns:a16="http://schemas.microsoft.com/office/drawing/2014/main" id="{D50D6FB3-C015-2657-1C5B-7B7002B660E1}"/>
                </a:ext>
              </a:extLst>
            </p:cNvPr>
            <p:cNvGrpSpPr/>
            <p:nvPr/>
          </p:nvGrpSpPr>
          <p:grpSpPr>
            <a:xfrm>
              <a:off x="2546582" y="5268491"/>
              <a:ext cx="875065" cy="701584"/>
              <a:chOff x="0" y="0"/>
              <a:chExt cx="1004615" cy="1009924"/>
            </a:xfrm>
          </p:grpSpPr>
          <p:sp>
            <p:nvSpPr>
              <p:cNvPr id="405" name="Rectangle: Rounded Corners 28">
                <a:extLst>
                  <a:ext uri="{FF2B5EF4-FFF2-40B4-BE49-F238E27FC236}">
                    <a16:creationId xmlns:a16="http://schemas.microsoft.com/office/drawing/2014/main" id="{A7FF50BB-CA8F-37C4-D742-1472823FC421}"/>
                  </a:ext>
                </a:extLst>
              </p:cNvPr>
              <p:cNvSpPr/>
              <p:nvPr/>
            </p:nvSpPr>
            <p:spPr>
              <a:xfrm>
                <a:off x="0" y="0"/>
                <a:ext cx="1004615" cy="1009924"/>
              </a:xfrm>
              <a:prstGeom prst="roundRect">
                <a:avLst>
                  <a:gd name="adj" fmla="val 6667"/>
                </a:avLst>
              </a:prstGeom>
              <a:solidFill>
                <a:srgbClr val="8A6705"/>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06" name="Freeform: Shape 78">
                <a:extLst>
                  <a:ext uri="{FF2B5EF4-FFF2-40B4-BE49-F238E27FC236}">
                    <a16:creationId xmlns:a16="http://schemas.microsoft.com/office/drawing/2014/main" id="{AE70CCA0-D8A6-D182-DD05-BEBC67E67514}"/>
                  </a:ext>
                </a:extLst>
              </p:cNvPr>
              <p:cNvSpPr/>
              <p:nvPr/>
            </p:nvSpPr>
            <p:spPr>
              <a:xfrm>
                <a:off x="166672" y="544685"/>
                <a:ext cx="178122" cy="156842"/>
              </a:xfrm>
              <a:custGeom>
                <a:avLst/>
                <a:gdLst/>
                <a:ahLst/>
                <a:cxnLst>
                  <a:cxn ang="0">
                    <a:pos x="wd2" y="hd2"/>
                  </a:cxn>
                  <a:cxn ang="5400000">
                    <a:pos x="wd2" y="hd2"/>
                  </a:cxn>
                  <a:cxn ang="10800000">
                    <a:pos x="wd2" y="hd2"/>
                  </a:cxn>
                  <a:cxn ang="16200000">
                    <a:pos x="wd2" y="hd2"/>
                  </a:cxn>
                </a:cxnLst>
                <a:rect l="0" t="0" r="r" b="b"/>
                <a:pathLst>
                  <a:path w="21600" h="21600" extrusionOk="0">
                    <a:moveTo>
                      <a:pt x="19421" y="0"/>
                    </a:moveTo>
                    <a:lnTo>
                      <a:pt x="0" y="0"/>
                    </a:lnTo>
                    <a:cubicBezTo>
                      <a:pt x="956" y="7858"/>
                      <a:pt x="3651" y="15283"/>
                      <a:pt x="7856" y="21600"/>
                    </a:cubicBezTo>
                    <a:lnTo>
                      <a:pt x="21600" y="5992"/>
                    </a:lnTo>
                    <a:cubicBezTo>
                      <a:pt x="20644" y="4125"/>
                      <a:pt x="19899" y="2106"/>
                      <a:pt x="19421"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07" name="Freeform: Shape 79">
                <a:extLst>
                  <a:ext uri="{FF2B5EF4-FFF2-40B4-BE49-F238E27FC236}">
                    <a16:creationId xmlns:a16="http://schemas.microsoft.com/office/drawing/2014/main" id="{ECAA1E77-8E3F-7FF9-87DC-E76BFBBC6A88}"/>
                  </a:ext>
                </a:extLst>
              </p:cNvPr>
              <p:cNvSpPr/>
              <p:nvPr/>
            </p:nvSpPr>
            <p:spPr>
              <a:xfrm>
                <a:off x="297661" y="654393"/>
                <a:ext cx="157631" cy="178281"/>
              </a:xfrm>
              <a:custGeom>
                <a:avLst/>
                <a:gdLst/>
                <a:ahLst/>
                <a:cxnLst>
                  <a:cxn ang="0">
                    <a:pos x="wd2" y="hd2"/>
                  </a:cxn>
                  <a:cxn ang="5400000">
                    <a:pos x="wd2" y="hd2"/>
                  </a:cxn>
                  <a:cxn ang="10800000">
                    <a:pos x="wd2" y="hd2"/>
                  </a:cxn>
                  <a:cxn ang="16200000">
                    <a:pos x="wd2" y="hd2"/>
                  </a:cxn>
                </a:cxnLst>
                <a:rect l="0" t="0" r="r" b="b"/>
                <a:pathLst>
                  <a:path w="21600" h="21600" extrusionOk="0">
                    <a:moveTo>
                      <a:pt x="15509" y="0"/>
                    </a:moveTo>
                    <a:lnTo>
                      <a:pt x="0" y="13732"/>
                    </a:lnTo>
                    <a:cubicBezTo>
                      <a:pt x="6307" y="17952"/>
                      <a:pt x="13738" y="20664"/>
                      <a:pt x="21600" y="21600"/>
                    </a:cubicBezTo>
                    <a:lnTo>
                      <a:pt x="21600" y="2196"/>
                    </a:lnTo>
                    <a:cubicBezTo>
                      <a:pt x="19462" y="1700"/>
                      <a:pt x="17431" y="974"/>
                      <a:pt x="15509"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08" name="Freeform: Shape 80">
                <a:extLst>
                  <a:ext uri="{FF2B5EF4-FFF2-40B4-BE49-F238E27FC236}">
                    <a16:creationId xmlns:a16="http://schemas.microsoft.com/office/drawing/2014/main" id="{DD3349B3-227B-AB17-16D9-09BB7F1CD649}"/>
                  </a:ext>
                </a:extLst>
              </p:cNvPr>
              <p:cNvSpPr/>
              <p:nvPr/>
            </p:nvSpPr>
            <p:spPr>
              <a:xfrm>
                <a:off x="548133" y="164956"/>
                <a:ext cx="286887" cy="287044"/>
              </a:xfrm>
              <a:custGeom>
                <a:avLst/>
                <a:gdLst/>
                <a:ahLst/>
                <a:cxnLst>
                  <a:cxn ang="0">
                    <a:pos x="wd2" y="hd2"/>
                  </a:cxn>
                  <a:cxn ang="5400000">
                    <a:pos x="wd2" y="hd2"/>
                  </a:cxn>
                  <a:cxn ang="10800000">
                    <a:pos x="wd2" y="hd2"/>
                  </a:cxn>
                  <a:cxn ang="16200000">
                    <a:pos x="wd2" y="hd2"/>
                  </a:cxn>
                </a:cxnLst>
                <a:rect l="0" t="0" r="r" b="b"/>
                <a:pathLst>
                  <a:path w="21600" h="21600" extrusionOk="0">
                    <a:moveTo>
                      <a:pt x="83" y="0"/>
                    </a:moveTo>
                    <a:cubicBezTo>
                      <a:pt x="47" y="4413"/>
                      <a:pt x="12" y="10094"/>
                      <a:pt x="0" y="12075"/>
                    </a:cubicBezTo>
                    <a:cubicBezTo>
                      <a:pt x="4640" y="13332"/>
                      <a:pt x="8260" y="16962"/>
                      <a:pt x="9506" y="21600"/>
                    </a:cubicBezTo>
                    <a:lnTo>
                      <a:pt x="21600" y="21576"/>
                    </a:lnTo>
                    <a:cubicBezTo>
                      <a:pt x="20010" y="10415"/>
                      <a:pt x="11251" y="1625"/>
                      <a:pt x="83" y="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09" name="Freeform: Shape 81">
                <a:extLst>
                  <a:ext uri="{FF2B5EF4-FFF2-40B4-BE49-F238E27FC236}">
                    <a16:creationId xmlns:a16="http://schemas.microsoft.com/office/drawing/2014/main" id="{0B48F00B-64F2-91F7-6FC6-AA044223A6F3}"/>
                  </a:ext>
                </a:extLst>
              </p:cNvPr>
              <p:cNvSpPr/>
              <p:nvPr/>
            </p:nvSpPr>
            <p:spPr>
              <a:xfrm>
                <a:off x="350152" y="180718"/>
                <a:ext cx="104036" cy="119800"/>
              </a:xfrm>
              <a:custGeom>
                <a:avLst/>
                <a:gdLst/>
                <a:ahLst/>
                <a:cxnLst>
                  <a:cxn ang="0">
                    <a:pos x="wd2" y="hd2"/>
                  </a:cxn>
                  <a:cxn ang="5400000">
                    <a:pos x="wd2" y="hd2"/>
                  </a:cxn>
                  <a:cxn ang="10800000">
                    <a:pos x="wd2" y="hd2"/>
                  </a:cxn>
                  <a:cxn ang="16200000">
                    <a:pos x="wd2" y="hd2"/>
                  </a:cxn>
                </a:cxnLst>
                <a:rect l="0" t="0" r="r" b="b"/>
                <a:pathLst>
                  <a:path w="21600" h="21600" extrusionOk="0">
                    <a:moveTo>
                      <a:pt x="7789" y="0"/>
                    </a:moveTo>
                    <a:cubicBezTo>
                      <a:pt x="5138" y="824"/>
                      <a:pt x="2520" y="1791"/>
                      <a:pt x="0" y="2899"/>
                    </a:cubicBezTo>
                    <a:lnTo>
                      <a:pt x="21535" y="21600"/>
                    </a:lnTo>
                    <a:lnTo>
                      <a:pt x="21600" y="11994"/>
                    </a:lnTo>
                    <a:lnTo>
                      <a:pt x="7789"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10" name="Freeform: Shape 82">
                <a:extLst>
                  <a:ext uri="{FF2B5EF4-FFF2-40B4-BE49-F238E27FC236}">
                    <a16:creationId xmlns:a16="http://schemas.microsoft.com/office/drawing/2014/main" id="{89FDF7E4-1359-5ABB-2A1F-30C69507EB7A}"/>
                  </a:ext>
                </a:extLst>
              </p:cNvPr>
              <p:cNvSpPr/>
              <p:nvPr/>
            </p:nvSpPr>
            <p:spPr>
              <a:xfrm>
                <a:off x="295297" y="209408"/>
                <a:ext cx="149749" cy="134774"/>
              </a:xfrm>
              <a:custGeom>
                <a:avLst/>
                <a:gdLst/>
                <a:ahLst/>
                <a:cxnLst>
                  <a:cxn ang="0">
                    <a:pos x="wd2" y="hd2"/>
                  </a:cxn>
                  <a:cxn ang="5400000">
                    <a:pos x="wd2" y="hd2"/>
                  </a:cxn>
                  <a:cxn ang="10800000">
                    <a:pos x="wd2" y="hd2"/>
                  </a:cxn>
                  <a:cxn ang="16200000">
                    <a:pos x="wd2" y="hd2"/>
                  </a:cxn>
                </a:cxnLst>
                <a:rect l="0" t="0" r="r" b="b"/>
                <a:pathLst>
                  <a:path w="21600" h="21600" extrusionOk="0">
                    <a:moveTo>
                      <a:pt x="4593" y="0"/>
                    </a:moveTo>
                    <a:cubicBezTo>
                      <a:pt x="3001" y="1061"/>
                      <a:pt x="1478" y="2223"/>
                      <a:pt x="0" y="3486"/>
                    </a:cubicBezTo>
                    <a:lnTo>
                      <a:pt x="16302" y="21600"/>
                    </a:lnTo>
                    <a:cubicBezTo>
                      <a:pt x="17985" y="20488"/>
                      <a:pt x="19758" y="19579"/>
                      <a:pt x="21600" y="18897"/>
                    </a:cubicBezTo>
                    <a:lnTo>
                      <a:pt x="4593"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11" name="Freeform: Shape 83">
                <a:extLst>
                  <a:ext uri="{FF2B5EF4-FFF2-40B4-BE49-F238E27FC236}">
                    <a16:creationId xmlns:a16="http://schemas.microsoft.com/office/drawing/2014/main" id="{A095DB5C-7415-593C-2BA5-964D8433591F}"/>
                  </a:ext>
                </a:extLst>
              </p:cNvPr>
              <p:cNvSpPr/>
              <p:nvPr/>
            </p:nvSpPr>
            <p:spPr>
              <a:xfrm>
                <a:off x="414937" y="164482"/>
                <a:ext cx="39567" cy="4729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21514" y="21600"/>
                    </a:lnTo>
                    <a:lnTo>
                      <a:pt x="21600" y="0"/>
                    </a:lnTo>
                    <a:cubicBezTo>
                      <a:pt x="14285" y="864"/>
                      <a:pt x="7143" y="2016"/>
                      <a:pt x="0" y="3600"/>
                    </a:cubicBez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12" name="Freeform: Shape 84">
                <a:extLst>
                  <a:ext uri="{FF2B5EF4-FFF2-40B4-BE49-F238E27FC236}">
                    <a16:creationId xmlns:a16="http://schemas.microsoft.com/office/drawing/2014/main" id="{05FD04A9-3866-C13E-A62E-77D699D2CA49}"/>
                  </a:ext>
                </a:extLst>
              </p:cNvPr>
              <p:cNvSpPr/>
              <p:nvPr/>
            </p:nvSpPr>
            <p:spPr>
              <a:xfrm>
                <a:off x="249270" y="247396"/>
                <a:ext cx="138400" cy="138401"/>
              </a:xfrm>
              <a:custGeom>
                <a:avLst/>
                <a:gdLst/>
                <a:ahLst/>
                <a:cxnLst>
                  <a:cxn ang="0">
                    <a:pos x="wd2" y="hd2"/>
                  </a:cxn>
                  <a:cxn ang="5400000">
                    <a:pos x="wd2" y="hd2"/>
                  </a:cxn>
                  <a:cxn ang="10800000">
                    <a:pos x="wd2" y="hd2"/>
                  </a:cxn>
                  <a:cxn ang="16200000">
                    <a:pos x="wd2" y="hd2"/>
                  </a:cxn>
                </a:cxnLst>
                <a:rect l="0" t="0" r="r" b="b"/>
                <a:pathLst>
                  <a:path w="21600" h="21600" extrusionOk="0">
                    <a:moveTo>
                      <a:pt x="4182" y="0"/>
                    </a:moveTo>
                    <a:cubicBezTo>
                      <a:pt x="3469" y="640"/>
                      <a:pt x="2755" y="1304"/>
                      <a:pt x="2067" y="1993"/>
                    </a:cubicBezTo>
                    <a:cubicBezTo>
                      <a:pt x="1353" y="2706"/>
                      <a:pt x="664" y="3444"/>
                      <a:pt x="0" y="4182"/>
                    </a:cubicBezTo>
                    <a:lnTo>
                      <a:pt x="17418" y="21600"/>
                    </a:lnTo>
                    <a:cubicBezTo>
                      <a:pt x="18672" y="20075"/>
                      <a:pt x="20050" y="18672"/>
                      <a:pt x="21600" y="17418"/>
                    </a:cubicBezTo>
                    <a:lnTo>
                      <a:pt x="4182"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13" name="Freeform: Shape 85">
                <a:extLst>
                  <a:ext uri="{FF2B5EF4-FFF2-40B4-BE49-F238E27FC236}">
                    <a16:creationId xmlns:a16="http://schemas.microsoft.com/office/drawing/2014/main" id="{4C647140-B96B-2130-B894-AC7DDEFF619F}"/>
                  </a:ext>
                </a:extLst>
              </p:cNvPr>
              <p:cNvSpPr/>
              <p:nvPr/>
            </p:nvSpPr>
            <p:spPr>
              <a:xfrm>
                <a:off x="166830" y="413063"/>
                <a:ext cx="44611" cy="37045"/>
              </a:xfrm>
              <a:custGeom>
                <a:avLst/>
                <a:gdLst/>
                <a:ahLst/>
                <a:cxnLst>
                  <a:cxn ang="0">
                    <a:pos x="wd2" y="hd2"/>
                  </a:cxn>
                  <a:cxn ang="5400000">
                    <a:pos x="wd2" y="hd2"/>
                  </a:cxn>
                  <a:cxn ang="10800000">
                    <a:pos x="wd2" y="hd2"/>
                  </a:cxn>
                  <a:cxn ang="16200000">
                    <a:pos x="wd2" y="hd2"/>
                  </a:cxn>
                </a:cxnLst>
                <a:rect l="0" t="0" r="r" b="b"/>
                <a:pathLst>
                  <a:path w="21600" h="21600" extrusionOk="0">
                    <a:moveTo>
                      <a:pt x="3664" y="0"/>
                    </a:moveTo>
                    <a:cubicBezTo>
                      <a:pt x="2137" y="7077"/>
                      <a:pt x="916" y="14339"/>
                      <a:pt x="0" y="21600"/>
                    </a:cubicBezTo>
                    <a:lnTo>
                      <a:pt x="21600" y="21600"/>
                    </a:lnTo>
                    <a:lnTo>
                      <a:pt x="3664"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14" name="Freeform: Shape 86">
                <a:extLst>
                  <a:ext uri="{FF2B5EF4-FFF2-40B4-BE49-F238E27FC236}">
                    <a16:creationId xmlns:a16="http://schemas.microsoft.com/office/drawing/2014/main" id="{A25016FF-2453-0B4C-AA83-09B83523792C}"/>
                  </a:ext>
                </a:extLst>
              </p:cNvPr>
              <p:cNvSpPr/>
              <p:nvPr/>
            </p:nvSpPr>
            <p:spPr>
              <a:xfrm>
                <a:off x="182908" y="348436"/>
                <a:ext cx="117751" cy="101673"/>
              </a:xfrm>
              <a:custGeom>
                <a:avLst/>
                <a:gdLst/>
                <a:ahLst/>
                <a:cxnLst>
                  <a:cxn ang="0">
                    <a:pos x="wd2" y="hd2"/>
                  </a:cxn>
                  <a:cxn ang="5400000">
                    <a:pos x="wd2" y="hd2"/>
                  </a:cxn>
                  <a:cxn ang="10800000">
                    <a:pos x="wd2" y="hd2"/>
                  </a:cxn>
                  <a:cxn ang="16200000">
                    <a:pos x="wd2" y="hd2"/>
                  </a:cxn>
                </a:cxnLst>
                <a:rect l="0" t="0" r="r" b="b"/>
                <a:pathLst>
                  <a:path w="21600" h="21600" extrusionOk="0">
                    <a:moveTo>
                      <a:pt x="2920" y="0"/>
                    </a:moveTo>
                    <a:cubicBezTo>
                      <a:pt x="1793" y="2579"/>
                      <a:pt x="839" y="5224"/>
                      <a:pt x="0" y="7937"/>
                    </a:cubicBezTo>
                    <a:lnTo>
                      <a:pt x="11798" y="21600"/>
                    </a:lnTo>
                    <a:lnTo>
                      <a:pt x="21600" y="21600"/>
                    </a:lnTo>
                    <a:lnTo>
                      <a:pt x="2920"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15" name="Freeform: Shape 87">
                <a:extLst>
                  <a:ext uri="{FF2B5EF4-FFF2-40B4-BE49-F238E27FC236}">
                    <a16:creationId xmlns:a16="http://schemas.microsoft.com/office/drawing/2014/main" id="{CB89E1E1-0F63-9667-F5C3-77E9B0E080DE}"/>
                  </a:ext>
                </a:extLst>
              </p:cNvPr>
              <p:cNvSpPr/>
              <p:nvPr/>
            </p:nvSpPr>
            <p:spPr>
              <a:xfrm>
                <a:off x="211596" y="293739"/>
                <a:ext cx="134617" cy="149750"/>
              </a:xfrm>
              <a:custGeom>
                <a:avLst/>
                <a:gdLst/>
                <a:ahLst/>
                <a:cxnLst>
                  <a:cxn ang="0">
                    <a:pos x="wd2" y="hd2"/>
                  </a:cxn>
                  <a:cxn ang="5400000">
                    <a:pos x="wd2" y="hd2"/>
                  </a:cxn>
                  <a:cxn ang="10800000">
                    <a:pos x="wd2" y="hd2"/>
                  </a:cxn>
                  <a:cxn ang="16200000">
                    <a:pos x="wd2" y="hd2"/>
                  </a:cxn>
                </a:cxnLst>
                <a:rect l="0" t="0" r="r" b="b"/>
                <a:pathLst>
                  <a:path w="21600" h="21600" extrusionOk="0">
                    <a:moveTo>
                      <a:pt x="3465" y="0"/>
                    </a:moveTo>
                    <a:cubicBezTo>
                      <a:pt x="2200" y="1478"/>
                      <a:pt x="1062" y="3001"/>
                      <a:pt x="0" y="4593"/>
                    </a:cubicBezTo>
                    <a:lnTo>
                      <a:pt x="18919" y="21600"/>
                    </a:lnTo>
                    <a:cubicBezTo>
                      <a:pt x="19577" y="19736"/>
                      <a:pt x="20487" y="17962"/>
                      <a:pt x="21600" y="16302"/>
                    </a:cubicBezTo>
                    <a:lnTo>
                      <a:pt x="3465" y="0"/>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16" name="Freeform: Shape 88">
                <a:extLst>
                  <a:ext uri="{FF2B5EF4-FFF2-40B4-BE49-F238E27FC236}">
                    <a16:creationId xmlns:a16="http://schemas.microsoft.com/office/drawing/2014/main" id="{84B86B0D-C90D-4596-0822-8EBD3FCA582B}"/>
                  </a:ext>
                </a:extLst>
              </p:cNvPr>
              <p:cNvSpPr/>
              <p:nvPr/>
            </p:nvSpPr>
            <p:spPr>
              <a:xfrm>
                <a:off x="622376" y="591869"/>
                <a:ext cx="174969" cy="33313"/>
              </a:xfrm>
              <a:prstGeom prst="rect">
                <a:avLst/>
              </a:pr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sp>
            <p:nvSpPr>
              <p:cNvPr id="417" name="Freeform: Shape 89">
                <a:extLst>
                  <a:ext uri="{FF2B5EF4-FFF2-40B4-BE49-F238E27FC236}">
                    <a16:creationId xmlns:a16="http://schemas.microsoft.com/office/drawing/2014/main" id="{DB81386B-5BB1-6540-2DF8-129847F5FEF5}"/>
                  </a:ext>
                </a:extLst>
              </p:cNvPr>
              <p:cNvSpPr/>
              <p:nvPr/>
            </p:nvSpPr>
            <p:spPr>
              <a:xfrm>
                <a:off x="578240" y="554141"/>
                <a:ext cx="261666" cy="291615"/>
              </a:xfrm>
              <a:custGeom>
                <a:avLst/>
                <a:gdLst/>
                <a:ahLst/>
                <a:cxnLst>
                  <a:cxn ang="0">
                    <a:pos x="wd2" y="hd2"/>
                  </a:cxn>
                  <a:cxn ang="5400000">
                    <a:pos x="wd2" y="hd2"/>
                  </a:cxn>
                  <a:cxn ang="10800000">
                    <a:pos x="wd2" y="hd2"/>
                  </a:cxn>
                  <a:cxn ang="16200000">
                    <a:pos x="wd2" y="hd2"/>
                  </a:cxn>
                </a:cxnLst>
                <a:rect l="0" t="0" r="r" b="b"/>
                <a:pathLst>
                  <a:path w="21600" h="21600" extrusionOk="0">
                    <a:moveTo>
                      <a:pt x="18737" y="0"/>
                    </a:moveTo>
                    <a:lnTo>
                      <a:pt x="2863" y="0"/>
                    </a:lnTo>
                    <a:cubicBezTo>
                      <a:pt x="1275" y="0"/>
                      <a:pt x="0" y="1144"/>
                      <a:pt x="0" y="2569"/>
                    </a:cubicBezTo>
                    <a:lnTo>
                      <a:pt x="0" y="19031"/>
                    </a:lnTo>
                    <a:cubicBezTo>
                      <a:pt x="0" y="20456"/>
                      <a:pt x="1275" y="21600"/>
                      <a:pt x="2863" y="21600"/>
                    </a:cubicBezTo>
                    <a:lnTo>
                      <a:pt x="18737" y="21600"/>
                    </a:lnTo>
                    <a:cubicBezTo>
                      <a:pt x="20325" y="21600"/>
                      <a:pt x="21600" y="20456"/>
                      <a:pt x="21600" y="19031"/>
                    </a:cubicBezTo>
                    <a:lnTo>
                      <a:pt x="21600" y="2569"/>
                    </a:lnTo>
                    <a:cubicBezTo>
                      <a:pt x="21600" y="1144"/>
                      <a:pt x="20325" y="0"/>
                      <a:pt x="18737" y="0"/>
                    </a:cubicBezTo>
                    <a:close/>
                    <a:moveTo>
                      <a:pt x="5595" y="19849"/>
                    </a:moveTo>
                    <a:lnTo>
                      <a:pt x="2537" y="19849"/>
                    </a:lnTo>
                    <a:cubicBezTo>
                      <a:pt x="1965" y="19849"/>
                      <a:pt x="1496" y="19428"/>
                      <a:pt x="1496" y="18915"/>
                    </a:cubicBezTo>
                    <a:cubicBezTo>
                      <a:pt x="1496" y="18401"/>
                      <a:pt x="1965" y="17981"/>
                      <a:pt x="2537" y="17981"/>
                    </a:cubicBezTo>
                    <a:lnTo>
                      <a:pt x="5595" y="17981"/>
                    </a:lnTo>
                    <a:cubicBezTo>
                      <a:pt x="6168" y="17981"/>
                      <a:pt x="6636" y="18401"/>
                      <a:pt x="6636" y="18915"/>
                    </a:cubicBezTo>
                    <a:cubicBezTo>
                      <a:pt x="6636" y="19428"/>
                      <a:pt x="6181" y="19849"/>
                      <a:pt x="5595" y="19849"/>
                    </a:cubicBezTo>
                    <a:close/>
                    <a:moveTo>
                      <a:pt x="5595" y="15178"/>
                    </a:moveTo>
                    <a:lnTo>
                      <a:pt x="2537" y="15178"/>
                    </a:lnTo>
                    <a:cubicBezTo>
                      <a:pt x="1965" y="15178"/>
                      <a:pt x="1496" y="14758"/>
                      <a:pt x="1496" y="14244"/>
                    </a:cubicBezTo>
                    <a:cubicBezTo>
                      <a:pt x="1496" y="13731"/>
                      <a:pt x="1965" y="13310"/>
                      <a:pt x="2537" y="13310"/>
                    </a:cubicBezTo>
                    <a:lnTo>
                      <a:pt x="5595" y="13310"/>
                    </a:lnTo>
                    <a:cubicBezTo>
                      <a:pt x="6168" y="13310"/>
                      <a:pt x="6636" y="13731"/>
                      <a:pt x="6636" y="14244"/>
                    </a:cubicBezTo>
                    <a:cubicBezTo>
                      <a:pt x="6636" y="14758"/>
                      <a:pt x="6181" y="15178"/>
                      <a:pt x="5595" y="15178"/>
                    </a:cubicBezTo>
                    <a:close/>
                    <a:moveTo>
                      <a:pt x="5595" y="10391"/>
                    </a:moveTo>
                    <a:lnTo>
                      <a:pt x="2537" y="10391"/>
                    </a:lnTo>
                    <a:cubicBezTo>
                      <a:pt x="1965" y="10391"/>
                      <a:pt x="1496" y="9971"/>
                      <a:pt x="1496" y="9457"/>
                    </a:cubicBezTo>
                    <a:cubicBezTo>
                      <a:pt x="1496" y="8944"/>
                      <a:pt x="1965" y="8523"/>
                      <a:pt x="2537" y="8523"/>
                    </a:cubicBezTo>
                    <a:lnTo>
                      <a:pt x="5595" y="8523"/>
                    </a:lnTo>
                    <a:cubicBezTo>
                      <a:pt x="6168" y="8523"/>
                      <a:pt x="6636" y="8944"/>
                      <a:pt x="6636" y="9457"/>
                    </a:cubicBezTo>
                    <a:cubicBezTo>
                      <a:pt x="6636" y="9971"/>
                      <a:pt x="6181" y="10391"/>
                      <a:pt x="5595" y="10391"/>
                    </a:cubicBezTo>
                    <a:close/>
                    <a:moveTo>
                      <a:pt x="12309" y="19849"/>
                    </a:moveTo>
                    <a:lnTo>
                      <a:pt x="9252" y="19849"/>
                    </a:lnTo>
                    <a:cubicBezTo>
                      <a:pt x="8679" y="19849"/>
                      <a:pt x="8211" y="19428"/>
                      <a:pt x="8211" y="18915"/>
                    </a:cubicBezTo>
                    <a:cubicBezTo>
                      <a:pt x="8211" y="18401"/>
                      <a:pt x="8679" y="17981"/>
                      <a:pt x="9252" y="17981"/>
                    </a:cubicBezTo>
                    <a:lnTo>
                      <a:pt x="12309" y="17981"/>
                    </a:lnTo>
                    <a:cubicBezTo>
                      <a:pt x="12882" y="17981"/>
                      <a:pt x="13350" y="18401"/>
                      <a:pt x="13350" y="18915"/>
                    </a:cubicBezTo>
                    <a:cubicBezTo>
                      <a:pt x="13350" y="19428"/>
                      <a:pt x="12882" y="19849"/>
                      <a:pt x="12309" y="19849"/>
                    </a:cubicBezTo>
                    <a:close/>
                    <a:moveTo>
                      <a:pt x="12309" y="15178"/>
                    </a:moveTo>
                    <a:lnTo>
                      <a:pt x="9252" y="15178"/>
                    </a:lnTo>
                    <a:cubicBezTo>
                      <a:pt x="8679" y="15178"/>
                      <a:pt x="8211" y="14758"/>
                      <a:pt x="8211" y="14244"/>
                    </a:cubicBezTo>
                    <a:cubicBezTo>
                      <a:pt x="8211" y="13731"/>
                      <a:pt x="8679" y="13310"/>
                      <a:pt x="9252" y="13310"/>
                    </a:cubicBezTo>
                    <a:lnTo>
                      <a:pt x="12309" y="13310"/>
                    </a:lnTo>
                    <a:cubicBezTo>
                      <a:pt x="12882" y="13310"/>
                      <a:pt x="13350" y="13731"/>
                      <a:pt x="13350" y="14244"/>
                    </a:cubicBezTo>
                    <a:cubicBezTo>
                      <a:pt x="13350" y="14758"/>
                      <a:pt x="12882" y="15178"/>
                      <a:pt x="12309" y="15178"/>
                    </a:cubicBezTo>
                    <a:close/>
                    <a:moveTo>
                      <a:pt x="12309" y="10391"/>
                    </a:moveTo>
                    <a:lnTo>
                      <a:pt x="9252" y="10391"/>
                    </a:lnTo>
                    <a:cubicBezTo>
                      <a:pt x="8679" y="10391"/>
                      <a:pt x="8211" y="9971"/>
                      <a:pt x="8211" y="9457"/>
                    </a:cubicBezTo>
                    <a:cubicBezTo>
                      <a:pt x="8211" y="8944"/>
                      <a:pt x="8679" y="8523"/>
                      <a:pt x="9252" y="8523"/>
                    </a:cubicBezTo>
                    <a:lnTo>
                      <a:pt x="12309" y="8523"/>
                    </a:lnTo>
                    <a:cubicBezTo>
                      <a:pt x="12882" y="8523"/>
                      <a:pt x="13350" y="8944"/>
                      <a:pt x="13350" y="9457"/>
                    </a:cubicBezTo>
                    <a:cubicBezTo>
                      <a:pt x="13350" y="9971"/>
                      <a:pt x="12882" y="10391"/>
                      <a:pt x="12309" y="10391"/>
                    </a:cubicBezTo>
                    <a:close/>
                    <a:moveTo>
                      <a:pt x="19037" y="19849"/>
                    </a:moveTo>
                    <a:lnTo>
                      <a:pt x="15979" y="19849"/>
                    </a:lnTo>
                    <a:cubicBezTo>
                      <a:pt x="15406" y="19849"/>
                      <a:pt x="14938" y="19428"/>
                      <a:pt x="14938" y="18915"/>
                    </a:cubicBezTo>
                    <a:cubicBezTo>
                      <a:pt x="14938" y="18401"/>
                      <a:pt x="15406" y="17981"/>
                      <a:pt x="15979" y="17981"/>
                    </a:cubicBezTo>
                    <a:lnTo>
                      <a:pt x="19037" y="17981"/>
                    </a:lnTo>
                    <a:cubicBezTo>
                      <a:pt x="19609" y="17981"/>
                      <a:pt x="20078" y="18401"/>
                      <a:pt x="20078" y="18915"/>
                    </a:cubicBezTo>
                    <a:cubicBezTo>
                      <a:pt x="20078" y="19428"/>
                      <a:pt x="19609" y="19849"/>
                      <a:pt x="19037" y="19849"/>
                    </a:cubicBezTo>
                    <a:close/>
                    <a:moveTo>
                      <a:pt x="19037" y="15178"/>
                    </a:moveTo>
                    <a:lnTo>
                      <a:pt x="15979" y="15178"/>
                    </a:lnTo>
                    <a:cubicBezTo>
                      <a:pt x="15406" y="15178"/>
                      <a:pt x="14938" y="14758"/>
                      <a:pt x="14938" y="14244"/>
                    </a:cubicBezTo>
                    <a:cubicBezTo>
                      <a:pt x="14938" y="13731"/>
                      <a:pt x="15406" y="13310"/>
                      <a:pt x="15979" y="13310"/>
                    </a:cubicBezTo>
                    <a:lnTo>
                      <a:pt x="19037" y="13310"/>
                    </a:lnTo>
                    <a:cubicBezTo>
                      <a:pt x="19609" y="13310"/>
                      <a:pt x="20078" y="13731"/>
                      <a:pt x="20078" y="14244"/>
                    </a:cubicBezTo>
                    <a:cubicBezTo>
                      <a:pt x="20078" y="14758"/>
                      <a:pt x="19609" y="15178"/>
                      <a:pt x="19037" y="15178"/>
                    </a:cubicBezTo>
                    <a:close/>
                    <a:moveTo>
                      <a:pt x="19037" y="10391"/>
                    </a:moveTo>
                    <a:lnTo>
                      <a:pt x="15979" y="10391"/>
                    </a:lnTo>
                    <a:cubicBezTo>
                      <a:pt x="15406" y="10391"/>
                      <a:pt x="14938" y="9971"/>
                      <a:pt x="14938" y="9457"/>
                    </a:cubicBezTo>
                    <a:cubicBezTo>
                      <a:pt x="14938" y="8944"/>
                      <a:pt x="15406" y="8523"/>
                      <a:pt x="15979" y="8523"/>
                    </a:cubicBezTo>
                    <a:lnTo>
                      <a:pt x="19037" y="8523"/>
                    </a:lnTo>
                    <a:cubicBezTo>
                      <a:pt x="19609" y="8523"/>
                      <a:pt x="20078" y="8944"/>
                      <a:pt x="20078" y="9457"/>
                    </a:cubicBezTo>
                    <a:cubicBezTo>
                      <a:pt x="20078" y="9971"/>
                      <a:pt x="19609" y="10391"/>
                      <a:pt x="19037" y="10391"/>
                    </a:cubicBezTo>
                    <a:close/>
                    <a:moveTo>
                      <a:pt x="20169" y="5838"/>
                    </a:moveTo>
                    <a:cubicBezTo>
                      <a:pt x="20169" y="6352"/>
                      <a:pt x="19700" y="6772"/>
                      <a:pt x="19128" y="6772"/>
                    </a:cubicBezTo>
                    <a:lnTo>
                      <a:pt x="2602" y="6772"/>
                    </a:lnTo>
                    <a:cubicBezTo>
                      <a:pt x="2030" y="6772"/>
                      <a:pt x="1561" y="6352"/>
                      <a:pt x="1561" y="5838"/>
                    </a:cubicBezTo>
                    <a:lnTo>
                      <a:pt x="1561" y="2218"/>
                    </a:lnTo>
                    <a:cubicBezTo>
                      <a:pt x="1561" y="1705"/>
                      <a:pt x="2030" y="1284"/>
                      <a:pt x="2602" y="1284"/>
                    </a:cubicBezTo>
                    <a:lnTo>
                      <a:pt x="19128" y="1284"/>
                    </a:lnTo>
                    <a:cubicBezTo>
                      <a:pt x="19700" y="1284"/>
                      <a:pt x="20169" y="1705"/>
                      <a:pt x="20169" y="2218"/>
                    </a:cubicBezTo>
                    <a:lnTo>
                      <a:pt x="20169" y="5838"/>
                    </a:lnTo>
                    <a:close/>
                  </a:path>
                </a:pathLst>
              </a:custGeom>
              <a:solidFill>
                <a:srgbClr val="FFFFFF"/>
              </a:solidFill>
              <a:ln w="12700" cap="flat">
                <a:noFill/>
                <a:miter lim="400000"/>
              </a:ln>
              <a:effectLst>
                <a:outerShdw blurRad="63500" dist="38100" dir="5400000" rotWithShape="0">
                  <a:srgbClr val="000000">
                    <a:alpha val="73895"/>
                  </a:srgbClr>
                </a:outerShdw>
              </a:effectLst>
            </p:spPr>
            <p:txBody>
              <a:bodyPr wrap="square" lIns="19050" tIns="19050" rIns="19050" bIns="19050" numCol="1" anchor="ctr">
                <a:noAutofit/>
              </a:bodyPr>
              <a:lstStyle/>
              <a:p>
                <a:pPr marL="0" marR="0" lvl="0" indent="0" defTabSz="457200" eaLnBrk="1" fontAlgn="auto" latinLnBrk="0" hangingPunct="0">
                  <a:lnSpc>
                    <a:spcPct val="100000"/>
                  </a:lnSpc>
                  <a:spcBef>
                    <a:spcPts val="0"/>
                  </a:spcBef>
                  <a:spcAft>
                    <a:spcPts val="0"/>
                  </a:spcAft>
                  <a:buClrTx/>
                  <a:buSzTx/>
                  <a:buFontTx/>
                  <a:buNone/>
                  <a:tabLst/>
                  <a:defRPr sz="1800" b="0" cap="none">
                    <a:solidFill>
                      <a:srgbClr val="FFFFFF"/>
                    </a:solidFill>
                    <a:effectLst/>
                    <a:latin typeface="Calibri" panose="020F0502020204030204"/>
                    <a:ea typeface="Calibri" panose="020F0502020204030204"/>
                    <a:cs typeface="Calibri" panose="020F0502020204030204"/>
                    <a:sym typeface="Calibri" panose="020F0502020204030204"/>
                  </a:defRPr>
                </a:pPr>
                <a:endParaRPr kumimoji="0" sz="900" b="0" i="0" u="none" strike="noStrike" kern="0" cap="none" spc="0" normalizeH="0" baseline="0" noProof="0" dirty="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401" name="Provision">
              <a:extLst>
                <a:ext uri="{FF2B5EF4-FFF2-40B4-BE49-F238E27FC236}">
                  <a16:creationId xmlns:a16="http://schemas.microsoft.com/office/drawing/2014/main" id="{640E7799-1DBA-9D33-3904-F0D6138B1FE6}"/>
                </a:ext>
              </a:extLst>
            </p:cNvPr>
            <p:cNvSpPr/>
            <p:nvPr/>
          </p:nvSpPr>
          <p:spPr>
            <a:xfrm>
              <a:off x="727693" y="4547594"/>
              <a:ext cx="1590214" cy="34624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22BF00"/>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45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Trebuchet MS" panose="020B0603020202020204"/>
                  <a:sym typeface="Trebuchet MS" panose="020B0603020202020204"/>
                </a:rPr>
                <a:t>Provision</a:t>
              </a:r>
            </a:p>
          </p:txBody>
        </p:sp>
        <p:sp>
          <p:nvSpPr>
            <p:cNvPr id="402" name="Actual">
              <a:extLst>
                <a:ext uri="{FF2B5EF4-FFF2-40B4-BE49-F238E27FC236}">
                  <a16:creationId xmlns:a16="http://schemas.microsoft.com/office/drawing/2014/main" id="{E0FDC1C1-BBEB-231C-2C84-71DE427D459E}"/>
                </a:ext>
              </a:extLst>
            </p:cNvPr>
            <p:cNvSpPr/>
            <p:nvPr/>
          </p:nvSpPr>
          <p:spPr>
            <a:xfrm>
              <a:off x="727693" y="5380190"/>
              <a:ext cx="1590215" cy="34624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solidFill>
                <a:srgbClr val="1A77B9"/>
              </a:solidFill>
              <a:prstDash val="solid"/>
              <a:miter lim="400000"/>
            </a:ln>
            <a:effectLst/>
          </p:spPr>
          <p:txBody>
            <a:bodyPr wrap="square" lIns="60959" tIns="60959" rIns="60959" bIns="60959" numCol="1" anchor="t">
              <a:spAutoFit/>
            </a:bodyPr>
            <a:lstStyle>
              <a:lvl1pPr algn="l" defTabSz="2438400">
                <a:defRPr sz="2900" b="0">
                  <a:solidFill>
                    <a:srgbClr val="000000"/>
                  </a:solidFill>
                  <a:effectLst>
                    <a:outerShdw blurRad="12700" dist="12700" dir="18900000" rotWithShape="0">
                      <a:srgbClr val="000000">
                        <a:alpha val="24000"/>
                      </a:srgbClr>
                    </a:outerShdw>
                  </a:effectLst>
                </a:defRPr>
              </a:lvl1pPr>
            </a:lstStyle>
            <a:p>
              <a:pPr marL="0" marR="0" lvl="0" indent="0" algn="l" defTabSz="1219200" eaLnBrk="1" fontAlgn="auto" latinLnBrk="0" hangingPunct="0">
                <a:lnSpc>
                  <a:spcPct val="100000"/>
                </a:lnSpc>
                <a:spcBef>
                  <a:spcPts val="0"/>
                </a:spcBef>
                <a:spcAft>
                  <a:spcPts val="0"/>
                </a:spcAft>
                <a:buClrTx/>
                <a:buSzTx/>
                <a:buFontTx/>
                <a:buNone/>
                <a:tabLst/>
                <a:defRPr/>
              </a:pPr>
              <a:r>
                <a:rPr kumimoji="0" sz="1450" b="0"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Trebuchet MS" panose="020B0603020202020204"/>
                  <a:sym typeface="Trebuchet MS" panose="020B0603020202020204"/>
                </a:rPr>
                <a:t>Actual</a:t>
              </a:r>
            </a:p>
          </p:txBody>
        </p:sp>
      </p:grpSp>
      <p:graphicFrame>
        <p:nvGraphicFramePr>
          <p:cNvPr id="437" name="Table">
            <a:extLst>
              <a:ext uri="{FF2B5EF4-FFF2-40B4-BE49-F238E27FC236}">
                <a16:creationId xmlns:a16="http://schemas.microsoft.com/office/drawing/2014/main" id="{3B6257CE-66C9-E3D9-96A2-7E0009350E97}"/>
              </a:ext>
            </a:extLst>
          </p:cNvPr>
          <p:cNvGraphicFramePr/>
          <p:nvPr>
            <p:extLst>
              <p:ext uri="{D42A27DB-BD31-4B8C-83A1-F6EECF244321}">
                <p14:modId xmlns:p14="http://schemas.microsoft.com/office/powerpoint/2010/main" val="3425738833"/>
              </p:ext>
            </p:extLst>
          </p:nvPr>
        </p:nvGraphicFramePr>
        <p:xfrm>
          <a:off x="785733" y="1008334"/>
          <a:ext cx="4695505" cy="1009312"/>
        </p:xfrm>
        <a:graphic>
          <a:graphicData uri="http://schemas.openxmlformats.org/drawingml/2006/table">
            <a:tbl>
              <a:tblPr/>
              <a:tblGrid>
                <a:gridCol w="818256">
                  <a:extLst>
                    <a:ext uri="{9D8B030D-6E8A-4147-A177-3AD203B41FA5}">
                      <a16:colId xmlns:a16="http://schemas.microsoft.com/office/drawing/2014/main" val="20000"/>
                    </a:ext>
                  </a:extLst>
                </a:gridCol>
                <a:gridCol w="1078564">
                  <a:extLst>
                    <a:ext uri="{9D8B030D-6E8A-4147-A177-3AD203B41FA5}">
                      <a16:colId xmlns:a16="http://schemas.microsoft.com/office/drawing/2014/main" val="20001"/>
                    </a:ext>
                  </a:extLst>
                </a:gridCol>
                <a:gridCol w="1397821">
                  <a:extLst>
                    <a:ext uri="{9D8B030D-6E8A-4147-A177-3AD203B41FA5}">
                      <a16:colId xmlns:a16="http://schemas.microsoft.com/office/drawing/2014/main" val="20002"/>
                    </a:ext>
                  </a:extLst>
                </a:gridCol>
                <a:gridCol w="1400864">
                  <a:extLst>
                    <a:ext uri="{9D8B030D-6E8A-4147-A177-3AD203B41FA5}">
                      <a16:colId xmlns:a16="http://schemas.microsoft.com/office/drawing/2014/main" val="20003"/>
                    </a:ext>
                  </a:extLst>
                </a:gridCol>
              </a:tblGrid>
              <a:tr h="486802">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ctr" defTabSz="825500">
                        <a:lnSpc>
                          <a:spcPct val="90000"/>
                        </a:lnSpc>
                        <a:defRPr sz="1800">
                          <a:effectLst/>
                        </a:defRPr>
                      </a:pPr>
                      <a:r>
                        <a:rPr sz="1200" b="1" cap="small" dirty="0">
                          <a:solidFill>
                            <a:srgbClr val="FFFFFF"/>
                          </a:solidFill>
                          <a:effectLst>
                            <a:outerShdw blurRad="38100" dist="38100" dir="2700000" algn="tl">
                              <a:srgbClr val="000000">
                                <a:alpha val="43137"/>
                              </a:srgbClr>
                            </a:outerShdw>
                          </a:effectLst>
                          <a:latin typeface="Garamond" panose="02020404030301010803" pitchFamily="18" charset="0"/>
                        </a:rPr>
                        <a:t>YEAR</a:t>
                      </a:r>
                    </a:p>
                  </a:txBody>
                  <a:tcPr marL="4920" marR="4920" marT="4920" marB="4920" anchor="ctr" horzOverflow="overflow">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4E66"/>
                    </a:solidFill>
                  </a:tcPr>
                </a:tc>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ctr" defTabSz="825500">
                        <a:lnSpc>
                          <a:spcPct val="90000"/>
                        </a:lnSpc>
                        <a:defRPr sz="1800">
                          <a:effectLst/>
                        </a:defRPr>
                      </a:pPr>
                      <a:r>
                        <a:rPr lang="en-GB" sz="1200" b="1" cap="small" dirty="0">
                          <a:solidFill>
                            <a:srgbClr val="FFFFFF"/>
                          </a:solidFill>
                          <a:effectLst>
                            <a:outerShdw blurRad="38100" dist="38100" dir="2700000" algn="tl">
                              <a:srgbClr val="000000">
                                <a:alpha val="43137"/>
                              </a:srgbClr>
                            </a:outerShdw>
                          </a:effectLst>
                          <a:latin typeface="Garamond" panose="02020404030301010803" pitchFamily="18" charset="0"/>
                        </a:rPr>
                        <a:t>Budget</a:t>
                      </a:r>
                      <a:r>
                        <a:rPr sz="1200" b="1" cap="small" dirty="0">
                          <a:solidFill>
                            <a:srgbClr val="FFFFFF"/>
                          </a:solidFill>
                          <a:effectLst>
                            <a:outerShdw blurRad="38100" dist="38100" dir="2700000" algn="tl">
                              <a:srgbClr val="000000">
                                <a:alpha val="43137"/>
                              </a:srgbClr>
                            </a:outerShdw>
                          </a:effectLst>
                          <a:latin typeface="Garamond" panose="02020404030301010803" pitchFamily="18" charset="0"/>
                        </a:rPr>
                        <a:t>
(₦’bn)</a:t>
                      </a:r>
                    </a:p>
                  </a:txBody>
                  <a:tcPr marL="4572" marR="4572" marT="4572" marB="4572" anchor="ctr" horzOverflow="overflow">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4E66"/>
                    </a:solidFill>
                  </a:tcPr>
                </a:tc>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defTabSz="825500">
                        <a:lnSpc>
                          <a:spcPct val="90000"/>
                        </a:lnSpc>
                        <a:defRPr sz="1800">
                          <a:effectLst/>
                        </a:defRPr>
                      </a:pPr>
                      <a:r>
                        <a:rPr lang="en-US" sz="1200" b="1" cap="small" dirty="0">
                          <a:solidFill>
                            <a:srgbClr val="FFFFFF"/>
                          </a:solidFill>
                          <a:effectLst>
                            <a:outerShdw blurRad="38100" dist="38100" dir="2700000" algn="tl">
                              <a:srgbClr val="000000">
                                <a:alpha val="43137"/>
                              </a:srgbClr>
                            </a:outerShdw>
                          </a:effectLst>
                          <a:latin typeface="Garamond" panose="02020404030301010803" pitchFamily="18" charset="0"/>
                        </a:rPr>
                        <a:t>         CUM</a:t>
                      </a:r>
                      <a:r>
                        <a:rPr lang="en-US" sz="1200" b="1" cap="small" baseline="0" dirty="0">
                          <a:solidFill>
                            <a:srgbClr val="FFFFFF"/>
                          </a:solidFill>
                          <a:effectLst>
                            <a:outerShdw blurRad="38100" dist="38100" dir="2700000" algn="tl">
                              <a:srgbClr val="000000">
                                <a:alpha val="43137"/>
                              </a:srgbClr>
                            </a:outerShdw>
                          </a:effectLst>
                          <a:latin typeface="Garamond" panose="02020404030301010803" pitchFamily="18" charset="0"/>
                        </a:rPr>
                        <a:t> EST </a:t>
                      </a:r>
                    </a:p>
                    <a:p>
                      <a:pPr algn="ctr" defTabSz="825500">
                        <a:lnSpc>
                          <a:spcPct val="90000"/>
                        </a:lnSpc>
                        <a:defRPr sz="1800">
                          <a:effectLst/>
                        </a:defRPr>
                      </a:pPr>
                      <a:r>
                        <a:rPr lang="en-US" sz="1200" b="1" cap="small" baseline="0" dirty="0">
                          <a:solidFill>
                            <a:srgbClr val="FFFFFF"/>
                          </a:solidFill>
                          <a:effectLst>
                            <a:outerShdw blurRad="38100" dist="38100" dir="2700000" algn="tl">
                              <a:srgbClr val="000000">
                                <a:alpha val="43137"/>
                              </a:srgbClr>
                            </a:outerShdw>
                          </a:effectLst>
                          <a:latin typeface="Garamond" panose="02020404030301010803" pitchFamily="18" charset="0"/>
                        </a:rPr>
                        <a:t>(Jan-</a:t>
                      </a:r>
                      <a:r>
                        <a:rPr lang="en-US" sz="1200" b="1" cap="small" baseline="0" dirty="0" err="1">
                          <a:solidFill>
                            <a:srgbClr val="FFFFFF"/>
                          </a:solidFill>
                          <a:effectLst>
                            <a:outerShdw blurRad="38100" dist="38100" dir="2700000" algn="tl">
                              <a:srgbClr val="000000">
                                <a:alpha val="43137"/>
                              </a:srgbClr>
                            </a:outerShdw>
                          </a:effectLst>
                          <a:latin typeface="Garamond" panose="02020404030301010803" pitchFamily="18" charset="0"/>
                        </a:rPr>
                        <a:t>MAr.</a:t>
                      </a:r>
                      <a:r>
                        <a:rPr lang="en-US" sz="1200" b="1" cap="small" baseline="0" dirty="0">
                          <a:solidFill>
                            <a:srgbClr val="FFFFFF"/>
                          </a:solidFill>
                          <a:effectLst>
                            <a:outerShdw blurRad="38100" dist="38100" dir="2700000" algn="tl">
                              <a:srgbClr val="000000">
                                <a:alpha val="43137"/>
                              </a:srgbClr>
                            </a:outerShdw>
                          </a:effectLst>
                          <a:latin typeface="Garamond" panose="02020404030301010803" pitchFamily="18" charset="0"/>
                        </a:rPr>
                        <a:t>)               </a:t>
                      </a:r>
                      <a:r>
                        <a:rPr lang="en-US" sz="1200" b="1" cap="small" dirty="0">
                          <a:solidFill>
                            <a:srgbClr val="FFFFFF"/>
                          </a:solidFill>
                          <a:effectLst>
                            <a:outerShdw blurRad="38100" dist="38100" dir="2700000" algn="tl">
                              <a:srgbClr val="000000">
                                <a:alpha val="43137"/>
                              </a:srgbClr>
                            </a:outerShdw>
                          </a:effectLst>
                          <a:latin typeface="Garamond" panose="02020404030301010803" pitchFamily="18" charset="0"/>
                        </a:rPr>
                        <a:t>(₦’bn)</a:t>
                      </a:r>
                      <a:endParaRPr sz="1200" b="1" cap="small" dirty="0">
                        <a:solidFill>
                          <a:srgbClr val="FFFFFF"/>
                        </a:solidFill>
                        <a:effectLst>
                          <a:outerShdw blurRad="38100" dist="38100" dir="2700000" algn="tl">
                            <a:srgbClr val="000000">
                              <a:alpha val="43137"/>
                            </a:srgbClr>
                          </a:outerShdw>
                        </a:effectLst>
                        <a:latin typeface="Garamond" panose="02020404030301010803" pitchFamily="18" charset="0"/>
                      </a:endParaRPr>
                    </a:p>
                  </a:txBody>
                  <a:tcPr marL="4572" marR="4572" marT="4572" marB="4572" anchor="ctr" horzOverflow="overflow">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4E66"/>
                    </a:solidFill>
                  </a:tcPr>
                </a:tc>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ctr" defTabSz="825500">
                        <a:lnSpc>
                          <a:spcPct val="90000"/>
                        </a:lnSpc>
                        <a:defRPr sz="1800">
                          <a:effectLst/>
                        </a:defRPr>
                      </a:pPr>
                      <a:r>
                        <a:rPr lang="en-US" sz="1200" b="1" cap="small" dirty="0">
                          <a:solidFill>
                            <a:srgbClr val="FFFFFF"/>
                          </a:solidFill>
                          <a:effectLst>
                            <a:outerShdw blurRad="38100" dist="38100" dir="2700000" algn="tl">
                              <a:srgbClr val="000000">
                                <a:alpha val="43137"/>
                              </a:srgbClr>
                            </a:outerShdw>
                          </a:effectLst>
                          <a:latin typeface="Garamond" panose="02020404030301010803" pitchFamily="18" charset="0"/>
                        </a:rPr>
                        <a:t>CUM </a:t>
                      </a:r>
                      <a:r>
                        <a:rPr sz="1200" b="1" cap="small" dirty="0">
                          <a:solidFill>
                            <a:srgbClr val="FFFFFF"/>
                          </a:solidFill>
                          <a:effectLst>
                            <a:outerShdw blurRad="38100" dist="38100" dir="2700000" algn="tl">
                              <a:srgbClr val="000000">
                                <a:alpha val="43137"/>
                              </a:srgbClr>
                            </a:outerShdw>
                          </a:effectLst>
                          <a:latin typeface="Garamond" panose="02020404030301010803" pitchFamily="18" charset="0"/>
                        </a:rPr>
                        <a:t>A</a:t>
                      </a:r>
                      <a:r>
                        <a:rPr lang="en-GB" sz="1200" b="1" cap="small" dirty="0">
                          <a:solidFill>
                            <a:srgbClr val="FFFFFF"/>
                          </a:solidFill>
                          <a:effectLst>
                            <a:outerShdw blurRad="38100" dist="38100" dir="2700000" algn="tl">
                              <a:srgbClr val="000000">
                                <a:alpha val="43137"/>
                              </a:srgbClr>
                            </a:outerShdw>
                          </a:effectLst>
                          <a:latin typeface="Garamond" panose="02020404030301010803" pitchFamily="18" charset="0"/>
                        </a:rPr>
                        <a:t>CTUAL          (Jan-Mar.)              (</a:t>
                      </a:r>
                      <a:r>
                        <a:rPr sz="1200" b="1" cap="small" dirty="0">
                          <a:solidFill>
                            <a:srgbClr val="FFFFFF"/>
                          </a:solidFill>
                          <a:effectLst>
                            <a:outerShdw blurRad="38100" dist="38100" dir="2700000" algn="tl">
                              <a:srgbClr val="000000">
                                <a:alpha val="43137"/>
                              </a:srgbClr>
                            </a:outerShdw>
                          </a:effectLst>
                          <a:latin typeface="Garamond" panose="02020404030301010803" pitchFamily="18" charset="0"/>
                        </a:rPr>
                        <a:t>₦’b</a:t>
                      </a:r>
                      <a:r>
                        <a:rPr lang="en-GB" sz="1200" b="1" cap="small" dirty="0">
                          <a:solidFill>
                            <a:srgbClr val="FFFFFF"/>
                          </a:solidFill>
                          <a:effectLst>
                            <a:outerShdw blurRad="38100" dist="38100" dir="2700000" algn="tl">
                              <a:srgbClr val="000000">
                                <a:alpha val="43137"/>
                              </a:srgbClr>
                            </a:outerShdw>
                          </a:effectLst>
                          <a:latin typeface="Garamond" panose="02020404030301010803" pitchFamily="18" charset="0"/>
                        </a:rPr>
                        <a:t>n)</a:t>
                      </a:r>
                      <a:endParaRPr sz="1200" b="1" cap="small" dirty="0">
                        <a:solidFill>
                          <a:srgbClr val="FFFFFF"/>
                        </a:solidFill>
                        <a:effectLst>
                          <a:outerShdw blurRad="38100" dist="38100" dir="2700000" algn="tl">
                            <a:srgbClr val="000000">
                              <a:alpha val="43137"/>
                            </a:srgbClr>
                          </a:outerShdw>
                        </a:effectLst>
                        <a:latin typeface="Garamond" panose="02020404030301010803" pitchFamily="18" charset="0"/>
                      </a:endParaRPr>
                    </a:p>
                  </a:txBody>
                  <a:tcPr marL="4572" marR="4572" marT="4572" marB="4572" anchor="ctr" horzOverflow="overflow">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4E66"/>
                    </a:solidFill>
                  </a:tcPr>
                </a:tc>
                <a:extLst>
                  <a:ext uri="{0D108BD9-81ED-4DB2-BD59-A6C34878D82A}">
                    <a16:rowId xmlns:a16="http://schemas.microsoft.com/office/drawing/2014/main" val="10000"/>
                  </a:ext>
                </a:extLst>
              </a:tr>
              <a:tr h="506328">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ctr" defTabSz="825500">
                        <a:lnSpc>
                          <a:spcPct val="10000"/>
                        </a:lnSpc>
                        <a:defRPr sz="1800">
                          <a:effectLst/>
                        </a:defRPr>
                      </a:pPr>
                      <a:endParaRPr lang="en-US" sz="1400" b="1" dirty="0">
                        <a:latin typeface="Garamond" panose="02020404030301010803" pitchFamily="18" charset="0"/>
                      </a:endParaRPr>
                    </a:p>
                    <a:p>
                      <a:pPr algn="ctr" defTabSz="825500">
                        <a:lnSpc>
                          <a:spcPct val="10000"/>
                        </a:lnSpc>
                        <a:defRPr sz="1800">
                          <a:effectLst/>
                        </a:defRPr>
                      </a:pPr>
                      <a:endParaRPr lang="en-US" sz="1400" b="1" dirty="0">
                        <a:latin typeface="Garamond" panose="02020404030301010803" pitchFamily="18" charset="0"/>
                      </a:endParaRPr>
                    </a:p>
                    <a:p>
                      <a:pPr algn="ctr" defTabSz="825500">
                        <a:lnSpc>
                          <a:spcPct val="10000"/>
                        </a:lnSpc>
                        <a:defRPr sz="1800">
                          <a:effectLst/>
                        </a:defRPr>
                      </a:pPr>
                      <a:endParaRPr lang="en-US" sz="1400" b="1" dirty="0">
                        <a:latin typeface="Garamond" panose="02020404030301010803" pitchFamily="18" charset="0"/>
                      </a:endParaRPr>
                    </a:p>
                    <a:p>
                      <a:pPr algn="ctr" defTabSz="825500">
                        <a:lnSpc>
                          <a:spcPct val="10000"/>
                        </a:lnSpc>
                        <a:defRPr sz="1800">
                          <a:effectLst/>
                        </a:defRPr>
                      </a:pPr>
                      <a:endParaRPr lang="en-US" sz="1400" b="1" dirty="0">
                        <a:latin typeface="Garamond" panose="02020404030301010803" pitchFamily="18" charset="0"/>
                      </a:endParaRPr>
                    </a:p>
                    <a:p>
                      <a:pPr algn="ctr" defTabSz="825500">
                        <a:lnSpc>
                          <a:spcPct val="10000"/>
                        </a:lnSpc>
                        <a:defRPr sz="1800">
                          <a:effectLst/>
                        </a:defRPr>
                      </a:pPr>
                      <a:endParaRPr lang="en-US" sz="1400" b="1" dirty="0">
                        <a:latin typeface="Garamond" panose="02020404030301010803" pitchFamily="18" charset="0"/>
                      </a:endParaRPr>
                    </a:p>
                    <a:p>
                      <a:pPr algn="ctr" defTabSz="825500">
                        <a:lnSpc>
                          <a:spcPct val="10000"/>
                        </a:lnSpc>
                        <a:defRPr sz="1800">
                          <a:effectLst/>
                        </a:defRPr>
                      </a:pPr>
                      <a:endParaRPr lang="en-US" sz="1400" b="1" dirty="0">
                        <a:latin typeface="Garamond" panose="02020404030301010803" pitchFamily="18" charset="0"/>
                      </a:endParaRPr>
                    </a:p>
                    <a:p>
                      <a:pPr algn="ctr" defTabSz="825500">
                        <a:lnSpc>
                          <a:spcPct val="10000"/>
                        </a:lnSpc>
                        <a:defRPr sz="1800">
                          <a:effectLst/>
                        </a:defRPr>
                      </a:pPr>
                      <a:endParaRPr lang="en-US" sz="1400" b="1" dirty="0">
                        <a:latin typeface="Garamond" panose="02020404030301010803" pitchFamily="18" charset="0"/>
                      </a:endParaRPr>
                    </a:p>
                    <a:p>
                      <a:pPr algn="ctr" defTabSz="825500">
                        <a:lnSpc>
                          <a:spcPct val="10000"/>
                        </a:lnSpc>
                        <a:defRPr sz="1800">
                          <a:effectLst/>
                        </a:defRPr>
                      </a:pPr>
                      <a:endParaRPr lang="en-US" sz="1400" b="1" dirty="0">
                        <a:latin typeface="Garamond" panose="02020404030301010803" pitchFamily="18" charset="0"/>
                      </a:endParaRPr>
                    </a:p>
                    <a:p>
                      <a:pPr algn="ctr" defTabSz="825500">
                        <a:lnSpc>
                          <a:spcPct val="10000"/>
                        </a:lnSpc>
                        <a:defRPr sz="1800">
                          <a:effectLst/>
                        </a:defRPr>
                      </a:pPr>
                      <a:endParaRPr lang="en-US" sz="1400" b="1" dirty="0">
                        <a:latin typeface="Garamond" panose="02020404030301010803" pitchFamily="18" charset="0"/>
                      </a:endParaRPr>
                    </a:p>
                    <a:p>
                      <a:pPr algn="ctr" defTabSz="825500">
                        <a:lnSpc>
                          <a:spcPct val="10000"/>
                        </a:lnSpc>
                        <a:defRPr sz="1800">
                          <a:effectLst/>
                        </a:defRPr>
                      </a:pPr>
                      <a:r>
                        <a:rPr lang="en-US" sz="1400" b="1" dirty="0">
                          <a:latin typeface="Garamond" panose="02020404030301010803" pitchFamily="18" charset="0"/>
                        </a:rPr>
                        <a:t>2023</a:t>
                      </a:r>
                      <a:endParaRPr sz="1400" b="1" dirty="0">
                        <a:latin typeface="Garamond" panose="02020404030301010803" pitchFamily="18" charset="0"/>
                      </a:endParaRPr>
                    </a:p>
                  </a:txBody>
                  <a:tcPr marL="4920" marR="4920" marT="4920" marB="4920" anchor="ctr" horzOverflow="overflow">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Neue"/>
                          <a:ea typeface="Helvetica Neue"/>
                          <a:cs typeface="Helvetica Neue"/>
                        </a:defRPr>
                      </a:lvl1pPr>
                      <a:lvl2pPr marL="457200" algn="l" defTabSz="914400" rtl="0" eaLnBrk="1" latinLnBrk="0" hangingPunct="1">
                        <a:defRPr sz="1800" kern="1200">
                          <a:solidFill>
                            <a:schemeClr val="tx1"/>
                          </a:solidFill>
                          <a:latin typeface="Helvetica Neue"/>
                          <a:ea typeface="Helvetica Neue"/>
                          <a:cs typeface="Helvetica Neue"/>
                        </a:defRPr>
                      </a:lvl2pPr>
                      <a:lvl3pPr marL="914400" algn="l" defTabSz="914400" rtl="0" eaLnBrk="1" latinLnBrk="0" hangingPunct="1">
                        <a:defRPr sz="1800" kern="1200">
                          <a:solidFill>
                            <a:schemeClr val="tx1"/>
                          </a:solidFill>
                          <a:latin typeface="Helvetica Neue"/>
                          <a:ea typeface="Helvetica Neue"/>
                          <a:cs typeface="Helvetica Neue"/>
                        </a:defRPr>
                      </a:lvl3pPr>
                      <a:lvl4pPr marL="1371600" algn="l" defTabSz="914400" rtl="0" eaLnBrk="1" latinLnBrk="0" hangingPunct="1">
                        <a:defRPr sz="1800" kern="1200">
                          <a:solidFill>
                            <a:schemeClr val="tx1"/>
                          </a:solidFill>
                          <a:latin typeface="Helvetica Neue"/>
                          <a:ea typeface="Helvetica Neue"/>
                          <a:cs typeface="Helvetica Neue"/>
                        </a:defRPr>
                      </a:lvl4pPr>
                      <a:lvl5pPr marL="1828800" algn="l" defTabSz="914400" rtl="0" eaLnBrk="1" latinLnBrk="0" hangingPunct="1">
                        <a:defRPr sz="1800" kern="1200">
                          <a:solidFill>
                            <a:schemeClr val="tx1"/>
                          </a:solidFill>
                          <a:latin typeface="Helvetica Neue"/>
                          <a:ea typeface="Helvetica Neue"/>
                          <a:cs typeface="Helvetica Neue"/>
                        </a:defRPr>
                      </a:lvl5pPr>
                      <a:lvl6pPr marL="2286000" algn="l" defTabSz="914400" rtl="0" eaLnBrk="1" latinLnBrk="0" hangingPunct="1">
                        <a:defRPr sz="1800" kern="1200">
                          <a:solidFill>
                            <a:schemeClr val="tx1"/>
                          </a:solidFill>
                          <a:latin typeface="Helvetica Neue"/>
                          <a:ea typeface="Helvetica Neue"/>
                          <a:cs typeface="Helvetica Neue"/>
                        </a:defRPr>
                      </a:lvl6pPr>
                      <a:lvl7pPr marL="2743200" algn="l" defTabSz="914400" rtl="0" eaLnBrk="1" latinLnBrk="0" hangingPunct="1">
                        <a:defRPr sz="1800" kern="1200">
                          <a:solidFill>
                            <a:schemeClr val="tx1"/>
                          </a:solidFill>
                          <a:latin typeface="Helvetica Neue"/>
                          <a:ea typeface="Helvetica Neue"/>
                          <a:cs typeface="Helvetica Neue"/>
                        </a:defRPr>
                      </a:lvl7pPr>
                      <a:lvl8pPr marL="3200400" algn="l" defTabSz="914400" rtl="0" eaLnBrk="1" latinLnBrk="0" hangingPunct="1">
                        <a:defRPr sz="1800" kern="1200">
                          <a:solidFill>
                            <a:schemeClr val="tx1"/>
                          </a:solidFill>
                          <a:latin typeface="Helvetica Neue"/>
                          <a:ea typeface="Helvetica Neue"/>
                          <a:cs typeface="Helvetica Neue"/>
                        </a:defRPr>
                      </a:lvl8pPr>
                      <a:lvl9pPr marL="3657600" algn="l" defTabSz="914400" rtl="0" eaLnBrk="1" latinLnBrk="0" hangingPunct="1">
                        <a:defRPr sz="1800" kern="1200">
                          <a:solidFill>
                            <a:schemeClr val="tx1"/>
                          </a:solidFill>
                          <a:latin typeface="Helvetica Neue"/>
                          <a:ea typeface="Helvetica Neue"/>
                          <a:cs typeface="Helvetica Neue"/>
                        </a:defRPr>
                      </a:lvl9pPr>
                    </a:lstStyle>
                    <a:p>
                      <a:pPr algn="ctr" defTabSz="825500">
                        <a:lnSpc>
                          <a:spcPct val="10000"/>
                        </a:lnSpc>
                        <a:defRPr sz="1800">
                          <a:effectLst/>
                        </a:defRPr>
                      </a:pPr>
                      <a:r>
                        <a:rPr lang="en-US" sz="1400" b="1" dirty="0">
                          <a:latin typeface="Garamond" panose="02020404030301010803" pitchFamily="18" charset="0"/>
                        </a:rPr>
                        <a:t>748,097</a:t>
                      </a:r>
                      <a:endParaRPr sz="1400" b="1" dirty="0">
                        <a:latin typeface="Garamond" panose="02020404030301010803" pitchFamily="18" charset="0"/>
                      </a:endParaRPr>
                    </a:p>
                  </a:txBody>
                  <a:tcPr marL="4920" marR="4920" marT="4920" marB="4920" anchor="ctr" horzOverflow="overflow">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defTabSz="825500">
                        <a:lnSpc>
                          <a:spcPct val="10000"/>
                        </a:lnSpc>
                        <a:defRPr sz="1800">
                          <a:effectLst/>
                        </a:defRPr>
                      </a:pPr>
                      <a:r>
                        <a:rPr lang="en-GB" sz="1400" b="1" dirty="0">
                          <a:latin typeface="Garamond" panose="02020404030301010803" pitchFamily="18" charset="0"/>
                        </a:rPr>
                        <a:t>187,024</a:t>
                      </a:r>
                    </a:p>
                  </a:txBody>
                  <a:tcPr marL="9525" marR="9525" marT="9525" marB="0" anchor="ctr">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400" b="1" kern="1200" dirty="0">
                          <a:solidFill>
                            <a:schemeClr val="tx1"/>
                          </a:solidFill>
                          <a:effectLst/>
                          <a:latin typeface="Garamond" panose="02020404030301010803" pitchFamily="18" charset="0"/>
                          <a:ea typeface="+mn-ea"/>
                          <a:cs typeface="+mn-cs"/>
                        </a:rPr>
                        <a:t>113,227</a:t>
                      </a:r>
                    </a:p>
                  </a:txBody>
                  <a:tcPr marL="9525" marR="9525" marT="9525" marB="0" anchor="ctr">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573" name="Chart 572">
            <a:extLst>
              <a:ext uri="{FF2B5EF4-FFF2-40B4-BE49-F238E27FC236}">
                <a16:creationId xmlns:a16="http://schemas.microsoft.com/office/drawing/2014/main" id="{17CF6849-1567-8DE1-6C7B-EE1A3B0A773A}"/>
              </a:ext>
            </a:extLst>
          </p:cNvPr>
          <p:cNvGraphicFramePr/>
          <p:nvPr>
            <p:extLst>
              <p:ext uri="{D42A27DB-BD31-4B8C-83A1-F6EECF244321}">
                <p14:modId xmlns:p14="http://schemas.microsoft.com/office/powerpoint/2010/main" val="2279375645"/>
              </p:ext>
            </p:extLst>
          </p:nvPr>
        </p:nvGraphicFramePr>
        <p:xfrm>
          <a:off x="522120" y="1882606"/>
          <a:ext cx="4829480" cy="2865205"/>
        </p:xfrm>
        <a:graphic>
          <a:graphicData uri="http://schemas.openxmlformats.org/drawingml/2006/chart">
            <c:chart xmlns:c="http://schemas.openxmlformats.org/drawingml/2006/chart" xmlns:r="http://schemas.openxmlformats.org/officeDocument/2006/relationships" r:id="rId2"/>
          </a:graphicData>
        </a:graphic>
      </p:graphicFrame>
      <p:grpSp>
        <p:nvGrpSpPr>
          <p:cNvPr id="577" name="Group 576">
            <a:extLst>
              <a:ext uri="{FF2B5EF4-FFF2-40B4-BE49-F238E27FC236}">
                <a16:creationId xmlns:a16="http://schemas.microsoft.com/office/drawing/2014/main" id="{45DEA1D6-41DA-6D80-24EB-2D2C28143774}"/>
              </a:ext>
            </a:extLst>
          </p:cNvPr>
          <p:cNvGrpSpPr/>
          <p:nvPr/>
        </p:nvGrpSpPr>
        <p:grpSpPr>
          <a:xfrm>
            <a:off x="6227612" y="1261669"/>
            <a:ext cx="229628" cy="4968000"/>
            <a:chOff x="5416670" y="1595088"/>
            <a:chExt cx="229628" cy="4968000"/>
          </a:xfrm>
        </p:grpSpPr>
        <p:cxnSp>
          <p:nvCxnSpPr>
            <p:cNvPr id="578" name="Straight Connector 577">
              <a:extLst>
                <a:ext uri="{FF2B5EF4-FFF2-40B4-BE49-F238E27FC236}">
                  <a16:creationId xmlns:a16="http://schemas.microsoft.com/office/drawing/2014/main" id="{88A10D6C-7875-7108-D6D1-B3B1B6AF9A0E}"/>
                </a:ext>
              </a:extLst>
            </p:cNvPr>
            <p:cNvCxnSpPr>
              <a:cxnSpLocks/>
            </p:cNvCxnSpPr>
            <p:nvPr/>
          </p:nvCxnSpPr>
          <p:spPr>
            <a:xfrm>
              <a:off x="5503993" y="1595088"/>
              <a:ext cx="0" cy="4968000"/>
            </a:xfrm>
            <a:prstGeom prst="line">
              <a:avLst/>
            </a:prstGeom>
            <a:noFill/>
            <a:ln w="9525" cap="rnd" cmpd="sng" algn="ctr">
              <a:solidFill>
                <a:srgbClr val="9A9A9A"/>
              </a:solidFill>
              <a:prstDash val="solid"/>
            </a:ln>
            <a:effectLst/>
          </p:spPr>
        </p:cxnSp>
        <p:grpSp>
          <p:nvGrpSpPr>
            <p:cNvPr id="579" name="Group 578">
              <a:extLst>
                <a:ext uri="{FF2B5EF4-FFF2-40B4-BE49-F238E27FC236}">
                  <a16:creationId xmlns:a16="http://schemas.microsoft.com/office/drawing/2014/main" id="{25DBC9F6-C505-13F1-E424-7DC3DBF86A16}"/>
                </a:ext>
              </a:extLst>
            </p:cNvPr>
            <p:cNvGrpSpPr/>
            <p:nvPr/>
          </p:nvGrpSpPr>
          <p:grpSpPr>
            <a:xfrm>
              <a:off x="5416670" y="3878844"/>
              <a:ext cx="229628" cy="230183"/>
              <a:chOff x="5937564" y="3833745"/>
              <a:chExt cx="306171" cy="306910"/>
            </a:xfrm>
          </p:grpSpPr>
          <p:sp>
            <p:nvSpPr>
              <p:cNvPr id="580" name="Freeform 94">
                <a:extLst>
                  <a:ext uri="{FF2B5EF4-FFF2-40B4-BE49-F238E27FC236}">
                    <a16:creationId xmlns:a16="http://schemas.microsoft.com/office/drawing/2014/main" id="{FFC6BFEA-062B-133D-86D0-57BB66A90B1B}"/>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002060"/>
              </a:solidFill>
              <a:ln>
                <a:solidFill>
                  <a:srgbClr val="002060"/>
                </a:solidFill>
              </a:ln>
            </p:spPr>
            <p:txBody>
              <a:bodyPr vert="horz" wrap="square" lIns="66481" tIns="33241" rIns="66481" bIns="33241" numCol="1" anchor="t" anchorCtr="0" compatLnSpc="1">
                <a:prstTxWarp prst="textNoShape">
                  <a:avLst/>
                </a:prstTxWarp>
              </a:bodyPr>
              <a:lstStyle/>
              <a:p>
                <a:pPr defTabSz="793535">
                  <a:defRPr/>
                </a:pPr>
                <a:endParaRPr lang="en-US" sz="1172" kern="0" dirty="0">
                  <a:solidFill>
                    <a:srgbClr val="6E6F73"/>
                  </a:solidFill>
                  <a:latin typeface="Garamond"/>
                </a:endParaRPr>
              </a:p>
            </p:txBody>
          </p:sp>
          <p:sp>
            <p:nvSpPr>
              <p:cNvPr id="581" name="Freeform 95">
                <a:extLst>
                  <a:ext uri="{FF2B5EF4-FFF2-40B4-BE49-F238E27FC236}">
                    <a16:creationId xmlns:a16="http://schemas.microsoft.com/office/drawing/2014/main" id="{505E685F-D2DC-9F60-8CAD-EEC6E91DC7A4}"/>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pPr defTabSz="793535">
                  <a:defRPr/>
                </a:pPr>
                <a:endParaRPr lang="en-US" sz="1172" kern="0" dirty="0">
                  <a:solidFill>
                    <a:srgbClr val="6E6F73"/>
                  </a:solidFill>
                  <a:latin typeface="Garamond"/>
                </a:endParaRPr>
              </a:p>
            </p:txBody>
          </p:sp>
        </p:grpSp>
      </p:grpSp>
      <p:sp>
        <p:nvSpPr>
          <p:cNvPr id="582" name="Q3 data is inconclusive…">
            <a:extLst>
              <a:ext uri="{FF2B5EF4-FFF2-40B4-BE49-F238E27FC236}">
                <a16:creationId xmlns:a16="http://schemas.microsoft.com/office/drawing/2014/main" id="{80F6D081-D00C-9D51-7BDD-BB708F29A819}"/>
              </a:ext>
            </a:extLst>
          </p:cNvPr>
          <p:cNvSpPr/>
          <p:nvPr/>
        </p:nvSpPr>
        <p:spPr>
          <a:xfrm>
            <a:off x="366954" y="6277483"/>
            <a:ext cx="10492173" cy="413829"/>
          </a:xfrm>
          <a:custGeom>
            <a:avLst/>
            <a:gdLst/>
            <a:ahLst/>
            <a:cxnLst>
              <a:cxn ang="0">
                <a:pos x="wd2" y="hd2"/>
              </a:cxn>
              <a:cxn ang="5400000">
                <a:pos x="wd2" y="hd2"/>
              </a:cxn>
              <a:cxn ang="10800000">
                <a:pos x="wd2" y="hd2"/>
              </a:cxn>
              <a:cxn ang="16200000">
                <a:pos x="wd2" y="hd2"/>
              </a:cxn>
            </a:cxnLst>
            <a:rect l="0" t="0" r="r" b="b"/>
            <a:pathLst>
              <a:path w="21600" h="21600" extrusionOk="0">
                <a:moveTo>
                  <a:pt x="20151" y="0"/>
                </a:moveTo>
                <a:lnTo>
                  <a:pt x="19710" y="2711"/>
                </a:lnTo>
                <a:lnTo>
                  <a:pt x="64" y="2711"/>
                </a:lnTo>
                <a:cubicBezTo>
                  <a:pt x="29" y="2711"/>
                  <a:pt x="0" y="2887"/>
                  <a:pt x="0" y="3103"/>
                </a:cubicBezTo>
                <a:lnTo>
                  <a:pt x="0" y="21208"/>
                </a:lnTo>
                <a:cubicBezTo>
                  <a:pt x="0" y="21425"/>
                  <a:pt x="29" y="21600"/>
                  <a:pt x="64" y="21600"/>
                </a:cubicBezTo>
                <a:lnTo>
                  <a:pt x="21536" y="21600"/>
                </a:lnTo>
                <a:cubicBezTo>
                  <a:pt x="21571" y="21600"/>
                  <a:pt x="21600" y="21425"/>
                  <a:pt x="21600" y="21208"/>
                </a:cubicBezTo>
                <a:lnTo>
                  <a:pt x="21600" y="3103"/>
                </a:lnTo>
                <a:cubicBezTo>
                  <a:pt x="21600" y="2887"/>
                  <a:pt x="21571" y="2711"/>
                  <a:pt x="21536" y="2711"/>
                </a:cubicBezTo>
                <a:lnTo>
                  <a:pt x="20591" y="2711"/>
                </a:lnTo>
                <a:lnTo>
                  <a:pt x="20151" y="0"/>
                </a:lnTo>
                <a:close/>
              </a:path>
            </a:pathLst>
          </a:custGeom>
          <a:solidFill>
            <a:srgbClr val="FFFFFF"/>
          </a:solidFill>
          <a:ln w="12700">
            <a:miter lim="400000"/>
          </a:ln>
          <a:effectLst>
            <a:outerShdw blurRad="76200" dist="30504" dir="5400000" rotWithShape="0">
              <a:srgbClr val="000000"/>
            </a:outerShdw>
          </a:effectLst>
        </p:spPr>
        <p:txBody>
          <a:bodyPr lIns="19050" tIns="19050" rIns="19050" bIns="19050" anchor="ctr"/>
          <a:lstStyle>
            <a:lvl1pPr marL="406400" indent="-330200" algn="l">
              <a:lnSpc>
                <a:spcPct val="140000"/>
              </a:lnSpc>
              <a:spcBef>
                <a:spcPts val="200"/>
              </a:spcBef>
              <a:buClr>
                <a:srgbClr val="22BF00"/>
              </a:buClr>
              <a:buSzPct val="122000"/>
              <a:buChar char="‣"/>
              <a:defRPr sz="2400" b="0" i="1" cap="none">
                <a:solidFill>
                  <a:srgbClr val="FF2600"/>
                </a:solidFill>
              </a:defRPr>
            </a:lvl1pPr>
          </a:lstStyle>
          <a:p>
            <a:pPr marL="317818" lvl="1" indent="-146368" defTabSz="412750" hangingPunct="0">
              <a:lnSpc>
                <a:spcPct val="140000"/>
              </a:lnSpc>
              <a:spcBef>
                <a:spcPts val="100"/>
              </a:spcBef>
              <a:buClr>
                <a:srgbClr val="1A77B9"/>
              </a:buClr>
              <a:buSzPct val="100000"/>
              <a:buFont typeface="Helvetica"/>
              <a:buChar char="▹"/>
              <a:defRPr sz="2400" b="0" cap="none">
                <a:solidFill>
                  <a:srgbClr val="000000"/>
                </a:solidFill>
                <a:effectLst/>
              </a:defRPr>
            </a:pPr>
            <a:r>
              <a:rPr lang="en-GB" sz="1200" kern="0" dirty="0">
                <a:solidFill>
                  <a:srgbClr val="000000"/>
                </a:solidFill>
                <a:latin typeface="Trebuchet MS" panose="020B0603020202020204"/>
                <a:sym typeface="Trebuchet MS" panose="020B0603020202020204"/>
              </a:rPr>
              <a:t>The Total Recurrent Expenditure performed at 61% / ₦113,227bn as at end of the 1</a:t>
            </a:r>
            <a:r>
              <a:rPr lang="en-GB" sz="1200" kern="0" baseline="30000" dirty="0">
                <a:solidFill>
                  <a:srgbClr val="000000"/>
                </a:solidFill>
                <a:latin typeface="Trebuchet MS" panose="020B0603020202020204"/>
                <a:sym typeface="Trebuchet MS" panose="020B0603020202020204"/>
              </a:rPr>
              <a:t>st</a:t>
            </a:r>
            <a:r>
              <a:rPr lang="en-GB" sz="1200" kern="0" dirty="0">
                <a:solidFill>
                  <a:srgbClr val="000000"/>
                </a:solidFill>
                <a:latin typeface="Trebuchet MS" panose="020B0603020202020204"/>
                <a:sym typeface="Trebuchet MS" panose="020B0603020202020204"/>
              </a:rPr>
              <a:t> Quarter Y2023.</a:t>
            </a:r>
          </a:p>
        </p:txBody>
      </p:sp>
      <p:grpSp>
        <p:nvGrpSpPr>
          <p:cNvPr id="3" name="Group 2">
            <a:extLst>
              <a:ext uri="{FF2B5EF4-FFF2-40B4-BE49-F238E27FC236}">
                <a16:creationId xmlns:a16="http://schemas.microsoft.com/office/drawing/2014/main" id="{BE467279-E407-4AF5-C55A-CBE44CFD893D}"/>
              </a:ext>
            </a:extLst>
          </p:cNvPr>
          <p:cNvGrpSpPr/>
          <p:nvPr/>
        </p:nvGrpSpPr>
        <p:grpSpPr>
          <a:xfrm>
            <a:off x="-5869" y="1"/>
            <a:ext cx="12197869" cy="692216"/>
            <a:chOff x="-5869" y="1"/>
            <a:chExt cx="12197869" cy="692216"/>
          </a:xfrm>
        </p:grpSpPr>
        <p:sp>
          <p:nvSpPr>
            <p:cNvPr id="4" name="Rectangle 3">
              <a:extLst>
                <a:ext uri="{FF2B5EF4-FFF2-40B4-BE49-F238E27FC236}">
                  <a16:creationId xmlns:a16="http://schemas.microsoft.com/office/drawing/2014/main" id="{19304171-450E-1C7E-DBCF-E07F0108EB38}"/>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Rectangle: Rounded Corners 4">
              <a:extLst>
                <a:ext uri="{FF2B5EF4-FFF2-40B4-BE49-F238E27FC236}">
                  <a16:creationId xmlns:a16="http://schemas.microsoft.com/office/drawing/2014/main" id="{7266B50D-B886-2893-6158-544F33A6EDB6}"/>
                </a:ext>
              </a:extLst>
            </p:cNvPr>
            <p:cNvSpPr/>
            <p:nvPr/>
          </p:nvSpPr>
          <p:spPr>
            <a:xfrm>
              <a:off x="3088701" y="70389"/>
              <a:ext cx="4771098"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5E48879-786E-86A1-679A-9EFD2D3A7901}"/>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39DD94C-3D24-210C-8A74-4BC9D9E09C91}"/>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07D7177F-5F64-FFB7-920C-AC8CA2D0A55B}"/>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9" name="Picture 1">
              <a:extLst>
                <a:ext uri="{FF2B5EF4-FFF2-40B4-BE49-F238E27FC236}">
                  <a16:creationId xmlns:a16="http://schemas.microsoft.com/office/drawing/2014/main" id="{CCF9220B-4D25-3B5A-FC22-2061A301F4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Shape 9">
              <a:extLst>
                <a:ext uri="{FF2B5EF4-FFF2-40B4-BE49-F238E27FC236}">
                  <a16:creationId xmlns:a16="http://schemas.microsoft.com/office/drawing/2014/main" id="{C4ECC649-ACD9-87AA-7116-B3DBA5A78844}"/>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1" name="Picture 2" descr="A group of colorful birds&#10;&#10;Description automatically generated with low confidence">
              <a:extLst>
                <a:ext uri="{FF2B5EF4-FFF2-40B4-BE49-F238E27FC236}">
                  <a16:creationId xmlns:a16="http://schemas.microsoft.com/office/drawing/2014/main" id="{6319B598-F9C0-CF07-09EE-3E3A0A9C4A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5">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2" name="TextBox 11">
            <a:extLst>
              <a:ext uri="{FF2B5EF4-FFF2-40B4-BE49-F238E27FC236}">
                <a16:creationId xmlns:a16="http://schemas.microsoft.com/office/drawing/2014/main" id="{F084752C-D170-0A1A-40F0-F045A83BD7C1}"/>
              </a:ext>
            </a:extLst>
          </p:cNvPr>
          <p:cNvSpPr txBox="1"/>
          <p:nvPr/>
        </p:nvSpPr>
        <p:spPr>
          <a:xfrm>
            <a:off x="3088700" y="97553"/>
            <a:ext cx="4771098" cy="338554"/>
          </a:xfrm>
          <a:prstGeom prst="rect">
            <a:avLst/>
          </a:prstGeom>
          <a:noFill/>
        </p:spPr>
        <p:txBody>
          <a:bodyPr wrap="square" rtlCol="0">
            <a:spAutoFit/>
          </a:bodyPr>
          <a:lstStyle/>
          <a:p>
            <a:pPr algn="ctr" defTabSz="412750" hangingPunct="0">
              <a:defRPr/>
            </a:pPr>
            <a:r>
              <a:rPr lang="en-GB" sz="1600" kern="0" cap="small" dirty="0">
                <a:solidFill>
                  <a:schemeClr val="bg1"/>
                </a:solidFill>
                <a:effectLst>
                  <a:outerShdw blurRad="12700" dist="12700" dir="18900000" rotWithShape="0">
                    <a:srgbClr val="000000">
                      <a:alpha val="40000"/>
                    </a:srgbClr>
                  </a:outerShdw>
                </a:effectLst>
                <a:latin typeface="Trebuchet MS" panose="020B0603020202020204" pitchFamily="34" charset="0"/>
                <a:sym typeface="Trebuchet MS" panose="020B0603020202020204"/>
              </a:rPr>
              <a:t>Recurrent Expenditure    —    January – March, 2023</a:t>
            </a:r>
          </a:p>
        </p:txBody>
      </p:sp>
    </p:spTree>
    <p:extLst>
      <p:ext uri="{BB962C8B-B14F-4D97-AF65-F5344CB8AC3E}">
        <p14:creationId xmlns:p14="http://schemas.microsoft.com/office/powerpoint/2010/main" val="985202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pproved Budget Overview">
            <a:extLst>
              <a:ext uri="{FF2B5EF4-FFF2-40B4-BE49-F238E27FC236}">
                <a16:creationId xmlns:a16="http://schemas.microsoft.com/office/drawing/2014/main" id="{C38A48F4-4571-4ED3-ADD8-31FBD367ABAD}"/>
              </a:ext>
            </a:extLst>
          </p:cNvPr>
          <p:cNvSpPr txBox="1"/>
          <p:nvPr/>
        </p:nvSpPr>
        <p:spPr>
          <a:xfrm>
            <a:off x="4378446" y="3294045"/>
            <a:ext cx="5537387" cy="446274"/>
          </a:xfrm>
          <a:prstGeom prst="rect">
            <a:avLst/>
          </a:prstGeom>
          <a:ln w="38100">
            <a:solidFill>
              <a:srgbClr val="004E66"/>
            </a:solidFill>
            <a:miter lim="400000"/>
          </a:ln>
          <a:effectLst>
            <a:outerShdw blurRad="12700" dist="12700" rotWithShape="0">
              <a:srgbClr val="000000">
                <a:alpha val="15080"/>
              </a:srgbClr>
            </a:outerShdw>
          </a:effectLst>
        </p:spPr>
        <p:txBody>
          <a:bodyPr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sz="2100" b="1" i="0" u="none" strike="noStrike" kern="0" cap="small" spc="0" normalizeH="0" baseline="0" noProof="0" dirty="0">
                <a:ln>
                  <a:noFill/>
                </a:ln>
                <a:solidFill>
                  <a:srgbClr val="004E66"/>
                </a:solidFill>
                <a:effectLst>
                  <a:outerShdw blurRad="12700" dist="12700" dir="18900000" rotWithShape="0">
                    <a:srgbClr val="000000">
                      <a:alpha val="40000"/>
                    </a:srgbClr>
                  </a:outerShdw>
                </a:effectLst>
                <a:uLnTx/>
                <a:uFillTx/>
                <a:latin typeface="Trebuchet MS" panose="020B0603020202020204"/>
                <a:sym typeface="Trebuchet MS" panose="020B0603020202020204"/>
              </a:rPr>
              <a:t> Budget Objectives Appraisal</a:t>
            </a:r>
          </a:p>
        </p:txBody>
      </p:sp>
      <p:sp>
        <p:nvSpPr>
          <p:cNvPr id="19" name="Rectangle 18">
            <a:extLst>
              <a:ext uri="{FF2B5EF4-FFF2-40B4-BE49-F238E27FC236}">
                <a16:creationId xmlns:a16="http://schemas.microsoft.com/office/drawing/2014/main" id="{B4DB6B83-F340-47A8-8CFD-09ADC1CFFF86}"/>
              </a:ext>
            </a:extLst>
          </p:cNvPr>
          <p:cNvSpPr/>
          <p:nvPr/>
        </p:nvSpPr>
        <p:spPr>
          <a:xfrm>
            <a:off x="4387971"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0" name="Rectangle 19">
            <a:extLst>
              <a:ext uri="{FF2B5EF4-FFF2-40B4-BE49-F238E27FC236}">
                <a16:creationId xmlns:a16="http://schemas.microsoft.com/office/drawing/2014/main" id="{35281897-30E2-462C-8C06-816A844E825B}"/>
              </a:ext>
            </a:extLst>
          </p:cNvPr>
          <p:cNvSpPr/>
          <p:nvPr/>
        </p:nvSpPr>
        <p:spPr>
          <a:xfrm>
            <a:off x="4819752"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1" name="Rectangle 20">
            <a:extLst>
              <a:ext uri="{FF2B5EF4-FFF2-40B4-BE49-F238E27FC236}">
                <a16:creationId xmlns:a16="http://schemas.microsoft.com/office/drawing/2014/main" id="{6A7A650F-1178-4512-A365-CFAB0A8C49DB}"/>
              </a:ext>
            </a:extLst>
          </p:cNvPr>
          <p:cNvSpPr/>
          <p:nvPr/>
        </p:nvSpPr>
        <p:spPr>
          <a:xfrm>
            <a:off x="5251534"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38" name="Rectangle 37">
            <a:extLst>
              <a:ext uri="{FF2B5EF4-FFF2-40B4-BE49-F238E27FC236}">
                <a16:creationId xmlns:a16="http://schemas.microsoft.com/office/drawing/2014/main" id="{6C181266-6FCE-492A-ACA3-2375C689665B}"/>
              </a:ext>
            </a:extLst>
          </p:cNvPr>
          <p:cNvSpPr/>
          <p:nvPr/>
        </p:nvSpPr>
        <p:spPr>
          <a:xfrm>
            <a:off x="5683315"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39" name="Rectangle 38">
            <a:extLst>
              <a:ext uri="{FF2B5EF4-FFF2-40B4-BE49-F238E27FC236}">
                <a16:creationId xmlns:a16="http://schemas.microsoft.com/office/drawing/2014/main" id="{3EE51B94-628C-4EC6-BC8D-82C8B182029D}"/>
              </a:ext>
            </a:extLst>
          </p:cNvPr>
          <p:cNvSpPr/>
          <p:nvPr/>
        </p:nvSpPr>
        <p:spPr>
          <a:xfrm>
            <a:off x="6115097"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0" name="Rectangle 39">
            <a:extLst>
              <a:ext uri="{FF2B5EF4-FFF2-40B4-BE49-F238E27FC236}">
                <a16:creationId xmlns:a16="http://schemas.microsoft.com/office/drawing/2014/main" id="{2820EDCC-BF2A-4BCE-839F-C0E5B0DFEB07}"/>
              </a:ext>
            </a:extLst>
          </p:cNvPr>
          <p:cNvSpPr/>
          <p:nvPr/>
        </p:nvSpPr>
        <p:spPr>
          <a:xfrm>
            <a:off x="6546878"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1" name="Rectangle 40">
            <a:extLst>
              <a:ext uri="{FF2B5EF4-FFF2-40B4-BE49-F238E27FC236}">
                <a16:creationId xmlns:a16="http://schemas.microsoft.com/office/drawing/2014/main" id="{B1859B5A-2ACA-4234-A99A-40D37BA66DE5}"/>
              </a:ext>
            </a:extLst>
          </p:cNvPr>
          <p:cNvSpPr/>
          <p:nvPr/>
        </p:nvSpPr>
        <p:spPr>
          <a:xfrm>
            <a:off x="6978660"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2" name="Rectangle 41">
            <a:extLst>
              <a:ext uri="{FF2B5EF4-FFF2-40B4-BE49-F238E27FC236}">
                <a16:creationId xmlns:a16="http://schemas.microsoft.com/office/drawing/2014/main" id="{DDC340D0-5B7C-4C9F-AE66-0DADB3AA83AE}"/>
              </a:ext>
            </a:extLst>
          </p:cNvPr>
          <p:cNvSpPr/>
          <p:nvPr/>
        </p:nvSpPr>
        <p:spPr>
          <a:xfrm>
            <a:off x="7410441" y="3811077"/>
            <a:ext cx="413161" cy="192360"/>
          </a:xfrm>
          <a:prstGeom prst="rect">
            <a:avLst/>
          </a:prstGeom>
          <a:solidFill>
            <a:srgbClr val="004E66"/>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3" name="Rectangle 42">
            <a:extLst>
              <a:ext uri="{FF2B5EF4-FFF2-40B4-BE49-F238E27FC236}">
                <a16:creationId xmlns:a16="http://schemas.microsoft.com/office/drawing/2014/main" id="{10EE6B8C-7726-4589-8789-239CB98CCB06}"/>
              </a:ext>
            </a:extLst>
          </p:cNvPr>
          <p:cNvSpPr/>
          <p:nvPr/>
        </p:nvSpPr>
        <p:spPr>
          <a:xfrm>
            <a:off x="7842223"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4" name="Rectangle 43">
            <a:extLst>
              <a:ext uri="{FF2B5EF4-FFF2-40B4-BE49-F238E27FC236}">
                <a16:creationId xmlns:a16="http://schemas.microsoft.com/office/drawing/2014/main" id="{07F54E97-3A57-40AB-B17B-C9F0D2700394}"/>
              </a:ext>
            </a:extLst>
          </p:cNvPr>
          <p:cNvSpPr/>
          <p:nvPr/>
        </p:nvSpPr>
        <p:spPr>
          <a:xfrm>
            <a:off x="8274004"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5" name="Rectangle 44">
            <a:extLst>
              <a:ext uri="{FF2B5EF4-FFF2-40B4-BE49-F238E27FC236}">
                <a16:creationId xmlns:a16="http://schemas.microsoft.com/office/drawing/2014/main" id="{F44AB51F-E77B-4E96-9A11-0972ABC391BE}"/>
              </a:ext>
            </a:extLst>
          </p:cNvPr>
          <p:cNvSpPr/>
          <p:nvPr/>
        </p:nvSpPr>
        <p:spPr>
          <a:xfrm>
            <a:off x="8705786"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6" name="Rectangle 45">
            <a:extLst>
              <a:ext uri="{FF2B5EF4-FFF2-40B4-BE49-F238E27FC236}">
                <a16:creationId xmlns:a16="http://schemas.microsoft.com/office/drawing/2014/main" id="{5B280AAE-F691-497E-BD68-EC8C9205C977}"/>
              </a:ext>
            </a:extLst>
          </p:cNvPr>
          <p:cNvSpPr/>
          <p:nvPr/>
        </p:nvSpPr>
        <p:spPr>
          <a:xfrm>
            <a:off x="9137567"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7" name="Rectangle 46">
            <a:extLst>
              <a:ext uri="{FF2B5EF4-FFF2-40B4-BE49-F238E27FC236}">
                <a16:creationId xmlns:a16="http://schemas.microsoft.com/office/drawing/2014/main" id="{54B40539-24A5-4743-8F4A-6C6893671F39}"/>
              </a:ext>
            </a:extLst>
          </p:cNvPr>
          <p:cNvSpPr/>
          <p:nvPr/>
        </p:nvSpPr>
        <p:spPr>
          <a:xfrm>
            <a:off x="9569347"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8" name="Approved Budget Overview">
            <a:extLst>
              <a:ext uri="{FF2B5EF4-FFF2-40B4-BE49-F238E27FC236}">
                <a16:creationId xmlns:a16="http://schemas.microsoft.com/office/drawing/2014/main" id="{CEAF9EF3-BB8A-4EA1-9615-147BE7C93DCD}"/>
              </a:ext>
            </a:extLst>
          </p:cNvPr>
          <p:cNvSpPr txBox="1"/>
          <p:nvPr/>
        </p:nvSpPr>
        <p:spPr>
          <a:xfrm>
            <a:off x="889149" y="3294045"/>
            <a:ext cx="3570897" cy="446274"/>
          </a:xfrm>
          <a:prstGeom prst="rect">
            <a:avLst/>
          </a:prstGeom>
          <a:solidFill>
            <a:srgbClr val="004E66"/>
          </a:solidFill>
          <a:ln w="38100">
            <a:solidFill>
              <a:srgbClr val="004E66"/>
            </a:solidFill>
            <a:miter lim="400000"/>
          </a:ln>
          <a:effectLst>
            <a:outerShdw blurRad="12700" dist="12700" rotWithShape="0">
              <a:srgbClr val="000000">
                <a:alpha val="27675"/>
              </a:srgbClr>
            </a:outerShdw>
          </a:effectLst>
        </p:spPr>
        <p:txBody>
          <a:bodyPr wrap="square"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endParaRPr kumimoji="0" sz="2100" b="1" i="0" u="none" strike="noStrike" kern="0" cap="small" spc="0" normalizeH="0" baseline="0" noProof="0" dirty="0">
              <a:ln>
                <a:noFill/>
              </a:ln>
              <a:solidFill>
                <a:srgbClr val="1A77B9"/>
              </a:solidFill>
              <a:effectLst>
                <a:outerShdw blurRad="12700" dist="12700" dir="18900000" rotWithShape="0">
                  <a:srgbClr val="000000">
                    <a:alpha val="40000"/>
                  </a:srgbClr>
                </a:outerShdw>
              </a:effectLst>
              <a:uLnTx/>
              <a:uFillTx/>
              <a:latin typeface="Trebuchet MS" panose="020B0603020202020204"/>
              <a:sym typeface="Trebuchet MS" panose="020B0603020202020204"/>
            </a:endParaRPr>
          </a:p>
        </p:txBody>
      </p:sp>
      <p:sp>
        <p:nvSpPr>
          <p:cNvPr id="49" name="2019">
            <a:extLst>
              <a:ext uri="{FF2B5EF4-FFF2-40B4-BE49-F238E27FC236}">
                <a16:creationId xmlns:a16="http://schemas.microsoft.com/office/drawing/2014/main" id="{A4862EFA-AB17-40B8-8F97-5F4DAB34F9CD}"/>
              </a:ext>
            </a:extLst>
          </p:cNvPr>
          <p:cNvSpPr txBox="1"/>
          <p:nvPr/>
        </p:nvSpPr>
        <p:spPr>
          <a:xfrm>
            <a:off x="1120445" y="3241939"/>
            <a:ext cx="3243423" cy="492443"/>
          </a:xfrm>
          <a:prstGeom prst="rect">
            <a:avLst/>
          </a:prstGeom>
          <a:noFill/>
          <a:ln w="12700" cap="flat">
            <a:noFill/>
            <a:miter lim="400000"/>
          </a:ln>
          <a:effectLst/>
        </p:spPr>
        <p:txBody>
          <a:bodyPr wrap="square" lIns="0" tIns="0" rIns="0" bIns="0" numCol="1" anchor="ctr">
            <a:spAutoFit/>
          </a:bodyPr>
          <a:lstStyle>
            <a:lvl1pPr>
              <a:defRPr sz="6400">
                <a:solidFill>
                  <a:schemeClr val="accent4"/>
                </a:solidFill>
                <a:effectLst>
                  <a:outerShdw blurRad="12700" dist="25400" dir="18900000" rotWithShape="0">
                    <a:srgbClr val="000000"/>
                  </a:outerShdw>
                </a:effectLst>
              </a:defRPr>
            </a:lvl1pPr>
          </a:lstStyle>
          <a:p>
            <a:pPr algn="ctr" defTabSz="412750" hangingPunct="0"/>
            <a:r>
              <a:rPr lang="en-US" sz="3200" b="1" kern="0" cap="small" dirty="0">
                <a:solidFill>
                  <a:srgbClr val="FFFFFF"/>
                </a:solidFill>
                <a:latin typeface="Trebuchet MS" panose="020B0603020202020204"/>
                <a:sym typeface="Trebuchet MS" panose="020B0603020202020204"/>
              </a:rPr>
              <a:t>Q1 Y2023</a:t>
            </a:r>
            <a:endParaRPr sz="3200" b="1" kern="0" cap="small" dirty="0">
              <a:solidFill>
                <a:srgbClr val="FFFFFF"/>
              </a:solidFill>
              <a:latin typeface="Trebuchet MS" panose="020B0603020202020204"/>
              <a:sym typeface="Trebuchet MS" panose="020B0603020202020204"/>
            </a:endParaRPr>
          </a:p>
        </p:txBody>
      </p:sp>
      <p:sp>
        <p:nvSpPr>
          <p:cNvPr id="2" name="Slide Number Placeholder 1">
            <a:extLst>
              <a:ext uri="{FF2B5EF4-FFF2-40B4-BE49-F238E27FC236}">
                <a16:creationId xmlns:a16="http://schemas.microsoft.com/office/drawing/2014/main" id="{51AE19FA-B1E2-4872-BA75-4278A45CEF36}"/>
              </a:ext>
            </a:extLst>
          </p:cNvPr>
          <p:cNvSpPr>
            <a:spLocks noGrp="1"/>
          </p:cNvSpPr>
          <p:nvPr>
            <p:ph type="sldNum" sz="quarter" idx="12"/>
          </p:nvPr>
        </p:nvSpPr>
        <p:spPr/>
        <p:txBody>
          <a:bodyPr/>
          <a:lstStyle/>
          <a:p>
            <a:fld id="{B55E7332-B74C-4FC6-99A2-D8C412507BB4}" type="slidenum">
              <a:rPr lang="x-none" smtClean="0"/>
              <a:t>27</a:t>
            </a:fld>
            <a:endParaRPr lang="x-none"/>
          </a:p>
        </p:txBody>
      </p:sp>
    </p:spTree>
    <p:extLst>
      <p:ext uri="{BB962C8B-B14F-4D97-AF65-F5344CB8AC3E}">
        <p14:creationId xmlns:p14="http://schemas.microsoft.com/office/powerpoint/2010/main" val="3932305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E62BB97-64E2-2098-CE49-9864CDD90345}"/>
              </a:ext>
            </a:extLst>
          </p:cNvPr>
          <p:cNvGrpSpPr/>
          <p:nvPr/>
        </p:nvGrpSpPr>
        <p:grpSpPr>
          <a:xfrm>
            <a:off x="2927659" y="2076538"/>
            <a:ext cx="1124572" cy="4176000"/>
            <a:chOff x="2903020" y="1562101"/>
            <a:chExt cx="1124572" cy="4320000"/>
          </a:xfrm>
        </p:grpSpPr>
        <p:sp>
          <p:nvSpPr>
            <p:cNvPr id="27" name="object 25">
              <a:extLst>
                <a:ext uri="{FF2B5EF4-FFF2-40B4-BE49-F238E27FC236}">
                  <a16:creationId xmlns:a16="http://schemas.microsoft.com/office/drawing/2014/main" id="{15637F1B-1F3A-EF45-AE16-11450E390C1A}"/>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object 25">
              <a:extLst>
                <a:ext uri="{FF2B5EF4-FFF2-40B4-BE49-F238E27FC236}">
                  <a16:creationId xmlns:a16="http://schemas.microsoft.com/office/drawing/2014/main" id="{0B8044AF-ABC5-99DE-A384-36D2546C2727}"/>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5D3DADB3-CCF2-2609-0BF2-D3C05FD7BFC3}"/>
                </a:ext>
              </a:extLst>
            </p:cNvPr>
            <p:cNvSpPr/>
            <p:nvPr/>
          </p:nvSpPr>
          <p:spPr>
            <a:xfrm>
              <a:off x="3739592" y="29305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object 25">
              <a:extLst>
                <a:ext uri="{FF2B5EF4-FFF2-40B4-BE49-F238E27FC236}">
                  <a16:creationId xmlns:a16="http://schemas.microsoft.com/office/drawing/2014/main" id="{23E97CBF-04EF-3021-9F36-9D19E5B2771E}"/>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object 25">
              <a:extLst>
                <a:ext uri="{FF2B5EF4-FFF2-40B4-BE49-F238E27FC236}">
                  <a16:creationId xmlns:a16="http://schemas.microsoft.com/office/drawing/2014/main" id="{0746F3DF-5727-60C3-89AE-C1A9641D436A}"/>
                </a:ext>
              </a:extLst>
            </p:cNvPr>
            <p:cNvSpPr/>
            <p:nvPr/>
          </p:nvSpPr>
          <p:spPr>
            <a:xfrm>
              <a:off x="3739592" y="432308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object 25">
              <a:extLst>
                <a:ext uri="{FF2B5EF4-FFF2-40B4-BE49-F238E27FC236}">
                  <a16:creationId xmlns:a16="http://schemas.microsoft.com/office/drawing/2014/main" id="{B9C83EA1-2697-225C-C79E-A4A193EFD415}"/>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a:xfrm>
            <a:off x="11854308" y="6495389"/>
            <a:ext cx="423056" cy="228601"/>
          </a:xfrm>
          <a:solidFill>
            <a:srgbClr val="004E6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Quire Sans" panose="020B0502040400020003" pitchFamily="34" charset="0"/>
                <a:cs typeface="Quire Sans" panose="020B05020404000200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x-none" b="1" i="0" u="none" strike="noStrike" kern="1200" cap="none" spc="0" normalizeH="0" baseline="0" noProof="0" dirty="0">
              <a:ln>
                <a:noFill/>
              </a:ln>
              <a:effectLst/>
              <a:uLnTx/>
              <a:uFillTx/>
              <a:latin typeface="Quire Sans" panose="020B0502040400020003" pitchFamily="34" charset="0"/>
              <a:cs typeface="Quire Sans" panose="020B0502040400020003" pitchFamily="34" charset="0"/>
            </a:endParaRPr>
          </a:p>
        </p:txBody>
      </p:sp>
      <p:sp>
        <p:nvSpPr>
          <p:cNvPr id="9" name="Rectangle 8">
            <a:extLst>
              <a:ext uri="{FF2B5EF4-FFF2-40B4-BE49-F238E27FC236}">
                <a16:creationId xmlns:a16="http://schemas.microsoft.com/office/drawing/2014/main" id="{03C7D094-D496-F7B6-8C75-AAB068B512A3}"/>
              </a:ext>
            </a:extLst>
          </p:cNvPr>
          <p:cNvSpPr/>
          <p:nvPr/>
        </p:nvSpPr>
        <p:spPr>
          <a:xfrm>
            <a:off x="476327"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101A095-E70B-6F0D-DD24-2722CB8E26ED}"/>
              </a:ext>
            </a:extLst>
          </p:cNvPr>
          <p:cNvGrpSpPr/>
          <p:nvPr/>
        </p:nvGrpSpPr>
        <p:grpSpPr>
          <a:xfrm>
            <a:off x="647796" y="1408928"/>
            <a:ext cx="11067878" cy="5317913"/>
            <a:chOff x="670452" y="1020612"/>
            <a:chExt cx="11229443" cy="5317913"/>
          </a:xfrm>
        </p:grpSpPr>
        <p:sp>
          <p:nvSpPr>
            <p:cNvPr id="12" name="Rectangle 11">
              <a:extLst>
                <a:ext uri="{FF2B5EF4-FFF2-40B4-BE49-F238E27FC236}">
                  <a16:creationId xmlns:a16="http://schemas.microsoft.com/office/drawing/2014/main" id="{A86177A7-C29B-2769-A4AD-7C82152D663D}"/>
                </a:ext>
              </a:extLst>
            </p:cNvPr>
            <p:cNvSpPr/>
            <p:nvPr/>
          </p:nvSpPr>
          <p:spPr>
            <a:xfrm>
              <a:off x="670452" y="1020612"/>
              <a:ext cx="11200487" cy="5317913"/>
            </a:xfrm>
            <a:prstGeom prst="rect">
              <a:avLst/>
            </a:prstGeom>
            <a:noFill/>
          </p:spPr>
        </p:sp>
        <p:sp>
          <p:nvSpPr>
            <p:cNvPr id="17" name="Freeform: Shape 16">
              <a:extLst>
                <a:ext uri="{FF2B5EF4-FFF2-40B4-BE49-F238E27FC236}">
                  <a16:creationId xmlns:a16="http://schemas.microsoft.com/office/drawing/2014/main" id="{28410F82-CE42-6B18-8933-D5CC93046FF1}"/>
                </a:ext>
              </a:extLst>
            </p:cNvPr>
            <p:cNvSpPr/>
            <p:nvPr/>
          </p:nvSpPr>
          <p:spPr>
            <a:xfrm>
              <a:off x="4004441" y="1044030"/>
              <a:ext cx="7866497" cy="1163868"/>
            </a:xfrm>
            <a:custGeom>
              <a:avLst/>
              <a:gdLst>
                <a:gd name="connsiteX0" fmla="*/ 0 w 7616331"/>
                <a:gd name="connsiteY0" fmla="*/ 0 h 1163868"/>
                <a:gd name="connsiteX1" fmla="*/ 7616331 w 7616331"/>
                <a:gd name="connsiteY1" fmla="*/ 0 h 1163868"/>
                <a:gd name="connsiteX2" fmla="*/ 7616331 w 7616331"/>
                <a:gd name="connsiteY2" fmla="*/ 1163868 h 1163868"/>
                <a:gd name="connsiteX3" fmla="*/ 0 w 7616331"/>
                <a:gd name="connsiteY3" fmla="*/ 1163868 h 1163868"/>
                <a:gd name="connsiteX4" fmla="*/ 0 w 7616331"/>
                <a:gd name="connsiteY4" fmla="*/ 0 h 11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3868">
                  <a:moveTo>
                    <a:pt x="0" y="0"/>
                  </a:moveTo>
                  <a:lnTo>
                    <a:pt x="7616331" y="0"/>
                  </a:lnTo>
                  <a:lnTo>
                    <a:pt x="7616331" y="1163868"/>
                  </a:lnTo>
                  <a:lnTo>
                    <a:pt x="0" y="1163868"/>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200" kern="1200" dirty="0" err="1">
                  <a:effectLst/>
                  <a:latin typeface="Trebuchet MS" panose="020B0603020202020204" pitchFamily="34" charset="0"/>
                  <a:ea typeface="+mn-ea"/>
                  <a:cs typeface="+mn-cs"/>
                </a:rPr>
                <a:t>Eti-Osa</a:t>
              </a:r>
              <a:r>
                <a:rPr lang="en-GB" sz="1200" kern="1200" dirty="0">
                  <a:effectLst/>
                  <a:latin typeface="Trebuchet MS" panose="020B0603020202020204" pitchFamily="34" charset="0"/>
                  <a:ea typeface="+mn-ea"/>
                  <a:cs typeface="+mn-cs"/>
                </a:rPr>
                <a:t>/Lekki/Epe Expressway Phase 11A (</a:t>
              </a:r>
              <a:r>
                <a:rPr lang="en-GB" sz="1200" kern="1200" dirty="0" err="1">
                  <a:effectLst/>
                  <a:latin typeface="Trebuchet MS" panose="020B0603020202020204" pitchFamily="34" charset="0"/>
                  <a:ea typeface="+mn-ea"/>
                  <a:cs typeface="+mn-cs"/>
                </a:rPr>
                <a:t>Eleko</a:t>
              </a:r>
              <a:r>
                <a:rPr lang="en-GB" sz="1200" kern="1200" dirty="0">
                  <a:effectLst/>
                  <a:latin typeface="Trebuchet MS" panose="020B0603020202020204" pitchFamily="34" charset="0"/>
                  <a:ea typeface="+mn-ea"/>
                  <a:cs typeface="+mn-cs"/>
                </a:rPr>
                <a:t> Junction Through </a:t>
              </a:r>
              <a:r>
                <a:rPr lang="en-GB" sz="1200" kern="1200" dirty="0" err="1">
                  <a:effectLst/>
                  <a:latin typeface="Trebuchet MS" panose="020B0603020202020204" pitchFamily="34" charset="0"/>
                  <a:ea typeface="+mn-ea"/>
                  <a:cs typeface="+mn-cs"/>
                </a:rPr>
                <a:t>Awoyaya</a:t>
              </a:r>
              <a:r>
                <a:rPr lang="en-GB" sz="1200" kern="1200" dirty="0">
                  <a:effectLst/>
                  <a:latin typeface="Trebuchet MS" panose="020B0603020202020204" pitchFamily="34" charset="0"/>
                  <a:ea typeface="+mn-ea"/>
                  <a:cs typeface="+mn-cs"/>
                </a:rPr>
                <a:t> to </a:t>
              </a:r>
              <a:r>
                <a:rPr lang="en-GB" sz="1200" kern="1200" dirty="0" err="1">
                  <a:solidFill>
                    <a:schemeClr val="tx1"/>
                  </a:solidFill>
                  <a:effectLst/>
                  <a:latin typeface="Trebuchet MS" panose="020B0603020202020204" pitchFamily="34" charset="0"/>
                  <a:ea typeface="+mn-ea"/>
                  <a:cs typeface="+mn-cs"/>
                </a:rPr>
                <a:t>Greensprings</a:t>
              </a:r>
              <a:r>
                <a:rPr lang="en-GB" sz="1200" kern="1200" dirty="0">
                  <a:solidFill>
                    <a:schemeClr val="tx1"/>
                  </a:solidFill>
                  <a:effectLst/>
                  <a:latin typeface="Trebuchet MS" panose="020B0603020202020204" pitchFamily="34" charset="0"/>
                  <a:ea typeface="+mn-ea"/>
                  <a:cs typeface="+mn-cs"/>
                </a:rPr>
                <a:t>,</a:t>
              </a:r>
              <a:r>
                <a:rPr lang="en-GB" sz="1200" kern="1200" dirty="0">
                  <a:effectLst/>
                  <a:latin typeface="Trebuchet MS" panose="020B0603020202020204" pitchFamily="34" charset="0"/>
                  <a:ea typeface="+mn-ea"/>
                  <a:cs typeface="+mn-cs"/>
                </a:rPr>
                <a:t> </a:t>
              </a:r>
              <a:r>
                <a:rPr lang="en-GB" sz="1200" kern="1200" dirty="0" err="1">
                  <a:effectLst/>
                  <a:latin typeface="Trebuchet MS" panose="020B0603020202020204" pitchFamily="34" charset="0"/>
                  <a:ea typeface="+mn-ea"/>
                  <a:cs typeface="+mn-cs"/>
                </a:rPr>
                <a:t>Majek</a:t>
              </a:r>
              <a:r>
                <a:rPr lang="en-GB" sz="1200" kern="1200" dirty="0">
                  <a:effectLst/>
                  <a:latin typeface="Trebuchet MS" panose="020B0603020202020204" pitchFamily="34" charset="0"/>
                  <a:ea typeface="+mn-ea"/>
                  <a:cs typeface="+mn-cs"/>
                </a:rPr>
                <a:t> and </a:t>
              </a:r>
              <a:r>
                <a:rPr lang="en-GB" sz="1200" kern="1200" dirty="0" err="1">
                  <a:effectLst/>
                  <a:latin typeface="Trebuchet MS" panose="020B0603020202020204" pitchFamily="34" charset="0"/>
                  <a:ea typeface="+mn-ea"/>
                  <a:cs typeface="+mn-cs"/>
                </a:rPr>
                <a:t>Ogidan</a:t>
              </a:r>
              <a:r>
                <a:rPr lang="en-GB" sz="1200" kern="1200" dirty="0">
                  <a:effectLst/>
                  <a:latin typeface="Trebuchet MS" panose="020B0603020202020204" pitchFamily="34" charset="0"/>
                  <a:ea typeface="+mn-ea"/>
                  <a:cs typeface="+mn-cs"/>
                </a:rPr>
                <a:t> Axis; </a:t>
              </a:r>
              <a:r>
                <a:rPr lang="en-US" sz="1200" kern="1200" dirty="0">
                  <a:effectLst/>
                  <a:latin typeface="Trebuchet MS" panose="020B0603020202020204" pitchFamily="34" charset="0"/>
                  <a:ea typeface="+mn-ea"/>
                  <a:cs typeface="+mn-cs"/>
                </a:rPr>
                <a:t>Lagos Badagry Expressway Carriage Way (Lot 2A) Segment 2 &amp;  3; Strategic Arterial Inner Road Phase 11 in Epe LGA; Navy Town Road In Amuwo Odofin LGA; I</a:t>
              </a:r>
              <a:r>
                <a:rPr lang="en-GB" sz="1200" kern="1200" dirty="0" err="1">
                  <a:effectLst/>
                  <a:latin typeface="Trebuchet MS" panose="020B0603020202020204" pitchFamily="34" charset="0"/>
                  <a:ea typeface="+mn-ea"/>
                  <a:cs typeface="+mn-cs"/>
                </a:rPr>
                <a:t>gbogbo</a:t>
              </a:r>
              <a:r>
                <a:rPr lang="en-GB" sz="1200" kern="1200" dirty="0">
                  <a:effectLst/>
                  <a:latin typeface="Trebuchet MS" panose="020B0603020202020204" pitchFamily="34" charset="0"/>
                  <a:ea typeface="+mn-ea"/>
                  <a:cs typeface="+mn-cs"/>
                </a:rPr>
                <a:t> Bola Ahmed Tinubu-</a:t>
              </a:r>
              <a:r>
                <a:rPr lang="en-GB" sz="1200" kern="1200" dirty="0" err="1">
                  <a:effectLst/>
                  <a:latin typeface="Trebuchet MS" panose="020B0603020202020204" pitchFamily="34" charset="0"/>
                  <a:ea typeface="+mn-ea"/>
                  <a:cs typeface="+mn-cs"/>
                </a:rPr>
                <a:t>Igbe</a:t>
              </a:r>
              <a:r>
                <a:rPr lang="en-GB" sz="1200" kern="1200" dirty="0">
                  <a:effectLst/>
                  <a:latin typeface="Trebuchet MS" panose="020B0603020202020204" pitchFamily="34" charset="0"/>
                  <a:ea typeface="+mn-ea"/>
                  <a:cs typeface="+mn-cs"/>
                </a:rPr>
                <a:t> Road; S</a:t>
              </a:r>
              <a:r>
                <a:rPr lang="en-US" sz="1200" kern="1200" dirty="0" err="1">
                  <a:effectLst/>
                  <a:latin typeface="Trebuchet MS" panose="020B0603020202020204" pitchFamily="34" charset="0"/>
                  <a:ea typeface="+mn-ea"/>
                  <a:cs typeface="+mn-cs"/>
                </a:rPr>
                <a:t>amuel</a:t>
              </a:r>
              <a:r>
                <a:rPr lang="en-US" sz="1200" kern="1200" dirty="0">
                  <a:effectLst/>
                  <a:latin typeface="Trebuchet MS" panose="020B0603020202020204" pitchFamily="34" charset="0"/>
                  <a:ea typeface="+mn-ea"/>
                  <a:cs typeface="+mn-cs"/>
                </a:rPr>
                <a:t> </a:t>
              </a:r>
              <a:r>
                <a:rPr lang="en-US" sz="1200" kern="1200" dirty="0" err="1">
                  <a:effectLst/>
                  <a:latin typeface="Trebuchet MS" panose="020B0603020202020204" pitchFamily="34" charset="0"/>
                  <a:ea typeface="+mn-ea"/>
                  <a:cs typeface="+mn-cs"/>
                </a:rPr>
                <a:t>Ekundayo</a:t>
              </a:r>
              <a:r>
                <a:rPr lang="en-US" sz="1200" kern="1200" dirty="0">
                  <a:effectLst/>
                  <a:latin typeface="Trebuchet MS" panose="020B0603020202020204" pitchFamily="34" charset="0"/>
                  <a:ea typeface="+mn-ea"/>
                  <a:cs typeface="+mn-cs"/>
                </a:rPr>
                <a:t> Road in Badagry LGA (Phase III) </a:t>
              </a:r>
              <a:r>
                <a:rPr lang="en-GB" sz="1200" kern="1200" dirty="0">
                  <a:effectLst/>
                  <a:latin typeface="Trebuchet MS" panose="020B0603020202020204" pitchFamily="34" charset="0"/>
                  <a:ea typeface="+mn-ea"/>
                  <a:cs typeface="+mn-cs"/>
                </a:rPr>
                <a:t>and </a:t>
              </a:r>
              <a:r>
                <a:rPr lang="en-US" sz="1200" kern="1200" dirty="0">
                  <a:effectLst/>
                  <a:latin typeface="Trebuchet MS" panose="020B0603020202020204" pitchFamily="34" charset="0"/>
                  <a:ea typeface="+mn-ea"/>
                  <a:cs typeface="+mn-cs"/>
                </a:rPr>
                <a:t>Mumuni </a:t>
              </a:r>
              <a:r>
                <a:rPr lang="en-US" sz="1200" kern="1200" dirty="0" err="1">
                  <a:effectLst/>
                  <a:latin typeface="Trebuchet MS" panose="020B0603020202020204" pitchFamily="34" charset="0"/>
                  <a:ea typeface="+mn-ea"/>
                  <a:cs typeface="+mn-cs"/>
                </a:rPr>
                <a:t>Adio</a:t>
              </a:r>
              <a:r>
                <a:rPr lang="en-US" sz="1200" kern="1200" dirty="0">
                  <a:effectLst/>
                  <a:latin typeface="Trebuchet MS" panose="020B0603020202020204" pitchFamily="34" charset="0"/>
                  <a:ea typeface="+mn-ea"/>
                  <a:cs typeface="+mn-cs"/>
                </a:rPr>
                <a:t> (</a:t>
              </a:r>
              <a:r>
                <a:rPr lang="en-US" sz="1200" kern="1200" dirty="0" err="1">
                  <a:effectLst/>
                  <a:latin typeface="Trebuchet MS" panose="020B0603020202020204" pitchFamily="34" charset="0"/>
                  <a:ea typeface="+mn-ea"/>
                  <a:cs typeface="+mn-cs"/>
                </a:rPr>
                <a:t>Buba</a:t>
              </a:r>
              <a:r>
                <a:rPr lang="en-US" sz="1200" kern="1200" dirty="0">
                  <a:effectLst/>
                  <a:latin typeface="Trebuchet MS" panose="020B0603020202020204" pitchFamily="34" charset="0"/>
                  <a:ea typeface="+mn-ea"/>
                  <a:cs typeface="+mn-cs"/>
                </a:rPr>
                <a:t> Marwa)</a:t>
              </a:r>
              <a:endParaRPr lang="en-GB" sz="1200" kern="1200" dirty="0">
                <a:effectLst/>
                <a:latin typeface="Trebuchet MS" panose="020B0603020202020204" pitchFamily="34" charset="0"/>
                <a:ea typeface="+mn-ea"/>
                <a:cs typeface="+mn-cs"/>
              </a:endParaRPr>
            </a:p>
          </p:txBody>
        </p:sp>
        <p:sp>
          <p:nvSpPr>
            <p:cNvPr id="18" name="Freeform: Shape 17">
              <a:extLst>
                <a:ext uri="{FF2B5EF4-FFF2-40B4-BE49-F238E27FC236}">
                  <a16:creationId xmlns:a16="http://schemas.microsoft.com/office/drawing/2014/main" id="{25C7ECF4-2B18-DA9E-96C0-D183EE374A0E}"/>
                </a:ext>
              </a:extLst>
            </p:cNvPr>
            <p:cNvSpPr/>
            <p:nvPr/>
          </p:nvSpPr>
          <p:spPr>
            <a:xfrm>
              <a:off x="670452" y="2413099"/>
              <a:ext cx="2800121" cy="1128600"/>
            </a:xfrm>
            <a:custGeom>
              <a:avLst/>
              <a:gdLst>
                <a:gd name="connsiteX0" fmla="*/ 0 w 2800121"/>
                <a:gd name="connsiteY0" fmla="*/ 0 h 1128600"/>
                <a:gd name="connsiteX1" fmla="*/ 2800121 w 2800121"/>
                <a:gd name="connsiteY1" fmla="*/ 0 h 1128600"/>
                <a:gd name="connsiteX2" fmla="*/ 2800121 w 2800121"/>
                <a:gd name="connsiteY2" fmla="*/ 1128600 h 1128600"/>
                <a:gd name="connsiteX3" fmla="*/ 0 w 2800121"/>
                <a:gd name="connsiteY3" fmla="*/ 1128600 h 1128600"/>
                <a:gd name="connsiteX4" fmla="*/ 0 w 2800121"/>
                <a:gd name="connsiteY4" fmla="*/ 0 h 11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28600">
                  <a:moveTo>
                    <a:pt x="0" y="0"/>
                  </a:moveTo>
                  <a:lnTo>
                    <a:pt x="2800121" y="0"/>
                  </a:lnTo>
                  <a:lnTo>
                    <a:pt x="2800121" y="1128600"/>
                  </a:lnTo>
                  <a:lnTo>
                    <a:pt x="0" y="1128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dirty="0">
                <a:ln w="0"/>
                <a:solidFill>
                  <a:schemeClr val="tx1">
                    <a:lumMod val="75000"/>
                    <a:lumOff val="25000"/>
                  </a:schemeClr>
                </a:solidFill>
                <a:effectLst/>
                <a:latin typeface="Trebuchet MS" panose="020B0603020202020204" pitchFamily="34" charset="0"/>
              </a:endParaRPr>
            </a:p>
          </p:txBody>
        </p:sp>
        <p:sp>
          <p:nvSpPr>
            <p:cNvPr id="20" name="Freeform: Shape 19">
              <a:extLst>
                <a:ext uri="{FF2B5EF4-FFF2-40B4-BE49-F238E27FC236}">
                  <a16:creationId xmlns:a16="http://schemas.microsoft.com/office/drawing/2014/main" id="{69A7F5F6-6D78-4D16-2C28-F6076E31218E}"/>
                </a:ext>
              </a:extLst>
            </p:cNvPr>
            <p:cNvSpPr/>
            <p:nvPr/>
          </p:nvSpPr>
          <p:spPr>
            <a:xfrm>
              <a:off x="4033398" y="2421044"/>
              <a:ext cx="7866497" cy="1128600"/>
            </a:xfrm>
            <a:custGeom>
              <a:avLst/>
              <a:gdLst>
                <a:gd name="connsiteX0" fmla="*/ 0 w 7616331"/>
                <a:gd name="connsiteY0" fmla="*/ 0 h 1128600"/>
                <a:gd name="connsiteX1" fmla="*/ 7616331 w 7616331"/>
                <a:gd name="connsiteY1" fmla="*/ 0 h 1128600"/>
                <a:gd name="connsiteX2" fmla="*/ 7616331 w 7616331"/>
                <a:gd name="connsiteY2" fmla="*/ 1128600 h 1128600"/>
                <a:gd name="connsiteX3" fmla="*/ 0 w 7616331"/>
                <a:gd name="connsiteY3" fmla="*/ 1128600 h 1128600"/>
                <a:gd name="connsiteX4" fmla="*/ 0 w 7616331"/>
                <a:gd name="connsiteY4" fmla="*/ 0 h 11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28600">
                  <a:moveTo>
                    <a:pt x="0" y="0"/>
                  </a:moveTo>
                  <a:lnTo>
                    <a:pt x="7616331" y="0"/>
                  </a:lnTo>
                  <a:lnTo>
                    <a:pt x="7616331" y="1128600"/>
                  </a:lnTo>
                  <a:lnTo>
                    <a:pt x="0" y="112860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200" kern="1200" dirty="0" err="1">
                  <a:effectLst/>
                  <a:latin typeface="Trebuchet MS" panose="020B0603020202020204" pitchFamily="34" charset="0"/>
                  <a:ea typeface="+mn-ea"/>
                  <a:cs typeface="+mn-cs"/>
                </a:rPr>
                <a:t>Ademoye</a:t>
              </a:r>
              <a:r>
                <a:rPr lang="en-GB" sz="1200" kern="1200" dirty="0">
                  <a:effectLst/>
                  <a:latin typeface="Trebuchet MS" panose="020B0603020202020204" pitchFamily="34" charset="0"/>
                  <a:ea typeface="+mn-ea"/>
                  <a:cs typeface="+mn-cs"/>
                </a:rPr>
                <a:t>/Alake </a:t>
              </a:r>
              <a:r>
                <a:rPr lang="en-GB" sz="1200" kern="1200" dirty="0" err="1">
                  <a:effectLst/>
                  <a:latin typeface="Trebuchet MS" panose="020B0603020202020204" pitchFamily="34" charset="0"/>
                  <a:ea typeface="+mn-ea"/>
                  <a:cs typeface="+mn-cs"/>
                </a:rPr>
                <a:t>Lakonko</a:t>
              </a:r>
              <a:r>
                <a:rPr lang="en-GB" sz="1200" kern="1200" dirty="0">
                  <a:effectLst/>
                  <a:latin typeface="Trebuchet MS" panose="020B0603020202020204" pitchFamily="34" charset="0"/>
                  <a:ea typeface="+mn-ea"/>
                  <a:cs typeface="+mn-cs"/>
                </a:rPr>
                <a:t> Street, Ikotun in </a:t>
              </a:r>
              <a:r>
                <a:rPr lang="en-GB" sz="1200" kern="1200" dirty="0" err="1">
                  <a:effectLst/>
                  <a:latin typeface="Trebuchet MS" panose="020B0603020202020204" pitchFamily="34" charset="0"/>
                  <a:ea typeface="+mn-ea"/>
                  <a:cs typeface="+mn-cs"/>
                </a:rPr>
                <a:t>Alimoso</a:t>
              </a:r>
              <a:r>
                <a:rPr lang="en-GB" sz="1200" kern="1200" dirty="0">
                  <a:effectLst/>
                  <a:latin typeface="Trebuchet MS" panose="020B0603020202020204" pitchFamily="34" charset="0"/>
                  <a:ea typeface="+mn-ea"/>
                  <a:cs typeface="+mn-cs"/>
                </a:rPr>
                <a:t> LGA; </a:t>
              </a:r>
              <a:r>
                <a:rPr lang="en-US" sz="1200" kern="1200" dirty="0" err="1">
                  <a:effectLst/>
                  <a:latin typeface="Trebuchet MS" panose="020B0603020202020204" pitchFamily="34" charset="0"/>
                  <a:ea typeface="+mn-ea"/>
                  <a:cs typeface="+mn-cs"/>
                </a:rPr>
                <a:t>Adeniji</a:t>
              </a:r>
              <a:r>
                <a:rPr lang="en-US" sz="1200" kern="1200" dirty="0">
                  <a:effectLst/>
                  <a:latin typeface="Trebuchet MS" panose="020B0603020202020204" pitchFamily="34" charset="0"/>
                  <a:ea typeface="+mn-ea"/>
                  <a:cs typeface="+mn-cs"/>
                </a:rPr>
                <a:t> Adele road; </a:t>
              </a:r>
              <a:r>
                <a:rPr lang="en-GB" sz="1200" kern="1200" dirty="0">
                  <a:effectLst/>
                  <a:latin typeface="Trebuchet MS" panose="020B0603020202020204" pitchFamily="34" charset="0"/>
                  <a:ea typeface="+mn-ea"/>
                  <a:cs typeface="+mn-cs"/>
                </a:rPr>
                <a:t>Rehabilitation of </a:t>
              </a:r>
              <a:r>
                <a:rPr lang="en-GB" sz="1200" kern="1200" dirty="0" err="1">
                  <a:effectLst/>
                  <a:latin typeface="Trebuchet MS" panose="020B0603020202020204" pitchFamily="34" charset="0"/>
                  <a:ea typeface="+mn-ea"/>
                  <a:cs typeface="+mn-cs"/>
                </a:rPr>
                <a:t>Omomo</a:t>
              </a:r>
              <a:r>
                <a:rPr lang="en-GB" sz="1200" kern="1200" dirty="0">
                  <a:effectLst/>
                  <a:latin typeface="Trebuchet MS" panose="020B0603020202020204" pitchFamily="34" charset="0"/>
                  <a:ea typeface="+mn-ea"/>
                  <a:cs typeface="+mn-cs"/>
                </a:rPr>
                <a:t>/</a:t>
              </a:r>
              <a:r>
                <a:rPr lang="en-GB" sz="1200" kern="1200" dirty="0" err="1">
                  <a:effectLst/>
                  <a:latin typeface="Trebuchet MS" panose="020B0603020202020204" pitchFamily="34" charset="0"/>
                  <a:ea typeface="+mn-ea"/>
                  <a:cs typeface="+mn-cs"/>
                </a:rPr>
                <a:t>Oluwaseyi</a:t>
              </a:r>
              <a:r>
                <a:rPr lang="en-GB" sz="1200" kern="1200" dirty="0">
                  <a:effectLst/>
                  <a:latin typeface="Trebuchet MS" panose="020B0603020202020204" pitchFamily="34" charset="0"/>
                  <a:ea typeface="+mn-ea"/>
                  <a:cs typeface="+mn-cs"/>
                </a:rPr>
                <a:t> Street in </a:t>
              </a:r>
              <a:r>
                <a:rPr lang="en-GB" sz="1200" kern="1200" dirty="0" err="1">
                  <a:effectLst/>
                  <a:latin typeface="Trebuchet MS" panose="020B0603020202020204" pitchFamily="34" charset="0"/>
                  <a:ea typeface="+mn-ea"/>
                  <a:cs typeface="+mn-cs"/>
                </a:rPr>
                <a:t>Ifako-Ijaiye</a:t>
              </a:r>
              <a:r>
                <a:rPr lang="en-GB" sz="1200" kern="1200" dirty="0">
                  <a:effectLst/>
                  <a:latin typeface="Trebuchet MS" panose="020B0603020202020204" pitchFamily="34" charset="0"/>
                  <a:ea typeface="+mn-ea"/>
                  <a:cs typeface="+mn-cs"/>
                </a:rPr>
                <a:t> LGA; </a:t>
              </a:r>
              <a:r>
                <a:rPr lang="en-GB" sz="1200" kern="1200" dirty="0" err="1">
                  <a:effectLst/>
                  <a:latin typeface="Trebuchet MS" panose="020B0603020202020204" pitchFamily="34" charset="0"/>
                  <a:ea typeface="+mn-ea"/>
                  <a:cs typeface="+mn-cs"/>
                </a:rPr>
                <a:t>Aradagun-mosafejo-ilado-imeke</a:t>
              </a:r>
              <a:r>
                <a:rPr lang="en-GB" sz="1200" kern="1200" dirty="0">
                  <a:effectLst/>
                  <a:latin typeface="Trebuchet MS" panose="020B0603020202020204" pitchFamily="34" charset="0"/>
                  <a:ea typeface="+mn-ea"/>
                  <a:cs typeface="+mn-cs"/>
                </a:rPr>
                <a:t> Road In Badagry L.G.A Phase III; </a:t>
              </a:r>
              <a:r>
                <a:rPr lang="en-US" sz="1200" kern="1200" dirty="0">
                  <a:effectLst/>
                  <a:latin typeface="Trebuchet MS" panose="020B0603020202020204" pitchFamily="34" charset="0"/>
                  <a:ea typeface="+mn-ea"/>
                  <a:cs typeface="+mn-cs"/>
                </a:rPr>
                <a:t>Alternative route to </a:t>
              </a:r>
              <a:r>
                <a:rPr lang="en-US" sz="1200" kern="1200" dirty="0">
                  <a:solidFill>
                    <a:schemeClr val="tx1"/>
                  </a:solidFill>
                  <a:effectLst/>
                  <a:latin typeface="Trebuchet MS" panose="020B0603020202020204" pitchFamily="34" charset="0"/>
                  <a:ea typeface="+mn-ea"/>
                  <a:cs typeface="+mn-cs"/>
                </a:rPr>
                <a:t>Admiralty</a:t>
              </a:r>
              <a:r>
                <a:rPr lang="en-US" sz="1200" kern="1200" dirty="0">
                  <a:effectLst/>
                  <a:latin typeface="Trebuchet MS" panose="020B0603020202020204" pitchFamily="34" charset="0"/>
                  <a:ea typeface="+mn-ea"/>
                  <a:cs typeface="+mn-cs"/>
                </a:rPr>
                <a:t> circle toll plaza; Rehabilitation of </a:t>
              </a:r>
              <a:r>
                <a:rPr lang="en-US" sz="1200" kern="1200" dirty="0" err="1">
                  <a:effectLst/>
                  <a:latin typeface="Trebuchet MS" panose="020B0603020202020204" pitchFamily="34" charset="0"/>
                  <a:ea typeface="+mn-ea"/>
                  <a:cs typeface="+mn-cs"/>
                </a:rPr>
                <a:t>Oyinkan</a:t>
              </a:r>
              <a:r>
                <a:rPr lang="en-US" sz="1200" kern="1200" dirty="0">
                  <a:effectLst/>
                  <a:latin typeface="Trebuchet MS" panose="020B0603020202020204" pitchFamily="34" charset="0"/>
                  <a:ea typeface="+mn-ea"/>
                  <a:cs typeface="+mn-cs"/>
                </a:rPr>
                <a:t> Abayomi Drive, Ikoyi; </a:t>
              </a:r>
              <a:r>
                <a:rPr lang="en-GB" sz="1200" kern="1200" dirty="0">
                  <a:effectLst/>
                  <a:latin typeface="Trebuchet MS" panose="020B0603020202020204" pitchFamily="34" charset="0"/>
                  <a:ea typeface="+mn-ea"/>
                  <a:cs typeface="+mn-cs"/>
                </a:rPr>
                <a:t>Agric-</a:t>
              </a:r>
              <a:r>
                <a:rPr lang="en-GB" sz="1200" kern="1200" dirty="0" err="1">
                  <a:effectLst/>
                  <a:latin typeface="Trebuchet MS" panose="020B0603020202020204" pitchFamily="34" charset="0"/>
                  <a:ea typeface="+mn-ea"/>
                  <a:cs typeface="+mn-cs"/>
                </a:rPr>
                <a:t>Isawo</a:t>
              </a:r>
              <a:r>
                <a:rPr lang="en-GB" sz="1200" kern="1200" dirty="0">
                  <a:effectLst/>
                  <a:latin typeface="Trebuchet MS" panose="020B0603020202020204" pitchFamily="34" charset="0"/>
                  <a:ea typeface="+mn-ea"/>
                  <a:cs typeface="+mn-cs"/>
                </a:rPr>
                <a:t>-</a:t>
              </a:r>
              <a:r>
                <a:rPr lang="en-GB" sz="1200" kern="1200" dirty="0" err="1">
                  <a:effectLst/>
                  <a:latin typeface="Trebuchet MS" panose="020B0603020202020204" pitchFamily="34" charset="0"/>
                  <a:ea typeface="+mn-ea"/>
                  <a:cs typeface="+mn-cs"/>
                </a:rPr>
                <a:t>konu-Arepo</a:t>
              </a:r>
              <a:r>
                <a:rPr lang="en-GB" sz="1200" kern="1200" dirty="0">
                  <a:effectLst/>
                  <a:latin typeface="Trebuchet MS" panose="020B0603020202020204" pitchFamily="34" charset="0"/>
                  <a:ea typeface="+mn-ea"/>
                  <a:cs typeface="+mn-cs"/>
                </a:rPr>
                <a:t> Road; </a:t>
              </a:r>
              <a:r>
                <a:rPr lang="en-US" sz="1200" kern="1200" dirty="0">
                  <a:effectLst/>
                  <a:latin typeface="Trebuchet MS" panose="020B0603020202020204" pitchFamily="34" charset="0"/>
                  <a:ea typeface="+mn-ea"/>
                  <a:cs typeface="+mn-cs"/>
                </a:rPr>
                <a:t>Sobo-</a:t>
              </a:r>
              <a:r>
                <a:rPr lang="en-US" sz="1200" kern="1200" dirty="0" err="1">
                  <a:effectLst/>
                  <a:latin typeface="Trebuchet MS" panose="020B0603020202020204" pitchFamily="34" charset="0"/>
                  <a:ea typeface="+mn-ea"/>
                  <a:cs typeface="+mn-cs"/>
                </a:rPr>
                <a:t>Arobiodu</a:t>
              </a:r>
              <a:r>
                <a:rPr lang="en-US" sz="1200" kern="1200" dirty="0">
                  <a:effectLst/>
                  <a:latin typeface="Trebuchet MS" panose="020B0603020202020204" pitchFamily="34" charset="0"/>
                  <a:ea typeface="+mn-ea"/>
                  <a:cs typeface="+mn-cs"/>
                </a:rPr>
                <a:t> </a:t>
              </a:r>
              <a:r>
                <a:rPr lang="en-US" sz="1200" kern="1200" dirty="0" err="1">
                  <a:effectLst/>
                  <a:latin typeface="Trebuchet MS" panose="020B0603020202020204" pitchFamily="34" charset="0"/>
                  <a:ea typeface="+mn-ea"/>
                  <a:cs typeface="+mn-cs"/>
                </a:rPr>
                <a:t>Street,Ikeja,GRA</a:t>
              </a:r>
              <a:r>
                <a:rPr lang="en-US" sz="1200" kern="1200" dirty="0">
                  <a:effectLst/>
                  <a:latin typeface="Trebuchet MS" panose="020B0603020202020204" pitchFamily="34" charset="0"/>
                  <a:ea typeface="+mn-ea"/>
                  <a:cs typeface="+mn-cs"/>
                </a:rPr>
                <a:t>; </a:t>
              </a:r>
              <a:r>
                <a:rPr lang="en-GB" sz="1200" kern="1200" dirty="0">
                  <a:effectLst/>
                  <a:latin typeface="Trebuchet MS" panose="020B0603020202020204" pitchFamily="34" charset="0"/>
                  <a:ea typeface="+mn-ea"/>
                  <a:cs typeface="+mn-cs"/>
                </a:rPr>
                <a:t>Prince </a:t>
              </a:r>
              <a:r>
                <a:rPr lang="en-GB" sz="1200" kern="1200" dirty="0" err="1">
                  <a:effectLst/>
                  <a:latin typeface="Trebuchet MS" panose="020B0603020202020204" pitchFamily="34" charset="0"/>
                  <a:ea typeface="+mn-ea"/>
                  <a:cs typeface="+mn-cs"/>
                </a:rPr>
                <a:t>Adesoji</a:t>
              </a:r>
              <a:r>
                <a:rPr lang="en-GB" sz="1200" kern="1200" dirty="0">
                  <a:effectLst/>
                  <a:latin typeface="Trebuchet MS" panose="020B0603020202020204" pitchFamily="34" charset="0"/>
                  <a:ea typeface="+mn-ea"/>
                  <a:cs typeface="+mn-cs"/>
                </a:rPr>
                <a:t> </a:t>
              </a:r>
              <a:r>
                <a:rPr lang="en-GB" sz="1200" kern="1200" dirty="0" err="1">
                  <a:effectLst/>
                  <a:latin typeface="Trebuchet MS" panose="020B0603020202020204" pitchFamily="34" charset="0"/>
                  <a:ea typeface="+mn-ea"/>
                  <a:cs typeface="+mn-cs"/>
                </a:rPr>
                <a:t>Aderemi</a:t>
              </a:r>
              <a:r>
                <a:rPr lang="en-GB" sz="1200" kern="1200" dirty="0">
                  <a:effectLst/>
                  <a:latin typeface="Trebuchet MS" panose="020B0603020202020204" pitchFamily="34" charset="0"/>
                  <a:ea typeface="+mn-ea"/>
                  <a:cs typeface="+mn-cs"/>
                </a:rPr>
                <a:t> Street, </a:t>
              </a:r>
              <a:r>
                <a:rPr lang="en-GB" sz="1200" kern="1200" dirty="0" err="1">
                  <a:effectLst/>
                  <a:latin typeface="Trebuchet MS" panose="020B0603020202020204" pitchFamily="34" charset="0"/>
                  <a:ea typeface="+mn-ea"/>
                  <a:cs typeface="+mn-cs"/>
                </a:rPr>
                <a:t>Alapere</a:t>
              </a:r>
              <a:r>
                <a:rPr lang="en-GB" sz="1200" kern="1200" dirty="0">
                  <a:effectLst/>
                  <a:latin typeface="Trebuchet MS" panose="020B0603020202020204" pitchFamily="34" charset="0"/>
                  <a:ea typeface="+mn-ea"/>
                  <a:cs typeface="+mn-cs"/>
                </a:rPr>
                <a:t> and </a:t>
              </a:r>
              <a:r>
                <a:rPr lang="en-GB" sz="1200" kern="1200" dirty="0" err="1">
                  <a:effectLst/>
                  <a:latin typeface="Trebuchet MS" panose="020B0603020202020204" pitchFamily="34" charset="0"/>
                  <a:ea typeface="+mn-ea"/>
                  <a:cs typeface="+mn-cs"/>
                </a:rPr>
                <a:t>Otunba</a:t>
              </a:r>
              <a:r>
                <a:rPr lang="en-GB" sz="1200" kern="1200" dirty="0">
                  <a:effectLst/>
                  <a:latin typeface="Trebuchet MS" panose="020B0603020202020204" pitchFamily="34" charset="0"/>
                  <a:ea typeface="+mn-ea"/>
                  <a:cs typeface="+mn-cs"/>
                </a:rPr>
                <a:t> Toyin </a:t>
              </a:r>
              <a:r>
                <a:rPr lang="en-GB" sz="1200" kern="1200" dirty="0" err="1">
                  <a:effectLst/>
                  <a:latin typeface="Trebuchet MS" panose="020B0603020202020204" pitchFamily="34" charset="0"/>
                  <a:ea typeface="+mn-ea"/>
                  <a:cs typeface="+mn-cs"/>
                </a:rPr>
                <a:t>Abass</a:t>
              </a:r>
              <a:r>
                <a:rPr lang="en-GB" sz="1200" kern="1200" dirty="0">
                  <a:effectLst/>
                  <a:latin typeface="Trebuchet MS" panose="020B0603020202020204" pitchFamily="34" charset="0"/>
                  <a:ea typeface="+mn-ea"/>
                  <a:cs typeface="+mn-cs"/>
                </a:rPr>
                <a:t> Street.</a:t>
              </a:r>
            </a:p>
          </p:txBody>
        </p:sp>
        <p:sp>
          <p:nvSpPr>
            <p:cNvPr id="21" name="Freeform: Shape 20">
              <a:extLst>
                <a:ext uri="{FF2B5EF4-FFF2-40B4-BE49-F238E27FC236}">
                  <a16:creationId xmlns:a16="http://schemas.microsoft.com/office/drawing/2014/main" id="{67F96989-7098-6DA6-D871-80CE75857C4F}"/>
                </a:ext>
              </a:extLst>
            </p:cNvPr>
            <p:cNvSpPr/>
            <p:nvPr/>
          </p:nvSpPr>
          <p:spPr>
            <a:xfrm>
              <a:off x="701835" y="3746899"/>
              <a:ext cx="2800121" cy="1128600"/>
            </a:xfrm>
            <a:custGeom>
              <a:avLst/>
              <a:gdLst>
                <a:gd name="connsiteX0" fmla="*/ 0 w 2800121"/>
                <a:gd name="connsiteY0" fmla="*/ 0 h 1128600"/>
                <a:gd name="connsiteX1" fmla="*/ 2800121 w 2800121"/>
                <a:gd name="connsiteY1" fmla="*/ 0 h 1128600"/>
                <a:gd name="connsiteX2" fmla="*/ 2800121 w 2800121"/>
                <a:gd name="connsiteY2" fmla="*/ 1128600 h 1128600"/>
                <a:gd name="connsiteX3" fmla="*/ 0 w 2800121"/>
                <a:gd name="connsiteY3" fmla="*/ 1128600 h 1128600"/>
                <a:gd name="connsiteX4" fmla="*/ 0 w 2800121"/>
                <a:gd name="connsiteY4" fmla="*/ 0 h 11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28600">
                  <a:moveTo>
                    <a:pt x="0" y="0"/>
                  </a:moveTo>
                  <a:lnTo>
                    <a:pt x="2800121" y="0"/>
                  </a:lnTo>
                  <a:lnTo>
                    <a:pt x="2800121" y="1128600"/>
                  </a:lnTo>
                  <a:lnTo>
                    <a:pt x="0" y="1128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3" name="Freeform: Shape 22">
              <a:extLst>
                <a:ext uri="{FF2B5EF4-FFF2-40B4-BE49-F238E27FC236}">
                  <a16:creationId xmlns:a16="http://schemas.microsoft.com/office/drawing/2014/main" id="{96D63BDC-9205-35D2-336A-4C1FAB248810}"/>
                </a:ext>
              </a:extLst>
            </p:cNvPr>
            <p:cNvSpPr/>
            <p:nvPr/>
          </p:nvSpPr>
          <p:spPr>
            <a:xfrm>
              <a:off x="4004441" y="3746899"/>
              <a:ext cx="7866497" cy="1128600"/>
            </a:xfrm>
            <a:custGeom>
              <a:avLst/>
              <a:gdLst>
                <a:gd name="connsiteX0" fmla="*/ 0 w 7616331"/>
                <a:gd name="connsiteY0" fmla="*/ 0 h 1128600"/>
                <a:gd name="connsiteX1" fmla="*/ 7616331 w 7616331"/>
                <a:gd name="connsiteY1" fmla="*/ 0 h 1128600"/>
                <a:gd name="connsiteX2" fmla="*/ 7616331 w 7616331"/>
                <a:gd name="connsiteY2" fmla="*/ 1128600 h 1128600"/>
                <a:gd name="connsiteX3" fmla="*/ 0 w 7616331"/>
                <a:gd name="connsiteY3" fmla="*/ 1128600 h 1128600"/>
                <a:gd name="connsiteX4" fmla="*/ 0 w 7616331"/>
                <a:gd name="connsiteY4" fmla="*/ 0 h 11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28600">
                  <a:moveTo>
                    <a:pt x="0" y="0"/>
                  </a:moveTo>
                  <a:lnTo>
                    <a:pt x="7616331" y="0"/>
                  </a:lnTo>
                  <a:lnTo>
                    <a:pt x="7616331" y="1128600"/>
                  </a:lnTo>
                  <a:lnTo>
                    <a:pt x="0" y="112860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200" kern="1200" dirty="0" err="1">
                  <a:effectLst/>
                  <a:latin typeface="Trebuchet MS" panose="020B0603020202020204" pitchFamily="34" charset="0"/>
                  <a:ea typeface="+mn-ea"/>
                  <a:cs typeface="+mn-cs"/>
                </a:rPr>
                <a:t>Okepopo</a:t>
              </a:r>
              <a:r>
                <a:rPr lang="en-US" sz="1200" kern="1200" dirty="0">
                  <a:effectLst/>
                  <a:latin typeface="Trebuchet MS" panose="020B0603020202020204" pitchFamily="34" charset="0"/>
                  <a:ea typeface="+mn-ea"/>
                  <a:cs typeface="+mn-cs"/>
                </a:rPr>
                <a:t>/Tapa; Church Street; </a:t>
              </a:r>
              <a:r>
                <a:rPr lang="en-US" sz="1200" kern="1200" dirty="0" err="1">
                  <a:effectLst/>
                  <a:latin typeface="Trebuchet MS" panose="020B0603020202020204" pitchFamily="34" charset="0"/>
                  <a:ea typeface="+mn-ea"/>
                  <a:cs typeface="+mn-cs"/>
                </a:rPr>
                <a:t>Agidi</a:t>
              </a:r>
              <a:r>
                <a:rPr lang="en-US" sz="1200" kern="1200" dirty="0">
                  <a:effectLst/>
                  <a:latin typeface="Trebuchet MS" panose="020B0603020202020204" pitchFamily="34" charset="0"/>
                  <a:ea typeface="+mn-ea"/>
                  <a:cs typeface="+mn-cs"/>
                </a:rPr>
                <a:t> Road; </a:t>
              </a:r>
              <a:r>
                <a:rPr lang="en-US" sz="1200" kern="1200" dirty="0" err="1">
                  <a:effectLst/>
                  <a:latin typeface="Trebuchet MS" panose="020B0603020202020204" pitchFamily="34" charset="0"/>
                  <a:ea typeface="+mn-ea"/>
                  <a:cs typeface="+mn-cs"/>
                </a:rPr>
                <a:t>Demurin</a:t>
              </a:r>
              <a:r>
                <a:rPr lang="en-US" sz="1200" kern="1200" dirty="0">
                  <a:effectLst/>
                  <a:latin typeface="Trebuchet MS" panose="020B0603020202020204" pitchFamily="34" charset="0"/>
                  <a:ea typeface="+mn-ea"/>
                  <a:cs typeface="+mn-cs"/>
                </a:rPr>
                <a:t> Road; St. </a:t>
              </a:r>
              <a:r>
                <a:rPr lang="en-US" sz="1200" kern="1200" dirty="0" err="1">
                  <a:effectLst/>
                  <a:latin typeface="Trebuchet MS" panose="020B0603020202020204" pitchFamily="34" charset="0"/>
                  <a:ea typeface="+mn-ea"/>
                  <a:cs typeface="+mn-cs"/>
                </a:rPr>
                <a:t>Finbarrs</a:t>
              </a:r>
              <a:r>
                <a:rPr lang="en-US" sz="1200" kern="1200" dirty="0">
                  <a:effectLst/>
                  <a:latin typeface="Trebuchet MS" panose="020B0603020202020204" pitchFamily="34" charset="0"/>
                  <a:ea typeface="+mn-ea"/>
                  <a:cs typeface="+mn-cs"/>
                </a:rPr>
                <a:t> </a:t>
              </a:r>
              <a:r>
                <a:rPr lang="en-US" sz="1200" kern="1200" dirty="0">
                  <a:solidFill>
                    <a:schemeClr val="tx1"/>
                  </a:solidFill>
                  <a:effectLst/>
                  <a:latin typeface="Trebuchet MS" panose="020B0603020202020204" pitchFamily="34" charset="0"/>
                  <a:ea typeface="+mn-ea"/>
                  <a:cs typeface="+mn-cs"/>
                </a:rPr>
                <a:t>Road (</a:t>
              </a:r>
              <a:r>
                <a:rPr lang="en-US" sz="1200" kern="1200" dirty="0" err="1">
                  <a:solidFill>
                    <a:schemeClr val="tx1"/>
                  </a:solidFill>
                  <a:effectLst/>
                  <a:latin typeface="Trebuchet MS" panose="020B0603020202020204" pitchFamily="34" charset="0"/>
                  <a:ea typeface="+mn-ea"/>
                  <a:cs typeface="+mn-cs"/>
                </a:rPr>
                <a:t>Unilag</a:t>
              </a:r>
              <a:r>
                <a:rPr lang="en-US" sz="1200" kern="1200" dirty="0">
                  <a:solidFill>
                    <a:schemeClr val="tx1"/>
                  </a:solidFill>
                  <a:effectLst/>
                  <a:latin typeface="Trebuchet MS" panose="020B0603020202020204" pitchFamily="34" charset="0"/>
                  <a:ea typeface="+mn-ea"/>
                  <a:cs typeface="+mn-cs"/>
                </a:rPr>
                <a:t> </a:t>
              </a:r>
              <a:r>
                <a:rPr lang="en-US" sz="1200" kern="1200" dirty="0">
                  <a:effectLst/>
                  <a:latin typeface="Trebuchet MS" panose="020B0603020202020204" pitchFamily="34" charset="0"/>
                  <a:ea typeface="+mn-ea"/>
                  <a:cs typeface="+mn-cs"/>
                </a:rPr>
                <a:t>Junction to Abule </a:t>
              </a:r>
              <a:r>
                <a:rPr lang="en-US" sz="1200" kern="1200" dirty="0" err="1">
                  <a:effectLst/>
                  <a:latin typeface="Trebuchet MS" panose="020B0603020202020204" pitchFamily="34" charset="0"/>
                  <a:ea typeface="+mn-ea"/>
                  <a:cs typeface="+mn-cs"/>
                </a:rPr>
                <a:t>Okuta</a:t>
              </a:r>
              <a:r>
                <a:rPr lang="en-US" sz="1200" kern="1200" dirty="0">
                  <a:effectLst/>
                  <a:latin typeface="Trebuchet MS" panose="020B0603020202020204" pitchFamily="34" charset="0"/>
                  <a:ea typeface="+mn-ea"/>
                  <a:cs typeface="+mn-cs"/>
                </a:rPr>
                <a:t>) in </a:t>
              </a:r>
              <a:r>
                <a:rPr lang="en-US" sz="1200" kern="1200" dirty="0" err="1">
                  <a:effectLst/>
                  <a:latin typeface="Trebuchet MS" panose="020B0603020202020204" pitchFamily="34" charset="0"/>
                  <a:ea typeface="+mn-ea"/>
                  <a:cs typeface="+mn-cs"/>
                </a:rPr>
                <a:t>Somolu</a:t>
              </a:r>
              <a:r>
                <a:rPr lang="en-US" sz="1200" kern="1200" dirty="0">
                  <a:effectLst/>
                  <a:latin typeface="Trebuchet MS" panose="020B0603020202020204" pitchFamily="34" charset="0"/>
                  <a:ea typeface="+mn-ea"/>
                  <a:cs typeface="+mn-cs"/>
                </a:rPr>
                <a:t> LGA; </a:t>
              </a:r>
              <a:r>
                <a:rPr lang="en-GB" sz="1200" kern="1200" dirty="0">
                  <a:effectLst/>
                  <a:latin typeface="Trebuchet MS" panose="020B0603020202020204" pitchFamily="34" charset="0"/>
                  <a:ea typeface="+mn-ea"/>
                  <a:cs typeface="+mn-cs"/>
                </a:rPr>
                <a:t>Oba </a:t>
              </a:r>
              <a:r>
                <a:rPr lang="en-GB" sz="1200" kern="1200" dirty="0" err="1">
                  <a:solidFill>
                    <a:schemeClr val="tx1"/>
                  </a:solidFill>
                  <a:effectLst/>
                  <a:latin typeface="Trebuchet MS" panose="020B0603020202020204" pitchFamily="34" charset="0"/>
                  <a:ea typeface="+mn-ea"/>
                  <a:cs typeface="+mn-cs"/>
                </a:rPr>
                <a:t>Dosunmu</a:t>
              </a:r>
              <a:r>
                <a:rPr lang="en-GB" sz="1200" kern="1200" dirty="0">
                  <a:solidFill>
                    <a:schemeClr val="tx1"/>
                  </a:solidFill>
                  <a:effectLst/>
                  <a:latin typeface="Trebuchet MS" panose="020B0603020202020204" pitchFamily="34" charset="0"/>
                  <a:ea typeface="+mn-ea"/>
                  <a:cs typeface="+mn-cs"/>
                </a:rPr>
                <a:t>, Ikeja GRA</a:t>
              </a:r>
              <a:r>
                <a:rPr lang="en-GB" sz="1200" kern="1200" dirty="0">
                  <a:effectLst/>
                  <a:latin typeface="Trebuchet MS" panose="020B0603020202020204" pitchFamily="34" charset="0"/>
                  <a:ea typeface="+mn-ea"/>
                  <a:cs typeface="+mn-cs"/>
                </a:rPr>
                <a:t>; </a:t>
              </a:r>
              <a:r>
                <a:rPr lang="en-US" sz="1200" kern="1200" dirty="0">
                  <a:effectLst/>
                  <a:latin typeface="Trebuchet MS" panose="020B0603020202020204" pitchFamily="34" charset="0"/>
                  <a:ea typeface="+mn-ea"/>
                  <a:cs typeface="+mn-cs"/>
                </a:rPr>
                <a:t>Oduduwa Way and Oduduwa </a:t>
              </a:r>
              <a:r>
                <a:rPr lang="en-US" sz="1200" kern="1200" dirty="0">
                  <a:solidFill>
                    <a:schemeClr val="tx1"/>
                  </a:solidFill>
                  <a:effectLst/>
                  <a:latin typeface="Trebuchet MS" panose="020B0603020202020204" pitchFamily="34" charset="0"/>
                  <a:ea typeface="+mn-ea"/>
                  <a:cs typeface="+mn-cs"/>
                </a:rPr>
                <a:t>Crescent, Ikeja </a:t>
              </a:r>
              <a:r>
                <a:rPr lang="en-US" sz="1200" kern="1200" dirty="0">
                  <a:effectLst/>
                  <a:latin typeface="Trebuchet MS" panose="020B0603020202020204" pitchFamily="34" charset="0"/>
                  <a:ea typeface="+mn-ea"/>
                  <a:cs typeface="+mn-cs"/>
                </a:rPr>
                <a:t>GRA; </a:t>
              </a:r>
              <a:r>
                <a:rPr lang="en-GB" sz="1200" kern="1200" dirty="0">
                  <a:effectLst/>
                  <a:latin typeface="Trebuchet MS" panose="020B0603020202020204" pitchFamily="34" charset="0"/>
                  <a:ea typeface="+mn-ea"/>
                  <a:cs typeface="+mn-cs"/>
                </a:rPr>
                <a:t>as well as the </a:t>
              </a:r>
              <a:r>
                <a:rPr lang="en-US" sz="1200" kern="1200" dirty="0">
                  <a:effectLst/>
                  <a:latin typeface="Trebuchet MS" panose="020B0603020202020204" pitchFamily="34" charset="0"/>
                  <a:ea typeface="+mn-ea"/>
                  <a:cs typeface="+mn-cs"/>
                </a:rPr>
                <a:t>Reconstruction &amp; </a:t>
              </a:r>
              <a:r>
                <a:rPr lang="en-US" sz="1200" kern="1200" dirty="0" err="1">
                  <a:effectLst/>
                  <a:latin typeface="Trebuchet MS" panose="020B0603020202020204" pitchFamily="34" charset="0"/>
                  <a:ea typeface="+mn-ea"/>
                  <a:cs typeface="+mn-cs"/>
                </a:rPr>
                <a:t>Dualisation</a:t>
              </a:r>
              <a:r>
                <a:rPr lang="en-US" sz="1200" kern="1200" dirty="0">
                  <a:effectLst/>
                  <a:latin typeface="Trebuchet MS" panose="020B0603020202020204" pitchFamily="34" charset="0"/>
                  <a:ea typeface="+mn-ea"/>
                  <a:cs typeface="+mn-cs"/>
                </a:rPr>
                <a:t> of </a:t>
              </a:r>
              <a:r>
                <a:rPr lang="en-US" sz="1200" kern="1200" dirty="0" err="1">
                  <a:effectLst/>
                  <a:latin typeface="Trebuchet MS" panose="020B0603020202020204" pitchFamily="34" charset="0"/>
                  <a:ea typeface="+mn-ea"/>
                  <a:cs typeface="+mn-cs"/>
                </a:rPr>
                <a:t>Irede</a:t>
              </a:r>
              <a:r>
                <a:rPr lang="en-US" sz="1200" kern="1200" dirty="0">
                  <a:effectLst/>
                  <a:latin typeface="Trebuchet MS" panose="020B0603020202020204" pitchFamily="34" charset="0"/>
                  <a:ea typeface="+mn-ea"/>
                  <a:cs typeface="+mn-cs"/>
                </a:rPr>
                <a:t> Road in </a:t>
              </a:r>
              <a:r>
                <a:rPr lang="en-US" sz="1200" kern="1200" dirty="0" err="1">
                  <a:effectLst/>
                  <a:latin typeface="Trebuchet MS" panose="020B0603020202020204" pitchFamily="34" charset="0"/>
                  <a:ea typeface="+mn-ea"/>
                  <a:cs typeface="+mn-cs"/>
                </a:rPr>
                <a:t>Amuwo</a:t>
              </a:r>
              <a:r>
                <a:rPr lang="en-US" sz="1200" kern="1200" dirty="0">
                  <a:effectLst/>
                  <a:latin typeface="Trebuchet MS" panose="020B0603020202020204" pitchFamily="34" charset="0"/>
                  <a:ea typeface="+mn-ea"/>
                  <a:cs typeface="+mn-cs"/>
                </a:rPr>
                <a:t> </a:t>
              </a:r>
              <a:r>
                <a:rPr lang="en-US" sz="1200" kern="1200" dirty="0" err="1">
                  <a:effectLst/>
                  <a:latin typeface="Trebuchet MS" panose="020B0603020202020204" pitchFamily="34" charset="0"/>
                  <a:ea typeface="+mn-ea"/>
                  <a:cs typeface="+mn-cs"/>
                </a:rPr>
                <a:t>Odofin</a:t>
              </a:r>
              <a:r>
                <a:rPr lang="en-US" sz="1200" kern="1200" dirty="0">
                  <a:effectLst/>
                  <a:latin typeface="Trebuchet MS" panose="020B0603020202020204" pitchFamily="34" charset="0"/>
                  <a:ea typeface="+mn-ea"/>
                  <a:cs typeface="+mn-cs"/>
                </a:rPr>
                <a:t> LGA.</a:t>
              </a:r>
              <a:endParaRPr lang="en-GB" sz="1200" kern="1200" dirty="0">
                <a:effectLst/>
                <a:latin typeface="Trebuchet MS" panose="020B0603020202020204" pitchFamily="34" charset="0"/>
                <a:ea typeface="+mn-ea"/>
                <a:cs typeface="+mn-cs"/>
              </a:endParaRPr>
            </a:p>
          </p:txBody>
        </p:sp>
        <p:sp>
          <p:nvSpPr>
            <p:cNvPr id="24" name="Freeform: Shape 23">
              <a:extLst>
                <a:ext uri="{FF2B5EF4-FFF2-40B4-BE49-F238E27FC236}">
                  <a16:creationId xmlns:a16="http://schemas.microsoft.com/office/drawing/2014/main" id="{B2DF7DAF-BBDD-36BF-2A2A-E289F52B6EA3}"/>
                </a:ext>
              </a:extLst>
            </p:cNvPr>
            <p:cNvSpPr/>
            <p:nvPr/>
          </p:nvSpPr>
          <p:spPr>
            <a:xfrm>
              <a:off x="670452" y="5133602"/>
              <a:ext cx="2800121" cy="1128600"/>
            </a:xfrm>
            <a:custGeom>
              <a:avLst/>
              <a:gdLst>
                <a:gd name="connsiteX0" fmla="*/ 0 w 2800121"/>
                <a:gd name="connsiteY0" fmla="*/ 0 h 1128600"/>
                <a:gd name="connsiteX1" fmla="*/ 2800121 w 2800121"/>
                <a:gd name="connsiteY1" fmla="*/ 0 h 1128600"/>
                <a:gd name="connsiteX2" fmla="*/ 2800121 w 2800121"/>
                <a:gd name="connsiteY2" fmla="*/ 1128600 h 1128600"/>
                <a:gd name="connsiteX3" fmla="*/ 0 w 2800121"/>
                <a:gd name="connsiteY3" fmla="*/ 1128600 h 1128600"/>
                <a:gd name="connsiteX4" fmla="*/ 0 w 2800121"/>
                <a:gd name="connsiteY4" fmla="*/ 0 h 11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28600">
                  <a:moveTo>
                    <a:pt x="0" y="0"/>
                  </a:moveTo>
                  <a:lnTo>
                    <a:pt x="2800121" y="0"/>
                  </a:lnTo>
                  <a:lnTo>
                    <a:pt x="2800121" y="1128600"/>
                  </a:lnTo>
                  <a:lnTo>
                    <a:pt x="0" y="1128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6" name="Freeform: Shape 25">
              <a:extLst>
                <a:ext uri="{FF2B5EF4-FFF2-40B4-BE49-F238E27FC236}">
                  <a16:creationId xmlns:a16="http://schemas.microsoft.com/office/drawing/2014/main" id="{7442EBE7-77F5-7638-DDB6-1A59B9CA82BD}"/>
                </a:ext>
              </a:extLst>
            </p:cNvPr>
            <p:cNvSpPr/>
            <p:nvPr/>
          </p:nvSpPr>
          <p:spPr>
            <a:xfrm>
              <a:off x="4004441" y="5080699"/>
              <a:ext cx="7866497" cy="1234406"/>
            </a:xfrm>
            <a:custGeom>
              <a:avLst/>
              <a:gdLst>
                <a:gd name="connsiteX0" fmla="*/ 0 w 7616331"/>
                <a:gd name="connsiteY0" fmla="*/ 0 h 1234406"/>
                <a:gd name="connsiteX1" fmla="*/ 7616331 w 7616331"/>
                <a:gd name="connsiteY1" fmla="*/ 0 h 1234406"/>
                <a:gd name="connsiteX2" fmla="*/ 7616331 w 7616331"/>
                <a:gd name="connsiteY2" fmla="*/ 1234406 h 1234406"/>
                <a:gd name="connsiteX3" fmla="*/ 0 w 7616331"/>
                <a:gd name="connsiteY3" fmla="*/ 1234406 h 1234406"/>
                <a:gd name="connsiteX4" fmla="*/ 0 w 7616331"/>
                <a:gd name="connsiteY4" fmla="*/ 0 h 123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234406">
                  <a:moveTo>
                    <a:pt x="0" y="0"/>
                  </a:moveTo>
                  <a:lnTo>
                    <a:pt x="7616331" y="0"/>
                  </a:lnTo>
                  <a:lnTo>
                    <a:pt x="7616331" y="1234406"/>
                  </a:lnTo>
                  <a:lnTo>
                    <a:pt x="0" y="1234406"/>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buSzPct val="100000"/>
              </a:pPr>
              <a:r>
                <a:rPr lang="en-GB" sz="1200" kern="1200">
                  <a:effectLst/>
                  <a:latin typeface="Trebuchet MS" panose="020B0603020202020204" pitchFamily="34" charset="0"/>
                  <a:ea typeface="+mn-ea"/>
                  <a:cs typeface="+mn-cs"/>
                </a:rPr>
                <a:t>Construction of </a:t>
              </a:r>
              <a:r>
                <a:rPr lang="en-US" sz="1200" kern="1200">
                  <a:effectLst/>
                  <a:latin typeface="Trebuchet MS" panose="020B0603020202020204" pitchFamily="34" charset="0"/>
                  <a:ea typeface="+mn-ea"/>
                  <a:cs typeface="+mn-cs"/>
                </a:rPr>
                <a:t>Constituency roads within the state at Agege, Ifako Ijaiye, Ikeja, Badagry, Kosofe, Mushin, Ojo, Surulere, Epe and Eti-osa;  Constructions of Akesan Igando Road (Dual Carriage way) in Alimosho LGA; </a:t>
              </a:r>
              <a:r>
                <a:rPr lang="en-GB" sz="1200" kern="1200">
                  <a:effectLst/>
                  <a:latin typeface="Trebuchet MS" panose="020B0603020202020204" pitchFamily="34" charset="0"/>
                  <a:ea typeface="+mn-ea"/>
                  <a:cs typeface="+mn-cs"/>
                </a:rPr>
                <a:t>Gberigbe Road (Ewu Elepe -Gbodu Junction - Gberigbe Town) in Ikorodu LGA; </a:t>
              </a:r>
              <a:r>
                <a:rPr lang="en-US" sz="1200" kern="1200">
                  <a:effectLst/>
                  <a:latin typeface="Trebuchet MS" panose="020B0603020202020204" pitchFamily="34" charset="0"/>
                  <a:ea typeface="+mn-ea"/>
                  <a:cs typeface="+mn-cs"/>
                </a:rPr>
                <a:t>Fadini - Obale Road in Apapa LGA; Opebi-Mende link bridge and approach roads in Ikeja; Aka/Kemberi road in Ojo LGA; Babafemi Dada with Bridge- YinkaFolarin- Jamiu Lawal, Shalom Academy Road Network</a:t>
              </a:r>
              <a:endParaRPr lang="en-GB" sz="1200" kern="1200" dirty="0">
                <a:effectLst/>
                <a:latin typeface="Trebuchet MS" panose="020B0603020202020204" pitchFamily="34" charset="0"/>
                <a:ea typeface="+mn-ea"/>
                <a:cs typeface="+mn-cs"/>
              </a:endParaRPr>
            </a:p>
          </p:txBody>
        </p:sp>
      </p:grpSp>
      <p:graphicFrame>
        <p:nvGraphicFramePr>
          <p:cNvPr id="11" name="Diagram 10">
            <a:extLst>
              <a:ext uri="{FF2B5EF4-FFF2-40B4-BE49-F238E27FC236}">
                <a16:creationId xmlns:a16="http://schemas.microsoft.com/office/drawing/2014/main" id="{EF1D7428-5A7B-F2D6-3D18-86D37B33B98A}"/>
              </a:ext>
            </a:extLst>
          </p:cNvPr>
          <p:cNvGraphicFramePr/>
          <p:nvPr>
            <p:extLst>
              <p:ext uri="{D42A27DB-BD31-4B8C-83A1-F6EECF244321}">
                <p14:modId xmlns:p14="http://schemas.microsoft.com/office/powerpoint/2010/main" val="2658505865"/>
              </p:ext>
            </p:extLst>
          </p:nvPr>
        </p:nvGraphicFramePr>
        <p:xfrm>
          <a:off x="716604" y="3487617"/>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F16355B-9946-A1A3-0F82-5600BAD3B1E3}"/>
              </a:ext>
            </a:extLst>
          </p:cNvPr>
          <p:cNvSpPr txBox="1"/>
          <p:nvPr/>
        </p:nvSpPr>
        <p:spPr>
          <a:xfrm>
            <a:off x="3397868" y="321863"/>
            <a:ext cx="8048293" cy="461665"/>
          </a:xfrm>
          <a:prstGeom prst="rect">
            <a:avLst/>
          </a:prstGeom>
          <a:solidFill>
            <a:srgbClr val="FFC000"/>
          </a:solidFill>
          <a:ln w="38100">
            <a:solidFill>
              <a:schemeClr val="bg1"/>
            </a:solidFill>
          </a:ln>
        </p:spPr>
        <p:txBody>
          <a:bodyPr wrap="square" rtlCol="0">
            <a:spAutoFit/>
          </a:bodyPr>
          <a:lstStyle/>
          <a:p>
            <a:pPr lvl="1">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AGGRESSIVELY DEVELOP, UPGRADE AND MAINTAIN INFRASTRUCTURE (TRANSPORTATION, TECHNOLOGY, EDUCATION, HEALTH, ENERGY ETC.) </a:t>
            </a:r>
          </a:p>
        </p:txBody>
      </p:sp>
      <p:sp>
        <p:nvSpPr>
          <p:cNvPr id="7" name="Arrow: Pentagon 6">
            <a:extLst>
              <a:ext uri="{FF2B5EF4-FFF2-40B4-BE49-F238E27FC236}">
                <a16:creationId xmlns:a16="http://schemas.microsoft.com/office/drawing/2014/main" id="{16FFC5F3-99AB-067A-715C-76C5E3FBF846}"/>
              </a:ext>
            </a:extLst>
          </p:cNvPr>
          <p:cNvSpPr/>
          <p:nvPr/>
        </p:nvSpPr>
        <p:spPr>
          <a:xfrm>
            <a:off x="3326244" y="328760"/>
            <a:ext cx="552073" cy="432185"/>
          </a:xfrm>
          <a:prstGeom prst="homePlate">
            <a:avLst>
              <a:gd name="adj" fmla="val 47439"/>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sp>
        <p:nvSpPr>
          <p:cNvPr id="13" name="Rectangle: Rounded Corners 4">
            <a:extLst>
              <a:ext uri="{FF2B5EF4-FFF2-40B4-BE49-F238E27FC236}">
                <a16:creationId xmlns:a16="http://schemas.microsoft.com/office/drawing/2014/main" id="{E2A0A36B-C3CC-87E1-DFBC-15640C886F0C}"/>
              </a:ext>
            </a:extLst>
          </p:cNvPr>
          <p:cNvSpPr txBox="1"/>
          <p:nvPr/>
        </p:nvSpPr>
        <p:spPr>
          <a:xfrm>
            <a:off x="3861152" y="852166"/>
            <a:ext cx="7546502"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GB"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We Continue To Show Commitment Toward Infrastructure Upgrade And Maintenance, With Plans For Iconic Developments. Delays Are However Experienced In Some Cases That Need To Be Monitored.</a:t>
            </a:r>
            <a:endParaRPr kumimoji="0" lang="en-NG"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649155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DE2DFFE-7194-26A3-2814-7417CA466C65}"/>
              </a:ext>
            </a:extLst>
          </p:cNvPr>
          <p:cNvGrpSpPr/>
          <p:nvPr/>
        </p:nvGrpSpPr>
        <p:grpSpPr>
          <a:xfrm>
            <a:off x="3140498" y="1832177"/>
            <a:ext cx="1124572" cy="4320000"/>
            <a:chOff x="2903020" y="1562101"/>
            <a:chExt cx="1124572" cy="4320000"/>
          </a:xfrm>
        </p:grpSpPr>
        <p:sp>
          <p:nvSpPr>
            <p:cNvPr id="28" name="object 25">
              <a:extLst>
                <a:ext uri="{FF2B5EF4-FFF2-40B4-BE49-F238E27FC236}">
                  <a16:creationId xmlns:a16="http://schemas.microsoft.com/office/drawing/2014/main" id="{E0AB7C80-CAB3-B128-BF3F-B984236B408C}"/>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object 25">
              <a:extLst>
                <a:ext uri="{FF2B5EF4-FFF2-40B4-BE49-F238E27FC236}">
                  <a16:creationId xmlns:a16="http://schemas.microsoft.com/office/drawing/2014/main" id="{7B7ACEB6-BF9D-98E8-240D-5AC90747DF8A}"/>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object 25">
              <a:extLst>
                <a:ext uri="{FF2B5EF4-FFF2-40B4-BE49-F238E27FC236}">
                  <a16:creationId xmlns:a16="http://schemas.microsoft.com/office/drawing/2014/main" id="{F76D3B01-E2BF-6CA4-76F2-C864C834BA61}"/>
                </a:ext>
              </a:extLst>
            </p:cNvPr>
            <p:cNvSpPr/>
            <p:nvPr/>
          </p:nvSpPr>
          <p:spPr>
            <a:xfrm>
              <a:off x="3739592" y="29305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56517A8C-E873-28EE-EA4C-D8ACAF0168BF}"/>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object 25">
              <a:extLst>
                <a:ext uri="{FF2B5EF4-FFF2-40B4-BE49-F238E27FC236}">
                  <a16:creationId xmlns:a16="http://schemas.microsoft.com/office/drawing/2014/main" id="{A4727398-1330-D0EA-F5BF-97859A3B12A7}"/>
                </a:ext>
              </a:extLst>
            </p:cNvPr>
            <p:cNvSpPr/>
            <p:nvPr/>
          </p:nvSpPr>
          <p:spPr>
            <a:xfrm>
              <a:off x="3739592" y="4372016"/>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4D57DE82-AD23-27B4-C3EB-B7C5EDA8EA07}"/>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3E46185-37D0-7E02-39BC-7CF72895EE7E}"/>
              </a:ext>
            </a:extLst>
          </p:cNvPr>
          <p:cNvGrpSpPr/>
          <p:nvPr/>
        </p:nvGrpSpPr>
        <p:grpSpPr>
          <a:xfrm>
            <a:off x="670452" y="1272863"/>
            <a:ext cx="11200487" cy="5317913"/>
            <a:chOff x="670452" y="1020612"/>
            <a:chExt cx="11200487" cy="5317913"/>
          </a:xfrm>
        </p:grpSpPr>
        <p:sp>
          <p:nvSpPr>
            <p:cNvPr id="14" name="Rectangle 13">
              <a:extLst>
                <a:ext uri="{FF2B5EF4-FFF2-40B4-BE49-F238E27FC236}">
                  <a16:creationId xmlns:a16="http://schemas.microsoft.com/office/drawing/2014/main" id="{92308542-BEF7-3D96-B213-3053A1AA6B70}"/>
                </a:ext>
              </a:extLst>
            </p:cNvPr>
            <p:cNvSpPr/>
            <p:nvPr/>
          </p:nvSpPr>
          <p:spPr>
            <a:xfrm>
              <a:off x="670452" y="1020612"/>
              <a:ext cx="11200487" cy="5317913"/>
            </a:xfrm>
            <a:prstGeom prst="rect">
              <a:avLst/>
            </a:prstGeom>
            <a:noFill/>
          </p:spPr>
        </p:sp>
        <p:sp>
          <p:nvSpPr>
            <p:cNvPr id="15" name="Freeform: Shape 14">
              <a:extLst>
                <a:ext uri="{FF2B5EF4-FFF2-40B4-BE49-F238E27FC236}">
                  <a16:creationId xmlns:a16="http://schemas.microsoft.com/office/drawing/2014/main" id="{3AA03B00-E3E2-590F-7768-44EC0F67FAE8}"/>
                </a:ext>
              </a:extLst>
            </p:cNvPr>
            <p:cNvSpPr/>
            <p:nvPr/>
          </p:nvSpPr>
          <p:spPr>
            <a:xfrm>
              <a:off x="670452" y="10245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l" defTabSz="622300">
                <a:lnSpc>
                  <a:spcPct val="90000"/>
                </a:lnSpc>
                <a:spcBef>
                  <a:spcPct val="0"/>
                </a:spcBef>
                <a:spcAft>
                  <a:spcPct val="35000"/>
                </a:spcAft>
              </a:pPr>
              <a:endParaRPr lang="en-GB" sz="1200" b="0" kern="1200" cap="none" spc="0" dirty="0">
                <a:ln w="0"/>
                <a:solidFill>
                  <a:schemeClr val="accent1"/>
                </a:solidFill>
                <a:effectLst>
                  <a:outerShdw blurRad="38100" dist="25400" dir="5400000" algn="ctr" rotWithShape="0">
                    <a:srgbClr val="6E747A">
                      <a:alpha val="43000"/>
                    </a:srgbClr>
                  </a:outerShdw>
                </a:effectLst>
                <a:latin typeface="Trebuchet MS" panose="020B0603020202020204" pitchFamily="34" charset="0"/>
              </a:endParaRPr>
            </a:p>
          </p:txBody>
        </p:sp>
        <p:sp>
          <p:nvSpPr>
            <p:cNvPr id="17" name="Freeform: Shape 16">
              <a:extLst>
                <a:ext uri="{FF2B5EF4-FFF2-40B4-BE49-F238E27FC236}">
                  <a16:creationId xmlns:a16="http://schemas.microsoft.com/office/drawing/2014/main" id="{4E406C55-9F85-720C-AD61-9BC82CA203C5}"/>
                </a:ext>
              </a:extLst>
            </p:cNvPr>
            <p:cNvSpPr/>
            <p:nvPr/>
          </p:nvSpPr>
          <p:spPr>
            <a:xfrm>
              <a:off x="4254607" y="10245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200" kern="1200">
                  <a:effectLst/>
                  <a:latin typeface="Trebuchet MS" panose="020B0603020202020204" pitchFamily="34" charset="0"/>
                  <a:ea typeface="+mn-ea"/>
                  <a:cs typeface="+mn-cs"/>
                </a:rPr>
                <a:t>Junction improvement work at Ikeja underbridge, and Ikorodu garage to be completed. TSL also to be provided in 6 locations by MOT. </a:t>
              </a:r>
              <a:endParaRPr lang="en-GB" sz="1200" b="0" kern="1200" cap="none" spc="0" dirty="0">
                <a:ln w="0"/>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FC61A3F1-0AF9-9C75-519B-88D87CE28319}"/>
                </a:ext>
              </a:extLst>
            </p:cNvPr>
            <p:cNvSpPr/>
            <p:nvPr/>
          </p:nvSpPr>
          <p:spPr>
            <a:xfrm>
              <a:off x="670452" y="24051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0" name="Freeform: Shape 19">
              <a:extLst>
                <a:ext uri="{FF2B5EF4-FFF2-40B4-BE49-F238E27FC236}">
                  <a16:creationId xmlns:a16="http://schemas.microsoft.com/office/drawing/2014/main" id="{C43A2961-4311-0C41-F835-4CAAB63EFC9F}"/>
                </a:ext>
              </a:extLst>
            </p:cNvPr>
            <p:cNvSpPr/>
            <p:nvPr/>
          </p:nvSpPr>
          <p:spPr>
            <a:xfrm>
              <a:off x="4254607" y="24051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200" kern="1200">
                  <a:effectLst/>
                  <a:latin typeface="Trebuchet MS" panose="020B0603020202020204" pitchFamily="34" charset="0"/>
                  <a:ea typeface="+mn-ea"/>
                  <a:cs typeface="+mn-cs"/>
                </a:rPr>
                <a:t>MOT to commence junction improvement work at 3</a:t>
              </a:r>
              <a:r>
                <a:rPr lang="en-GB" sz="1200" kern="1200" baseline="30000">
                  <a:effectLst/>
                  <a:latin typeface="Trebuchet MS" panose="020B0603020202020204" pitchFamily="34" charset="0"/>
                  <a:ea typeface="+mn-ea"/>
                  <a:cs typeface="+mn-cs"/>
                </a:rPr>
                <a:t>rd</a:t>
              </a:r>
              <a:r>
                <a:rPr lang="en-GB" sz="1200" kern="1200">
                  <a:effectLst/>
                  <a:latin typeface="Trebuchet MS" panose="020B0603020202020204" pitchFamily="34" charset="0"/>
                  <a:ea typeface="+mn-ea"/>
                  <a:cs typeface="+mn-cs"/>
                </a:rPr>
                <a:t> Lekki roundabout and Ketu segment of Ikorodu road. Junction improvement at Ikeja underbridge and Ikorodu had been 95% and 55% completed respectively in Y2022. </a:t>
              </a:r>
              <a:endParaRPr lang="en-GB" sz="1200" b="0" kern="1200" cap="none" spc="0" dirty="0">
                <a:ln w="0"/>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E4995C35-6F48-9D25-3FC2-B01AAE1356D3}"/>
                </a:ext>
              </a:extLst>
            </p:cNvPr>
            <p:cNvSpPr/>
            <p:nvPr/>
          </p:nvSpPr>
          <p:spPr>
            <a:xfrm>
              <a:off x="670452" y="37857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3" name="Freeform: Shape 22">
              <a:extLst>
                <a:ext uri="{FF2B5EF4-FFF2-40B4-BE49-F238E27FC236}">
                  <a16:creationId xmlns:a16="http://schemas.microsoft.com/office/drawing/2014/main" id="{9B5AE5E5-A6D7-E505-E6B5-4FD1E24E90C2}"/>
                </a:ext>
              </a:extLst>
            </p:cNvPr>
            <p:cNvSpPr/>
            <p:nvPr/>
          </p:nvSpPr>
          <p:spPr>
            <a:xfrm>
              <a:off x="4254607" y="37857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200" kern="1200">
                  <a:latin typeface="Trebuchet MS" panose="020B0603020202020204" pitchFamily="34" charset="0"/>
                </a:rPr>
                <a:t>MOT to </a:t>
              </a:r>
              <a:r>
                <a:rPr lang="en-GB" sz="1200" kern="1200">
                  <a:effectLst/>
                  <a:latin typeface="Trebuchet MS" panose="020B0603020202020204" pitchFamily="34" charset="0"/>
                  <a:ea typeface="+mn-ea"/>
                  <a:cs typeface="+mn-cs"/>
                </a:rPr>
                <a:t>provide road marking at 24 locations within the state.</a:t>
              </a:r>
              <a:endParaRPr lang="en-GB" sz="1200" b="0" kern="1200" cap="none" spc="0" dirty="0">
                <a:ln w="0"/>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7CEC7364-3C09-C330-5B00-EB6C09A91703}"/>
                </a:ext>
              </a:extLst>
            </p:cNvPr>
            <p:cNvSpPr/>
            <p:nvPr/>
          </p:nvSpPr>
          <p:spPr>
            <a:xfrm>
              <a:off x="670452" y="51663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6" name="Freeform: Shape 25">
              <a:extLst>
                <a:ext uri="{FF2B5EF4-FFF2-40B4-BE49-F238E27FC236}">
                  <a16:creationId xmlns:a16="http://schemas.microsoft.com/office/drawing/2014/main" id="{ACA93968-FBBC-C255-9BA7-51949DC02948}"/>
                </a:ext>
              </a:extLst>
            </p:cNvPr>
            <p:cNvSpPr/>
            <p:nvPr/>
          </p:nvSpPr>
          <p:spPr>
            <a:xfrm>
              <a:off x="4254607" y="51663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buSzPct val="100000"/>
              </a:pPr>
              <a:r>
                <a:rPr lang="en-GB" sz="1200" kern="1200">
                  <a:effectLst/>
                  <a:latin typeface="Trebuchet MS" panose="020B0603020202020204" pitchFamily="34" charset="0"/>
                  <a:ea typeface="+mn-ea"/>
                  <a:cs typeface="+mn-cs"/>
                </a:rPr>
                <a:t>130 zebra crossings to be provided near public schools and other deserving locations within the state.</a:t>
              </a:r>
              <a:endParaRPr lang="en-GB" sz="1200" b="1" kern="1200" cap="none" spc="0" dirty="0">
                <a:ln w="0"/>
                <a:effectLst/>
                <a:latin typeface="Trebuchet MS" panose="020B0603020202020204" pitchFamily="34" charset="0"/>
              </a:endParaRPr>
            </a:p>
          </p:txBody>
        </p:sp>
      </p:gr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rPr>
              <a:pPr marL="0" marR="0" lvl="0" indent="0" defTabSz="914400" rtl="0" eaLnBrk="1" fontAlgn="auto" latinLnBrk="0" hangingPunct="1">
                <a:lnSpc>
                  <a:spcPct val="100000"/>
                </a:lnSpc>
                <a:spcBef>
                  <a:spcPts val="0"/>
                </a:spcBef>
                <a:spcAft>
                  <a:spcPts val="0"/>
                </a:spcAft>
                <a:buClrTx/>
                <a:buSzTx/>
                <a:buFontTx/>
                <a:buNone/>
                <a:tabLst/>
                <a:defRPr/>
              </a:pPr>
              <a:t>29</a:t>
            </a:fld>
            <a:endParaRPr kumimoji="0" lang="x-none" b="1" i="0" u="none" strike="noStrike" kern="1200" cap="none" spc="0" normalizeH="0" baseline="0" noProof="0" dirty="0">
              <a:ln>
                <a:noFill/>
              </a:ln>
              <a:effectLst/>
              <a:uLnTx/>
              <a:uFillTx/>
            </a:endParaRPr>
          </a:p>
        </p:txBody>
      </p:sp>
      <p:sp>
        <p:nvSpPr>
          <p:cNvPr id="10" name="Rectangle 9">
            <a:extLst>
              <a:ext uri="{FF2B5EF4-FFF2-40B4-BE49-F238E27FC236}">
                <a16:creationId xmlns:a16="http://schemas.microsoft.com/office/drawing/2014/main" id="{2B6AA0C2-DB54-3B82-2D63-0BE4C273C3AF}"/>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F418CD1-BF8E-BEB7-2F04-22ECEF441E7E}"/>
              </a:ext>
            </a:extLst>
          </p:cNvPr>
          <p:cNvSpPr txBox="1"/>
          <p:nvPr/>
        </p:nvSpPr>
        <p:spPr>
          <a:xfrm>
            <a:off x="3397868" y="321863"/>
            <a:ext cx="8048293" cy="461665"/>
          </a:xfrm>
          <a:prstGeom prst="rect">
            <a:avLst/>
          </a:prstGeom>
          <a:solidFill>
            <a:srgbClr val="FFC000"/>
          </a:solidFill>
          <a:ln w="38100">
            <a:solidFill>
              <a:schemeClr val="bg1"/>
            </a:solidFill>
          </a:ln>
        </p:spPr>
        <p:txBody>
          <a:bodyPr wrap="square" rtlCol="0">
            <a:spAutoFit/>
          </a:bodyPr>
          <a:lstStyle/>
          <a:p>
            <a:pPr lvl="1">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AGGRESSIVELY DEVELOP, UPGRADE AND MAINTAIN INFRASTRUCTURE (TRANSPORTATION, TECHNOLOGY, EDUCATION, HEALTH, ENERGY ETC.) </a:t>
            </a:r>
          </a:p>
        </p:txBody>
      </p:sp>
      <p:sp>
        <p:nvSpPr>
          <p:cNvPr id="5" name="Arrow: Pentagon 4">
            <a:extLst>
              <a:ext uri="{FF2B5EF4-FFF2-40B4-BE49-F238E27FC236}">
                <a16:creationId xmlns:a16="http://schemas.microsoft.com/office/drawing/2014/main" id="{B2AB7161-431F-B116-ED30-4B1DA1DDECB7}"/>
              </a:ext>
            </a:extLst>
          </p:cNvPr>
          <p:cNvSpPr/>
          <p:nvPr/>
        </p:nvSpPr>
        <p:spPr>
          <a:xfrm>
            <a:off x="3326244" y="328760"/>
            <a:ext cx="552073" cy="432185"/>
          </a:xfrm>
          <a:prstGeom prst="homePlate">
            <a:avLst>
              <a:gd name="adj" fmla="val 47439"/>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graphicFrame>
        <p:nvGraphicFramePr>
          <p:cNvPr id="34" name="Diagram 33">
            <a:extLst>
              <a:ext uri="{FF2B5EF4-FFF2-40B4-BE49-F238E27FC236}">
                <a16:creationId xmlns:a16="http://schemas.microsoft.com/office/drawing/2014/main" id="{5DC439F5-E420-B23F-C573-AA358400630A}"/>
              </a:ext>
            </a:extLst>
          </p:cNvPr>
          <p:cNvGraphicFramePr/>
          <p:nvPr>
            <p:extLst>
              <p:ext uri="{D42A27DB-BD31-4B8C-83A1-F6EECF244321}">
                <p14:modId xmlns:p14="http://schemas.microsoft.com/office/powerpoint/2010/main" val="4008467828"/>
              </p:ext>
            </p:extLst>
          </p:nvPr>
        </p:nvGraphicFramePr>
        <p:xfrm>
          <a:off x="709491" y="3361432"/>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Rounded Corners 4">
            <a:extLst>
              <a:ext uri="{FF2B5EF4-FFF2-40B4-BE49-F238E27FC236}">
                <a16:creationId xmlns:a16="http://schemas.microsoft.com/office/drawing/2014/main" id="{D293A58C-BCE5-5AA2-1C2F-063866D22FA7}"/>
              </a:ext>
            </a:extLst>
          </p:cNvPr>
          <p:cNvSpPr txBox="1"/>
          <p:nvPr/>
        </p:nvSpPr>
        <p:spPr>
          <a:xfrm>
            <a:off x="3861152" y="852166"/>
            <a:ext cx="7546502"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GB"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We Continue To Show Commitment Toward Infrastructure Upgrade And Maintenance, With Plans For Iconic Developments. Delays Are However Experienced In Some Cases That Need To Be Monitored.</a:t>
            </a:r>
            <a:endParaRPr kumimoji="0" lang="en-NG"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603604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87DE1D-71D4-47F3-B391-EA40D76703E6}"/>
              </a:ext>
            </a:extLst>
          </p:cNvPr>
          <p:cNvSpPr>
            <a:spLocks noGrp="1"/>
          </p:cNvSpPr>
          <p:nvPr>
            <p:ph type="sldNum" sz="quarter" idx="12"/>
          </p:nvPr>
        </p:nvSpPr>
        <p:spPr/>
        <p:txBody>
          <a:bodyPr/>
          <a:lstStyle/>
          <a:p>
            <a:fld id="{B55E7332-B74C-4FC6-99A2-D8C412507BB4}" type="slidenum">
              <a:rPr lang="x-none" smtClean="0"/>
              <a:t>3</a:t>
            </a:fld>
            <a:endParaRPr lang="x-none"/>
          </a:p>
        </p:txBody>
      </p:sp>
      <p:sp>
        <p:nvSpPr>
          <p:cNvPr id="15" name="TextBox 14">
            <a:extLst>
              <a:ext uri="{FF2B5EF4-FFF2-40B4-BE49-F238E27FC236}">
                <a16:creationId xmlns:a16="http://schemas.microsoft.com/office/drawing/2014/main" id="{913626B7-C83F-4527-AA72-6FFF3D631DFA}"/>
              </a:ext>
            </a:extLst>
          </p:cNvPr>
          <p:cNvSpPr txBox="1"/>
          <p:nvPr/>
        </p:nvSpPr>
        <p:spPr>
          <a:xfrm>
            <a:off x="2555023" y="67376"/>
            <a:ext cx="3540977" cy="369332"/>
          </a:xfrm>
          <a:prstGeom prst="rect">
            <a:avLst/>
          </a:prstGeom>
          <a:noFill/>
        </p:spPr>
        <p:txBody>
          <a:bodyPr wrap="square" rtlCol="0">
            <a:spAutoFit/>
          </a:bodyPr>
          <a:lstStyle/>
          <a:p>
            <a:r>
              <a:rPr lang="en-GB" dirty="0">
                <a:solidFill>
                  <a:schemeClr val="bg1"/>
                </a:solidFill>
                <a:latin typeface="Trebuchet MS" panose="020B0603020202020204" pitchFamily="34" charset="0"/>
              </a:rPr>
              <a:t>MEMO FROM THE COMMISSIONER</a:t>
            </a:r>
            <a:endParaRPr lang="x-none" dirty="0">
              <a:solidFill>
                <a:schemeClr val="bg1"/>
              </a:solidFill>
              <a:latin typeface="Trebuchet MS" panose="020B0603020202020204" pitchFamily="34" charset="0"/>
            </a:endParaRPr>
          </a:p>
        </p:txBody>
      </p:sp>
      <p:grpSp>
        <p:nvGrpSpPr>
          <p:cNvPr id="2" name="Group 1">
            <a:extLst>
              <a:ext uri="{FF2B5EF4-FFF2-40B4-BE49-F238E27FC236}">
                <a16:creationId xmlns:a16="http://schemas.microsoft.com/office/drawing/2014/main" id="{92E15932-8E98-4967-3A23-AEBA3ECAD29F}"/>
              </a:ext>
            </a:extLst>
          </p:cNvPr>
          <p:cNvGrpSpPr/>
          <p:nvPr/>
        </p:nvGrpSpPr>
        <p:grpSpPr>
          <a:xfrm>
            <a:off x="304600" y="481758"/>
            <a:ext cx="11752552" cy="6002006"/>
            <a:chOff x="280952" y="521679"/>
            <a:chExt cx="11752552" cy="6002006"/>
          </a:xfrm>
        </p:grpSpPr>
        <p:grpSp>
          <p:nvGrpSpPr>
            <p:cNvPr id="4" name="Group 3">
              <a:extLst>
                <a:ext uri="{FF2B5EF4-FFF2-40B4-BE49-F238E27FC236}">
                  <a16:creationId xmlns:a16="http://schemas.microsoft.com/office/drawing/2014/main" id="{E40A7761-EF19-5E10-06ED-E0D2E776A50D}"/>
                </a:ext>
              </a:extLst>
            </p:cNvPr>
            <p:cNvGrpSpPr/>
            <p:nvPr/>
          </p:nvGrpSpPr>
          <p:grpSpPr>
            <a:xfrm>
              <a:off x="280952" y="521679"/>
              <a:ext cx="6739679" cy="5814642"/>
              <a:chOff x="280952" y="521679"/>
              <a:chExt cx="6739679" cy="5814642"/>
            </a:xfrm>
          </p:grpSpPr>
          <p:sp>
            <p:nvSpPr>
              <p:cNvPr id="9" name="object 6">
                <a:extLst>
                  <a:ext uri="{FF2B5EF4-FFF2-40B4-BE49-F238E27FC236}">
                    <a16:creationId xmlns:a16="http://schemas.microsoft.com/office/drawing/2014/main" id="{939E28D0-C719-831A-AB3C-F923DAC4AD97}"/>
                  </a:ext>
                </a:extLst>
              </p:cNvPr>
              <p:cNvSpPr/>
              <p:nvPr/>
            </p:nvSpPr>
            <p:spPr>
              <a:xfrm>
                <a:off x="1325214" y="1254120"/>
                <a:ext cx="2853898" cy="1036319"/>
              </a:xfrm>
              <a:custGeom>
                <a:avLst/>
                <a:gdLst/>
                <a:ahLst/>
                <a:cxnLst/>
                <a:rect l="l" t="t" r="r" b="b"/>
                <a:pathLst>
                  <a:path w="2663190" h="458470">
                    <a:moveTo>
                      <a:pt x="0" y="458444"/>
                    </a:moveTo>
                    <a:lnTo>
                      <a:pt x="0" y="0"/>
                    </a:lnTo>
                    <a:lnTo>
                      <a:pt x="2662669"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object 8">
                <a:extLst>
                  <a:ext uri="{FF2B5EF4-FFF2-40B4-BE49-F238E27FC236}">
                    <a16:creationId xmlns:a16="http://schemas.microsoft.com/office/drawing/2014/main" id="{0043C767-52FB-6ECF-F8A7-21BA4774D0C2}"/>
                  </a:ext>
                </a:extLst>
              </p:cNvPr>
              <p:cNvSpPr/>
              <p:nvPr/>
            </p:nvSpPr>
            <p:spPr>
              <a:xfrm>
                <a:off x="1325214" y="4478131"/>
                <a:ext cx="2844000" cy="1152000"/>
              </a:xfrm>
              <a:custGeom>
                <a:avLst/>
                <a:gdLst/>
                <a:ahLst/>
                <a:cxnLst/>
                <a:rect l="l" t="t" r="r" b="b"/>
                <a:pathLst>
                  <a:path w="3684904" h="443229">
                    <a:moveTo>
                      <a:pt x="3684320" y="442823"/>
                    </a:moveTo>
                    <a:lnTo>
                      <a:pt x="0" y="442823"/>
                    </a:lnTo>
                    <a:lnTo>
                      <a:pt x="0"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object 9">
                <a:extLst>
                  <a:ext uri="{FF2B5EF4-FFF2-40B4-BE49-F238E27FC236}">
                    <a16:creationId xmlns:a16="http://schemas.microsoft.com/office/drawing/2014/main" id="{D03CC2DC-790B-C5F7-0C76-BE2552EAF45E}"/>
                  </a:ext>
                </a:extLst>
              </p:cNvPr>
              <p:cNvSpPr/>
              <p:nvPr/>
            </p:nvSpPr>
            <p:spPr>
              <a:xfrm>
                <a:off x="280952" y="2320447"/>
                <a:ext cx="2157730" cy="2157730"/>
              </a:xfrm>
              <a:custGeom>
                <a:avLst/>
                <a:gdLst/>
                <a:ahLst/>
                <a:cxnLst/>
                <a:rect l="l" t="t" r="r" b="b"/>
                <a:pathLst>
                  <a:path w="2157730" h="2157729">
                    <a:moveTo>
                      <a:pt x="1052541" y="116"/>
                    </a:moveTo>
                    <a:lnTo>
                      <a:pt x="1100615" y="0"/>
                    </a:lnTo>
                    <a:lnTo>
                      <a:pt x="1148200" y="1969"/>
                    </a:lnTo>
                    <a:lnTo>
                      <a:pt x="1195254" y="5980"/>
                    </a:lnTo>
                    <a:lnTo>
                      <a:pt x="1241729" y="11993"/>
                    </a:lnTo>
                    <a:lnTo>
                      <a:pt x="1287582" y="19962"/>
                    </a:lnTo>
                    <a:lnTo>
                      <a:pt x="1332768" y="29847"/>
                    </a:lnTo>
                    <a:lnTo>
                      <a:pt x="1377242" y="41603"/>
                    </a:lnTo>
                    <a:lnTo>
                      <a:pt x="1420958" y="55188"/>
                    </a:lnTo>
                    <a:lnTo>
                      <a:pt x="1463872" y="70560"/>
                    </a:lnTo>
                    <a:lnTo>
                      <a:pt x="1505939" y="87675"/>
                    </a:lnTo>
                    <a:lnTo>
                      <a:pt x="1547114" y="106491"/>
                    </a:lnTo>
                    <a:lnTo>
                      <a:pt x="1587352" y="126965"/>
                    </a:lnTo>
                    <a:lnTo>
                      <a:pt x="1626608" y="149054"/>
                    </a:lnTo>
                    <a:lnTo>
                      <a:pt x="1664838" y="172716"/>
                    </a:lnTo>
                    <a:lnTo>
                      <a:pt x="1701996" y="197907"/>
                    </a:lnTo>
                    <a:lnTo>
                      <a:pt x="1738037" y="224586"/>
                    </a:lnTo>
                    <a:lnTo>
                      <a:pt x="1772917" y="252708"/>
                    </a:lnTo>
                    <a:lnTo>
                      <a:pt x="1806591" y="282232"/>
                    </a:lnTo>
                    <a:lnTo>
                      <a:pt x="1839013" y="313114"/>
                    </a:lnTo>
                    <a:lnTo>
                      <a:pt x="1870139" y="345312"/>
                    </a:lnTo>
                    <a:lnTo>
                      <a:pt x="1899924" y="378784"/>
                    </a:lnTo>
                    <a:lnTo>
                      <a:pt x="1928323" y="413485"/>
                    </a:lnTo>
                    <a:lnTo>
                      <a:pt x="1955291" y="449374"/>
                    </a:lnTo>
                    <a:lnTo>
                      <a:pt x="1980783" y="486408"/>
                    </a:lnTo>
                    <a:lnTo>
                      <a:pt x="2004754" y="524543"/>
                    </a:lnTo>
                    <a:lnTo>
                      <a:pt x="2027160" y="563738"/>
                    </a:lnTo>
                    <a:lnTo>
                      <a:pt x="2047955" y="603949"/>
                    </a:lnTo>
                    <a:lnTo>
                      <a:pt x="2067094" y="645134"/>
                    </a:lnTo>
                    <a:lnTo>
                      <a:pt x="2084533" y="687250"/>
                    </a:lnTo>
                    <a:lnTo>
                      <a:pt x="2100227" y="730254"/>
                    </a:lnTo>
                    <a:lnTo>
                      <a:pt x="2114131" y="774103"/>
                    </a:lnTo>
                    <a:lnTo>
                      <a:pt x="2126199" y="818754"/>
                    </a:lnTo>
                    <a:lnTo>
                      <a:pt x="2136387" y="864166"/>
                    </a:lnTo>
                    <a:lnTo>
                      <a:pt x="2144650" y="910294"/>
                    </a:lnTo>
                    <a:lnTo>
                      <a:pt x="2150944" y="957096"/>
                    </a:lnTo>
                    <a:lnTo>
                      <a:pt x="2155222" y="1004530"/>
                    </a:lnTo>
                    <a:lnTo>
                      <a:pt x="2157441" y="1052553"/>
                    </a:lnTo>
                    <a:lnTo>
                      <a:pt x="2157559" y="1100625"/>
                    </a:lnTo>
                    <a:lnTo>
                      <a:pt x="2155591" y="1148210"/>
                    </a:lnTo>
                    <a:lnTo>
                      <a:pt x="2151579" y="1195262"/>
                    </a:lnTo>
                    <a:lnTo>
                      <a:pt x="2145568" y="1241737"/>
                    </a:lnTo>
                    <a:lnTo>
                      <a:pt x="2137599" y="1287589"/>
                    </a:lnTo>
                    <a:lnTo>
                      <a:pt x="2127716" y="1332774"/>
                    </a:lnTo>
                    <a:lnTo>
                      <a:pt x="2115960" y="1377246"/>
                    </a:lnTo>
                    <a:lnTo>
                      <a:pt x="2102375" y="1420962"/>
                    </a:lnTo>
                    <a:lnTo>
                      <a:pt x="2087004" y="1463875"/>
                    </a:lnTo>
                    <a:lnTo>
                      <a:pt x="2069890" y="1505941"/>
                    </a:lnTo>
                    <a:lnTo>
                      <a:pt x="2051074" y="1547115"/>
                    </a:lnTo>
                    <a:lnTo>
                      <a:pt x="2030601" y="1587352"/>
                    </a:lnTo>
                    <a:lnTo>
                      <a:pt x="2008512" y="1626608"/>
                    </a:lnTo>
                    <a:lnTo>
                      <a:pt x="1984850" y="1664836"/>
                    </a:lnTo>
                    <a:lnTo>
                      <a:pt x="1959659" y="1701994"/>
                    </a:lnTo>
                    <a:lnTo>
                      <a:pt x="1932981" y="1738034"/>
                    </a:lnTo>
                    <a:lnTo>
                      <a:pt x="1904859" y="1772914"/>
                    </a:lnTo>
                    <a:lnTo>
                      <a:pt x="1875335" y="1806587"/>
                    </a:lnTo>
                    <a:lnTo>
                      <a:pt x="1844452" y="1839008"/>
                    </a:lnTo>
                    <a:lnTo>
                      <a:pt x="1812254" y="1870134"/>
                    </a:lnTo>
                    <a:lnTo>
                      <a:pt x="1778783" y="1899919"/>
                    </a:lnTo>
                    <a:lnTo>
                      <a:pt x="1744081" y="1928317"/>
                    </a:lnTo>
                    <a:lnTo>
                      <a:pt x="1708192" y="1955285"/>
                    </a:lnTo>
                    <a:lnTo>
                      <a:pt x="1671158" y="1980777"/>
                    </a:lnTo>
                    <a:lnTo>
                      <a:pt x="1633022" y="2004748"/>
                    </a:lnTo>
                    <a:lnTo>
                      <a:pt x="1593827" y="2027153"/>
                    </a:lnTo>
                    <a:lnTo>
                      <a:pt x="1553615" y="2047949"/>
                    </a:lnTo>
                    <a:lnTo>
                      <a:pt x="1512430" y="2067088"/>
                    </a:lnTo>
                    <a:lnTo>
                      <a:pt x="1470314" y="2084527"/>
                    </a:lnTo>
                    <a:lnTo>
                      <a:pt x="1427309" y="2100221"/>
                    </a:lnTo>
                    <a:lnTo>
                      <a:pt x="1383460" y="2114125"/>
                    </a:lnTo>
                    <a:lnTo>
                      <a:pt x="1338807" y="2126194"/>
                    </a:lnTo>
                    <a:lnTo>
                      <a:pt x="1293395" y="2136383"/>
                    </a:lnTo>
                    <a:lnTo>
                      <a:pt x="1247266" y="2144647"/>
                    </a:lnTo>
                    <a:lnTo>
                      <a:pt x="1200463" y="2150941"/>
                    </a:lnTo>
                    <a:lnTo>
                      <a:pt x="1153028" y="2155220"/>
                    </a:lnTo>
                    <a:lnTo>
                      <a:pt x="1105005" y="2157440"/>
                    </a:lnTo>
                    <a:lnTo>
                      <a:pt x="1056933" y="2157559"/>
                    </a:lnTo>
                    <a:lnTo>
                      <a:pt x="1009349" y="2155591"/>
                    </a:lnTo>
                    <a:lnTo>
                      <a:pt x="962297" y="2151581"/>
                    </a:lnTo>
                    <a:lnTo>
                      <a:pt x="915823" y="2145571"/>
                    </a:lnTo>
                    <a:lnTo>
                      <a:pt x="869972" y="2137603"/>
                    </a:lnTo>
                    <a:lnTo>
                      <a:pt x="824788" y="2127720"/>
                    </a:lnTo>
                    <a:lnTo>
                      <a:pt x="780316" y="2115965"/>
                    </a:lnTo>
                    <a:lnTo>
                      <a:pt x="736601" y="2102381"/>
                    </a:lnTo>
                    <a:lnTo>
                      <a:pt x="693688" y="2087011"/>
                    </a:lnTo>
                    <a:lnTo>
                      <a:pt x="651622" y="2069896"/>
                    </a:lnTo>
                    <a:lnTo>
                      <a:pt x="610448" y="2051081"/>
                    </a:lnTo>
                    <a:lnTo>
                      <a:pt x="570211" y="2030608"/>
                    </a:lnTo>
                    <a:lnTo>
                      <a:pt x="530955" y="2008520"/>
                    </a:lnTo>
                    <a:lnTo>
                      <a:pt x="492726" y="1984859"/>
                    </a:lnTo>
                    <a:lnTo>
                      <a:pt x="455569" y="1959668"/>
                    </a:lnTo>
                    <a:lnTo>
                      <a:pt x="419528" y="1932990"/>
                    </a:lnTo>
                    <a:lnTo>
                      <a:pt x="384649" y="1904868"/>
                    </a:lnTo>
                    <a:lnTo>
                      <a:pt x="350975" y="1875345"/>
                    </a:lnTo>
                    <a:lnTo>
                      <a:pt x="318553" y="1844463"/>
                    </a:lnTo>
                    <a:lnTo>
                      <a:pt x="287427" y="1812265"/>
                    </a:lnTo>
                    <a:lnTo>
                      <a:pt x="257643" y="1778794"/>
                    </a:lnTo>
                    <a:lnTo>
                      <a:pt x="229244" y="1744092"/>
                    </a:lnTo>
                    <a:lnTo>
                      <a:pt x="202276" y="1708203"/>
                    </a:lnTo>
                    <a:lnTo>
                      <a:pt x="176783" y="1671169"/>
                    </a:lnTo>
                    <a:lnTo>
                      <a:pt x="152812" y="1633033"/>
                    </a:lnTo>
                    <a:lnTo>
                      <a:pt x="130406" y="1593838"/>
                    </a:lnTo>
                    <a:lnTo>
                      <a:pt x="109611" y="1553627"/>
                    </a:lnTo>
                    <a:lnTo>
                      <a:pt x="90471" y="1512441"/>
                    </a:lnTo>
                    <a:lnTo>
                      <a:pt x="73031" y="1470325"/>
                    </a:lnTo>
                    <a:lnTo>
                      <a:pt x="57337" y="1427321"/>
                    </a:lnTo>
                    <a:lnTo>
                      <a:pt x="43433" y="1383471"/>
                    </a:lnTo>
                    <a:lnTo>
                      <a:pt x="31364" y="1338819"/>
                    </a:lnTo>
                    <a:lnTo>
                      <a:pt x="21175" y="1293407"/>
                    </a:lnTo>
                    <a:lnTo>
                      <a:pt x="12911" y="1247278"/>
                    </a:lnTo>
                    <a:lnTo>
                      <a:pt x="6616" y="1200475"/>
                    </a:lnTo>
                    <a:lnTo>
                      <a:pt x="2337" y="1153040"/>
                    </a:lnTo>
                    <a:lnTo>
                      <a:pt x="117" y="1105016"/>
                    </a:lnTo>
                    <a:lnTo>
                      <a:pt x="0" y="1056943"/>
                    </a:lnTo>
                    <a:lnTo>
                      <a:pt x="1968" y="1009357"/>
                    </a:lnTo>
                    <a:lnTo>
                      <a:pt x="5979" y="962304"/>
                    </a:lnTo>
                    <a:lnTo>
                      <a:pt x="11990" y="915828"/>
                    </a:lnTo>
                    <a:lnTo>
                      <a:pt x="19959" y="869975"/>
                    </a:lnTo>
                    <a:lnTo>
                      <a:pt x="29842" y="824790"/>
                    </a:lnTo>
                    <a:lnTo>
                      <a:pt x="41598" y="780317"/>
                    </a:lnTo>
                    <a:lnTo>
                      <a:pt x="55183" y="736601"/>
                    </a:lnTo>
                    <a:lnTo>
                      <a:pt x="70554" y="693687"/>
                    </a:lnTo>
                    <a:lnTo>
                      <a:pt x="87668" y="651620"/>
                    </a:lnTo>
                    <a:lnTo>
                      <a:pt x="106484" y="610446"/>
                    </a:lnTo>
                    <a:lnTo>
                      <a:pt x="126957" y="570208"/>
                    </a:lnTo>
                    <a:lnTo>
                      <a:pt x="149046" y="530952"/>
                    </a:lnTo>
                    <a:lnTo>
                      <a:pt x="172707" y="492723"/>
                    </a:lnTo>
                    <a:lnTo>
                      <a:pt x="197898" y="455565"/>
                    </a:lnTo>
                    <a:lnTo>
                      <a:pt x="224576" y="419524"/>
                    </a:lnTo>
                    <a:lnTo>
                      <a:pt x="252698" y="384644"/>
                    </a:lnTo>
                    <a:lnTo>
                      <a:pt x="282222" y="350971"/>
                    </a:lnTo>
                    <a:lnTo>
                      <a:pt x="313104" y="318549"/>
                    </a:lnTo>
                    <a:lnTo>
                      <a:pt x="345302" y="287423"/>
                    </a:lnTo>
                    <a:lnTo>
                      <a:pt x="378773" y="257639"/>
                    </a:lnTo>
                    <a:lnTo>
                      <a:pt x="413474" y="229240"/>
                    </a:lnTo>
                    <a:lnTo>
                      <a:pt x="449363" y="202272"/>
                    </a:lnTo>
                    <a:lnTo>
                      <a:pt x="486397" y="176780"/>
                    </a:lnTo>
                    <a:lnTo>
                      <a:pt x="524532" y="152809"/>
                    </a:lnTo>
                    <a:lnTo>
                      <a:pt x="563727" y="130403"/>
                    </a:lnTo>
                    <a:lnTo>
                      <a:pt x="603938" y="109608"/>
                    </a:lnTo>
                    <a:lnTo>
                      <a:pt x="645123" y="90468"/>
                    </a:lnTo>
                    <a:lnTo>
                      <a:pt x="687238" y="73029"/>
                    </a:lnTo>
                    <a:lnTo>
                      <a:pt x="730242" y="57335"/>
                    </a:lnTo>
                    <a:lnTo>
                      <a:pt x="774091" y="43431"/>
                    </a:lnTo>
                    <a:lnTo>
                      <a:pt x="818743" y="31362"/>
                    </a:lnTo>
                    <a:lnTo>
                      <a:pt x="864154" y="21173"/>
                    </a:lnTo>
                    <a:lnTo>
                      <a:pt x="910282" y="12909"/>
                    </a:lnTo>
                    <a:lnTo>
                      <a:pt x="957085" y="6615"/>
                    </a:lnTo>
                    <a:lnTo>
                      <a:pt x="1004518" y="2336"/>
                    </a:lnTo>
                    <a:lnTo>
                      <a:pt x="1052541" y="116"/>
                    </a:lnTo>
                    <a:close/>
                  </a:path>
                </a:pathLst>
              </a:custGeom>
              <a:ln w="19075">
                <a:solidFill>
                  <a:schemeClr val="bg1">
                    <a:lumMod val="75000"/>
                  </a:schemeClr>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2" name="object 10">
                <a:extLst>
                  <a:ext uri="{FF2B5EF4-FFF2-40B4-BE49-F238E27FC236}">
                    <a16:creationId xmlns:a16="http://schemas.microsoft.com/office/drawing/2014/main" id="{53F980EF-7697-F1DF-6CA5-D2C4B9A2380D}"/>
                  </a:ext>
                </a:extLst>
              </p:cNvPr>
              <p:cNvSpPr/>
              <p:nvPr/>
            </p:nvSpPr>
            <p:spPr>
              <a:xfrm>
                <a:off x="395499" y="2435002"/>
                <a:ext cx="1928495" cy="1928495"/>
              </a:xfrm>
              <a:custGeom>
                <a:avLst/>
                <a:gdLst/>
                <a:ahLst/>
                <a:cxnLst/>
                <a:rect l="l" t="t" r="r" b="b"/>
                <a:pathLst>
                  <a:path w="1928495" h="1928495">
                    <a:moveTo>
                      <a:pt x="964234" y="0"/>
                    </a:moveTo>
                    <a:lnTo>
                      <a:pt x="916234" y="1183"/>
                    </a:lnTo>
                    <a:lnTo>
                      <a:pt x="868829" y="4698"/>
                    </a:lnTo>
                    <a:lnTo>
                      <a:pt x="822075" y="10487"/>
                    </a:lnTo>
                    <a:lnTo>
                      <a:pt x="776029" y="18494"/>
                    </a:lnTo>
                    <a:lnTo>
                      <a:pt x="730746" y="28665"/>
                    </a:lnTo>
                    <a:lnTo>
                      <a:pt x="686282" y="40941"/>
                    </a:lnTo>
                    <a:lnTo>
                      <a:pt x="642694" y="55269"/>
                    </a:lnTo>
                    <a:lnTo>
                      <a:pt x="600037" y="71591"/>
                    </a:lnTo>
                    <a:lnTo>
                      <a:pt x="558367" y="89852"/>
                    </a:lnTo>
                    <a:lnTo>
                      <a:pt x="517741" y="109996"/>
                    </a:lnTo>
                    <a:lnTo>
                      <a:pt x="478214" y="131967"/>
                    </a:lnTo>
                    <a:lnTo>
                      <a:pt x="439842" y="155708"/>
                    </a:lnTo>
                    <a:lnTo>
                      <a:pt x="402681" y="181164"/>
                    </a:lnTo>
                    <a:lnTo>
                      <a:pt x="366787" y="208280"/>
                    </a:lnTo>
                    <a:lnTo>
                      <a:pt x="332216" y="236998"/>
                    </a:lnTo>
                    <a:lnTo>
                      <a:pt x="299025" y="267263"/>
                    </a:lnTo>
                    <a:lnTo>
                      <a:pt x="267268" y="299020"/>
                    </a:lnTo>
                    <a:lnTo>
                      <a:pt x="237002" y="332211"/>
                    </a:lnTo>
                    <a:lnTo>
                      <a:pt x="208284" y="366782"/>
                    </a:lnTo>
                    <a:lnTo>
                      <a:pt x="181168" y="402675"/>
                    </a:lnTo>
                    <a:lnTo>
                      <a:pt x="155711" y="439836"/>
                    </a:lnTo>
                    <a:lnTo>
                      <a:pt x="131969" y="478208"/>
                    </a:lnTo>
                    <a:lnTo>
                      <a:pt x="109998" y="517735"/>
                    </a:lnTo>
                    <a:lnTo>
                      <a:pt x="89854" y="558362"/>
                    </a:lnTo>
                    <a:lnTo>
                      <a:pt x="71593" y="600032"/>
                    </a:lnTo>
                    <a:lnTo>
                      <a:pt x="55270" y="642689"/>
                    </a:lnTo>
                    <a:lnTo>
                      <a:pt x="40942" y="686278"/>
                    </a:lnTo>
                    <a:lnTo>
                      <a:pt x="28665" y="730742"/>
                    </a:lnTo>
                    <a:lnTo>
                      <a:pt x="18495" y="776025"/>
                    </a:lnTo>
                    <a:lnTo>
                      <a:pt x="10487" y="822072"/>
                    </a:lnTo>
                    <a:lnTo>
                      <a:pt x="4698" y="868827"/>
                    </a:lnTo>
                    <a:lnTo>
                      <a:pt x="1183" y="916233"/>
                    </a:lnTo>
                    <a:lnTo>
                      <a:pt x="0" y="964234"/>
                    </a:lnTo>
                    <a:lnTo>
                      <a:pt x="1183" y="1012236"/>
                    </a:lnTo>
                    <a:lnTo>
                      <a:pt x="4698" y="1059642"/>
                    </a:lnTo>
                    <a:lnTo>
                      <a:pt x="10487" y="1106396"/>
                    </a:lnTo>
                    <a:lnTo>
                      <a:pt x="18495" y="1152443"/>
                    </a:lnTo>
                    <a:lnTo>
                      <a:pt x="28665" y="1197727"/>
                    </a:lnTo>
                    <a:lnTo>
                      <a:pt x="40942" y="1242191"/>
                    </a:lnTo>
                    <a:lnTo>
                      <a:pt x="55270" y="1285780"/>
                    </a:lnTo>
                    <a:lnTo>
                      <a:pt x="71593" y="1328437"/>
                    </a:lnTo>
                    <a:lnTo>
                      <a:pt x="89854" y="1370107"/>
                    </a:lnTo>
                    <a:lnTo>
                      <a:pt x="109998" y="1410733"/>
                    </a:lnTo>
                    <a:lnTo>
                      <a:pt x="131969" y="1450260"/>
                    </a:lnTo>
                    <a:lnTo>
                      <a:pt x="155711" y="1488633"/>
                    </a:lnTo>
                    <a:lnTo>
                      <a:pt x="181168" y="1525793"/>
                    </a:lnTo>
                    <a:lnTo>
                      <a:pt x="208284" y="1561687"/>
                    </a:lnTo>
                    <a:lnTo>
                      <a:pt x="237002" y="1596257"/>
                    </a:lnTo>
                    <a:lnTo>
                      <a:pt x="267268" y="1629449"/>
                    </a:lnTo>
                    <a:lnTo>
                      <a:pt x="299025" y="1661205"/>
                    </a:lnTo>
                    <a:lnTo>
                      <a:pt x="332216" y="1691470"/>
                    </a:lnTo>
                    <a:lnTo>
                      <a:pt x="366787" y="1720189"/>
                    </a:lnTo>
                    <a:lnTo>
                      <a:pt x="402681" y="1747304"/>
                    </a:lnTo>
                    <a:lnTo>
                      <a:pt x="439842" y="1772760"/>
                    </a:lnTo>
                    <a:lnTo>
                      <a:pt x="478214" y="1796502"/>
                    </a:lnTo>
                    <a:lnTo>
                      <a:pt x="517741" y="1818473"/>
                    </a:lnTo>
                    <a:lnTo>
                      <a:pt x="558367" y="1838616"/>
                    </a:lnTo>
                    <a:lnTo>
                      <a:pt x="600037" y="1856877"/>
                    </a:lnTo>
                    <a:lnTo>
                      <a:pt x="642694" y="1873200"/>
                    </a:lnTo>
                    <a:lnTo>
                      <a:pt x="686282" y="1887527"/>
                    </a:lnTo>
                    <a:lnTo>
                      <a:pt x="730746" y="1899804"/>
                    </a:lnTo>
                    <a:lnTo>
                      <a:pt x="776029" y="1909974"/>
                    </a:lnTo>
                    <a:lnTo>
                      <a:pt x="822075" y="1917982"/>
                    </a:lnTo>
                    <a:lnTo>
                      <a:pt x="868829" y="1923771"/>
                    </a:lnTo>
                    <a:lnTo>
                      <a:pt x="916234" y="1927285"/>
                    </a:lnTo>
                    <a:lnTo>
                      <a:pt x="964234" y="1928469"/>
                    </a:lnTo>
                    <a:lnTo>
                      <a:pt x="1012236" y="1927285"/>
                    </a:lnTo>
                    <a:lnTo>
                      <a:pt x="1059642" y="1923771"/>
                    </a:lnTo>
                    <a:lnTo>
                      <a:pt x="1106396" y="1917982"/>
                    </a:lnTo>
                    <a:lnTo>
                      <a:pt x="1152443" y="1909974"/>
                    </a:lnTo>
                    <a:lnTo>
                      <a:pt x="1197727" y="1899804"/>
                    </a:lnTo>
                    <a:lnTo>
                      <a:pt x="1242191" y="1887527"/>
                    </a:lnTo>
                    <a:lnTo>
                      <a:pt x="1285780" y="1873200"/>
                    </a:lnTo>
                    <a:lnTo>
                      <a:pt x="1328437" y="1856877"/>
                    </a:lnTo>
                    <a:lnTo>
                      <a:pt x="1370107" y="1838616"/>
                    </a:lnTo>
                    <a:lnTo>
                      <a:pt x="1410733" y="1818473"/>
                    </a:lnTo>
                    <a:lnTo>
                      <a:pt x="1450260" y="1796502"/>
                    </a:lnTo>
                    <a:lnTo>
                      <a:pt x="1488633" y="1772760"/>
                    </a:lnTo>
                    <a:lnTo>
                      <a:pt x="1525793" y="1747304"/>
                    </a:lnTo>
                    <a:lnTo>
                      <a:pt x="1561687" y="1720189"/>
                    </a:lnTo>
                    <a:lnTo>
                      <a:pt x="1596257" y="1691470"/>
                    </a:lnTo>
                    <a:lnTo>
                      <a:pt x="1629449" y="1661205"/>
                    </a:lnTo>
                    <a:lnTo>
                      <a:pt x="1661205" y="1629449"/>
                    </a:lnTo>
                    <a:lnTo>
                      <a:pt x="1691470" y="1596257"/>
                    </a:lnTo>
                    <a:lnTo>
                      <a:pt x="1720189" y="1561687"/>
                    </a:lnTo>
                    <a:lnTo>
                      <a:pt x="1747304" y="1525793"/>
                    </a:lnTo>
                    <a:lnTo>
                      <a:pt x="1772760" y="1488633"/>
                    </a:lnTo>
                    <a:lnTo>
                      <a:pt x="1796502" y="1450260"/>
                    </a:lnTo>
                    <a:lnTo>
                      <a:pt x="1818473" y="1410733"/>
                    </a:lnTo>
                    <a:lnTo>
                      <a:pt x="1838616" y="1370107"/>
                    </a:lnTo>
                    <a:lnTo>
                      <a:pt x="1856877" y="1328437"/>
                    </a:lnTo>
                    <a:lnTo>
                      <a:pt x="1873200" y="1285780"/>
                    </a:lnTo>
                    <a:lnTo>
                      <a:pt x="1887527" y="1242191"/>
                    </a:lnTo>
                    <a:lnTo>
                      <a:pt x="1899804" y="1197727"/>
                    </a:lnTo>
                    <a:lnTo>
                      <a:pt x="1909974" y="1152443"/>
                    </a:lnTo>
                    <a:lnTo>
                      <a:pt x="1917982" y="1106396"/>
                    </a:lnTo>
                    <a:lnTo>
                      <a:pt x="1923771" y="1059642"/>
                    </a:lnTo>
                    <a:lnTo>
                      <a:pt x="1927285" y="1012236"/>
                    </a:lnTo>
                    <a:lnTo>
                      <a:pt x="1928469" y="964234"/>
                    </a:lnTo>
                    <a:lnTo>
                      <a:pt x="1927285" y="916233"/>
                    </a:lnTo>
                    <a:lnTo>
                      <a:pt x="1923771" y="868827"/>
                    </a:lnTo>
                    <a:lnTo>
                      <a:pt x="1917982" y="822072"/>
                    </a:lnTo>
                    <a:lnTo>
                      <a:pt x="1909974" y="776025"/>
                    </a:lnTo>
                    <a:lnTo>
                      <a:pt x="1899804" y="730742"/>
                    </a:lnTo>
                    <a:lnTo>
                      <a:pt x="1887527" y="686278"/>
                    </a:lnTo>
                    <a:lnTo>
                      <a:pt x="1873200" y="642689"/>
                    </a:lnTo>
                    <a:lnTo>
                      <a:pt x="1856877" y="600032"/>
                    </a:lnTo>
                    <a:lnTo>
                      <a:pt x="1838616" y="558362"/>
                    </a:lnTo>
                    <a:lnTo>
                      <a:pt x="1818473" y="517735"/>
                    </a:lnTo>
                    <a:lnTo>
                      <a:pt x="1796502" y="478208"/>
                    </a:lnTo>
                    <a:lnTo>
                      <a:pt x="1772760" y="439836"/>
                    </a:lnTo>
                    <a:lnTo>
                      <a:pt x="1747304" y="402675"/>
                    </a:lnTo>
                    <a:lnTo>
                      <a:pt x="1720189" y="366782"/>
                    </a:lnTo>
                    <a:lnTo>
                      <a:pt x="1691470" y="332211"/>
                    </a:lnTo>
                    <a:lnTo>
                      <a:pt x="1661205" y="299020"/>
                    </a:lnTo>
                    <a:lnTo>
                      <a:pt x="1629449" y="267263"/>
                    </a:lnTo>
                    <a:lnTo>
                      <a:pt x="1596257" y="236998"/>
                    </a:lnTo>
                    <a:lnTo>
                      <a:pt x="1561687" y="208280"/>
                    </a:lnTo>
                    <a:lnTo>
                      <a:pt x="1525793" y="181164"/>
                    </a:lnTo>
                    <a:lnTo>
                      <a:pt x="1488633" y="155708"/>
                    </a:lnTo>
                    <a:lnTo>
                      <a:pt x="1450260" y="131967"/>
                    </a:lnTo>
                    <a:lnTo>
                      <a:pt x="1410733" y="109996"/>
                    </a:lnTo>
                    <a:lnTo>
                      <a:pt x="1370107" y="89852"/>
                    </a:lnTo>
                    <a:lnTo>
                      <a:pt x="1328437" y="71591"/>
                    </a:lnTo>
                    <a:lnTo>
                      <a:pt x="1285780" y="55269"/>
                    </a:lnTo>
                    <a:lnTo>
                      <a:pt x="1242191" y="40941"/>
                    </a:lnTo>
                    <a:lnTo>
                      <a:pt x="1197727" y="28665"/>
                    </a:lnTo>
                    <a:lnTo>
                      <a:pt x="1152443" y="18494"/>
                    </a:lnTo>
                    <a:lnTo>
                      <a:pt x="1106396" y="10487"/>
                    </a:lnTo>
                    <a:lnTo>
                      <a:pt x="1059642" y="4698"/>
                    </a:lnTo>
                    <a:lnTo>
                      <a:pt x="1012236" y="1183"/>
                    </a:lnTo>
                    <a:lnTo>
                      <a:pt x="964234" y="0"/>
                    </a:lnTo>
                    <a:close/>
                  </a:path>
                </a:pathLst>
              </a:custGeom>
              <a:solidFill>
                <a:srgbClr val="253C8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bject 11">
                <a:extLst>
                  <a:ext uri="{FF2B5EF4-FFF2-40B4-BE49-F238E27FC236}">
                    <a16:creationId xmlns:a16="http://schemas.microsoft.com/office/drawing/2014/main" id="{DE82DCB5-E5DD-614E-0F4C-E5081500BFEE}"/>
                  </a:ext>
                </a:extLst>
              </p:cNvPr>
              <p:cNvSpPr/>
              <p:nvPr/>
            </p:nvSpPr>
            <p:spPr>
              <a:xfrm>
                <a:off x="487426" y="2526931"/>
                <a:ext cx="1744980" cy="1744980"/>
              </a:xfrm>
              <a:custGeom>
                <a:avLst/>
                <a:gdLst/>
                <a:ahLst/>
                <a:cxnLst/>
                <a:rect l="l" t="t" r="r" b="b"/>
                <a:pathLst>
                  <a:path w="1744980" h="1744979">
                    <a:moveTo>
                      <a:pt x="1744624" y="872299"/>
                    </a:moveTo>
                    <a:lnTo>
                      <a:pt x="1743329" y="824572"/>
                    </a:lnTo>
                    <a:lnTo>
                      <a:pt x="1739480" y="777481"/>
                    </a:lnTo>
                    <a:lnTo>
                      <a:pt x="1733169" y="731139"/>
                    </a:lnTo>
                    <a:lnTo>
                      <a:pt x="1724444" y="685571"/>
                    </a:lnTo>
                    <a:lnTo>
                      <a:pt x="1713369" y="640867"/>
                    </a:lnTo>
                    <a:lnTo>
                      <a:pt x="1700022" y="597090"/>
                    </a:lnTo>
                    <a:lnTo>
                      <a:pt x="1684464" y="554316"/>
                    </a:lnTo>
                    <a:lnTo>
                      <a:pt x="1666773" y="512597"/>
                    </a:lnTo>
                    <a:lnTo>
                      <a:pt x="1647012" y="472008"/>
                    </a:lnTo>
                    <a:lnTo>
                      <a:pt x="1625231" y="432625"/>
                    </a:lnTo>
                    <a:lnTo>
                      <a:pt x="1601520" y="394500"/>
                    </a:lnTo>
                    <a:lnTo>
                      <a:pt x="1575943" y="357708"/>
                    </a:lnTo>
                    <a:lnTo>
                      <a:pt x="1548549" y="322313"/>
                    </a:lnTo>
                    <a:lnTo>
                      <a:pt x="1519428" y="288378"/>
                    </a:lnTo>
                    <a:lnTo>
                      <a:pt x="1488630" y="255993"/>
                    </a:lnTo>
                    <a:lnTo>
                      <a:pt x="1456245" y="225196"/>
                    </a:lnTo>
                    <a:lnTo>
                      <a:pt x="1422311" y="196075"/>
                    </a:lnTo>
                    <a:lnTo>
                      <a:pt x="1386916" y="168681"/>
                    </a:lnTo>
                    <a:lnTo>
                      <a:pt x="1350124" y="143103"/>
                    </a:lnTo>
                    <a:lnTo>
                      <a:pt x="1311998" y="119392"/>
                    </a:lnTo>
                    <a:lnTo>
                      <a:pt x="1272603" y="97612"/>
                    </a:lnTo>
                    <a:lnTo>
                      <a:pt x="1232014" y="77851"/>
                    </a:lnTo>
                    <a:lnTo>
                      <a:pt x="1190307" y="60159"/>
                    </a:lnTo>
                    <a:lnTo>
                      <a:pt x="1147521" y="44602"/>
                    </a:lnTo>
                    <a:lnTo>
                      <a:pt x="1103744" y="31254"/>
                    </a:lnTo>
                    <a:lnTo>
                      <a:pt x="1059040" y="20180"/>
                    </a:lnTo>
                    <a:lnTo>
                      <a:pt x="1013485" y="11455"/>
                    </a:lnTo>
                    <a:lnTo>
                      <a:pt x="967130" y="5143"/>
                    </a:lnTo>
                    <a:lnTo>
                      <a:pt x="920051" y="1295"/>
                    </a:lnTo>
                    <a:lnTo>
                      <a:pt x="872312" y="0"/>
                    </a:lnTo>
                    <a:lnTo>
                      <a:pt x="824572" y="1295"/>
                    </a:lnTo>
                    <a:lnTo>
                      <a:pt x="777494" y="5143"/>
                    </a:lnTo>
                    <a:lnTo>
                      <a:pt x="731139" y="11455"/>
                    </a:lnTo>
                    <a:lnTo>
                      <a:pt x="685571" y="20180"/>
                    </a:lnTo>
                    <a:lnTo>
                      <a:pt x="640867" y="31254"/>
                    </a:lnTo>
                    <a:lnTo>
                      <a:pt x="597090" y="44602"/>
                    </a:lnTo>
                    <a:lnTo>
                      <a:pt x="554316" y="60159"/>
                    </a:lnTo>
                    <a:lnTo>
                      <a:pt x="512597" y="77851"/>
                    </a:lnTo>
                    <a:lnTo>
                      <a:pt x="472008" y="97612"/>
                    </a:lnTo>
                    <a:lnTo>
                      <a:pt x="432612" y="119392"/>
                    </a:lnTo>
                    <a:lnTo>
                      <a:pt x="394487" y="143103"/>
                    </a:lnTo>
                    <a:lnTo>
                      <a:pt x="357695" y="168681"/>
                    </a:lnTo>
                    <a:lnTo>
                      <a:pt x="322300" y="196075"/>
                    </a:lnTo>
                    <a:lnTo>
                      <a:pt x="288378" y="225196"/>
                    </a:lnTo>
                    <a:lnTo>
                      <a:pt x="255981" y="255993"/>
                    </a:lnTo>
                    <a:lnTo>
                      <a:pt x="225183" y="288378"/>
                    </a:lnTo>
                    <a:lnTo>
                      <a:pt x="196062" y="322313"/>
                    </a:lnTo>
                    <a:lnTo>
                      <a:pt x="168681" y="357708"/>
                    </a:lnTo>
                    <a:lnTo>
                      <a:pt x="143090" y="394500"/>
                    </a:lnTo>
                    <a:lnTo>
                      <a:pt x="119380" y="432625"/>
                    </a:lnTo>
                    <a:lnTo>
                      <a:pt x="97612" y="472008"/>
                    </a:lnTo>
                    <a:lnTo>
                      <a:pt x="77838" y="512597"/>
                    </a:lnTo>
                    <a:lnTo>
                      <a:pt x="60147" y="554316"/>
                    </a:lnTo>
                    <a:lnTo>
                      <a:pt x="44589" y="597090"/>
                    </a:lnTo>
                    <a:lnTo>
                      <a:pt x="31242" y="640867"/>
                    </a:lnTo>
                    <a:lnTo>
                      <a:pt x="20180" y="685571"/>
                    </a:lnTo>
                    <a:lnTo>
                      <a:pt x="11442" y="731139"/>
                    </a:lnTo>
                    <a:lnTo>
                      <a:pt x="5130" y="777481"/>
                    </a:lnTo>
                    <a:lnTo>
                      <a:pt x="1295" y="824572"/>
                    </a:lnTo>
                    <a:lnTo>
                      <a:pt x="0" y="872299"/>
                    </a:lnTo>
                    <a:lnTo>
                      <a:pt x="1295" y="920038"/>
                    </a:lnTo>
                    <a:lnTo>
                      <a:pt x="5130" y="967130"/>
                    </a:lnTo>
                    <a:lnTo>
                      <a:pt x="11442" y="1013485"/>
                    </a:lnTo>
                    <a:lnTo>
                      <a:pt x="20180" y="1059040"/>
                    </a:lnTo>
                    <a:lnTo>
                      <a:pt x="31242" y="1103744"/>
                    </a:lnTo>
                    <a:lnTo>
                      <a:pt x="44589" y="1147521"/>
                    </a:lnTo>
                    <a:lnTo>
                      <a:pt x="60147" y="1190294"/>
                    </a:lnTo>
                    <a:lnTo>
                      <a:pt x="77838" y="1232014"/>
                    </a:lnTo>
                    <a:lnTo>
                      <a:pt x="97612" y="1272603"/>
                    </a:lnTo>
                    <a:lnTo>
                      <a:pt x="119380" y="1311998"/>
                    </a:lnTo>
                    <a:lnTo>
                      <a:pt x="143090" y="1350124"/>
                    </a:lnTo>
                    <a:lnTo>
                      <a:pt x="168681" y="1386916"/>
                    </a:lnTo>
                    <a:lnTo>
                      <a:pt x="196062" y="1422311"/>
                    </a:lnTo>
                    <a:lnTo>
                      <a:pt x="225183" y="1456232"/>
                    </a:lnTo>
                    <a:lnTo>
                      <a:pt x="255981" y="1488630"/>
                    </a:lnTo>
                    <a:lnTo>
                      <a:pt x="288378" y="1519428"/>
                    </a:lnTo>
                    <a:lnTo>
                      <a:pt x="322300" y="1548549"/>
                    </a:lnTo>
                    <a:lnTo>
                      <a:pt x="357695" y="1575930"/>
                    </a:lnTo>
                    <a:lnTo>
                      <a:pt x="394487" y="1601520"/>
                    </a:lnTo>
                    <a:lnTo>
                      <a:pt x="432612" y="1625231"/>
                    </a:lnTo>
                    <a:lnTo>
                      <a:pt x="472008" y="1646999"/>
                    </a:lnTo>
                    <a:lnTo>
                      <a:pt x="512597" y="1666773"/>
                    </a:lnTo>
                    <a:lnTo>
                      <a:pt x="554316" y="1684464"/>
                    </a:lnTo>
                    <a:lnTo>
                      <a:pt x="597090" y="1700022"/>
                    </a:lnTo>
                    <a:lnTo>
                      <a:pt x="640867" y="1713369"/>
                    </a:lnTo>
                    <a:lnTo>
                      <a:pt x="685571" y="1724431"/>
                    </a:lnTo>
                    <a:lnTo>
                      <a:pt x="731139" y="1733169"/>
                    </a:lnTo>
                    <a:lnTo>
                      <a:pt x="777494" y="1739480"/>
                    </a:lnTo>
                    <a:lnTo>
                      <a:pt x="824572" y="1743316"/>
                    </a:lnTo>
                    <a:lnTo>
                      <a:pt x="872312" y="1744611"/>
                    </a:lnTo>
                    <a:lnTo>
                      <a:pt x="920051" y="1743316"/>
                    </a:lnTo>
                    <a:lnTo>
                      <a:pt x="967130" y="1739480"/>
                    </a:lnTo>
                    <a:lnTo>
                      <a:pt x="1013485" y="1733169"/>
                    </a:lnTo>
                    <a:lnTo>
                      <a:pt x="1059040" y="1724431"/>
                    </a:lnTo>
                    <a:lnTo>
                      <a:pt x="1103744" y="1713369"/>
                    </a:lnTo>
                    <a:lnTo>
                      <a:pt x="1147521" y="1700022"/>
                    </a:lnTo>
                    <a:lnTo>
                      <a:pt x="1190307" y="1684464"/>
                    </a:lnTo>
                    <a:lnTo>
                      <a:pt x="1232014" y="1666773"/>
                    </a:lnTo>
                    <a:lnTo>
                      <a:pt x="1272603" y="1646999"/>
                    </a:lnTo>
                    <a:lnTo>
                      <a:pt x="1311998" y="1625231"/>
                    </a:lnTo>
                    <a:lnTo>
                      <a:pt x="1350124" y="1601520"/>
                    </a:lnTo>
                    <a:lnTo>
                      <a:pt x="1386916" y="1575930"/>
                    </a:lnTo>
                    <a:lnTo>
                      <a:pt x="1422311" y="1548549"/>
                    </a:lnTo>
                    <a:lnTo>
                      <a:pt x="1456245" y="1519428"/>
                    </a:lnTo>
                    <a:lnTo>
                      <a:pt x="1488630" y="1488630"/>
                    </a:lnTo>
                    <a:lnTo>
                      <a:pt x="1519428" y="1456232"/>
                    </a:lnTo>
                    <a:lnTo>
                      <a:pt x="1548549" y="1422311"/>
                    </a:lnTo>
                    <a:lnTo>
                      <a:pt x="1575943" y="1386916"/>
                    </a:lnTo>
                    <a:lnTo>
                      <a:pt x="1601520" y="1350124"/>
                    </a:lnTo>
                    <a:lnTo>
                      <a:pt x="1625231" y="1311998"/>
                    </a:lnTo>
                    <a:lnTo>
                      <a:pt x="1647012" y="1272603"/>
                    </a:lnTo>
                    <a:lnTo>
                      <a:pt x="1666773" y="1232014"/>
                    </a:lnTo>
                    <a:lnTo>
                      <a:pt x="1684464" y="1190294"/>
                    </a:lnTo>
                    <a:lnTo>
                      <a:pt x="1700022" y="1147521"/>
                    </a:lnTo>
                    <a:lnTo>
                      <a:pt x="1713369" y="1103744"/>
                    </a:lnTo>
                    <a:lnTo>
                      <a:pt x="1724444" y="1059040"/>
                    </a:lnTo>
                    <a:lnTo>
                      <a:pt x="1733169" y="1013485"/>
                    </a:lnTo>
                    <a:lnTo>
                      <a:pt x="1739480" y="967130"/>
                    </a:lnTo>
                    <a:lnTo>
                      <a:pt x="1743329" y="920038"/>
                    </a:lnTo>
                    <a:lnTo>
                      <a:pt x="1744624" y="872299"/>
                    </a:lnTo>
                    <a:close/>
                  </a:path>
                </a:pathLst>
              </a:custGeom>
              <a:solidFill>
                <a:srgbClr val="405E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object 12">
                <a:extLst>
                  <a:ext uri="{FF2B5EF4-FFF2-40B4-BE49-F238E27FC236}">
                    <a16:creationId xmlns:a16="http://schemas.microsoft.com/office/drawing/2014/main" id="{26921832-F751-C459-DBCB-3222C6ABEA69}"/>
                  </a:ext>
                </a:extLst>
              </p:cNvPr>
              <p:cNvSpPr/>
              <p:nvPr/>
            </p:nvSpPr>
            <p:spPr>
              <a:xfrm>
                <a:off x="547112" y="2586610"/>
                <a:ext cx="1625600" cy="1625600"/>
              </a:xfrm>
              <a:custGeom>
                <a:avLst/>
                <a:gdLst/>
                <a:ahLst/>
                <a:cxnLst/>
                <a:rect l="l" t="t" r="r" b="b"/>
                <a:pathLst>
                  <a:path w="1625600" h="1625600">
                    <a:moveTo>
                      <a:pt x="812634" y="0"/>
                    </a:moveTo>
                    <a:lnTo>
                      <a:pt x="765007" y="1383"/>
                    </a:lnTo>
                    <a:lnTo>
                      <a:pt x="718089" y="5484"/>
                    </a:lnTo>
                    <a:lnTo>
                      <a:pt x="671957" y="12223"/>
                    </a:lnTo>
                    <a:lnTo>
                      <a:pt x="626689" y="21525"/>
                    </a:lnTo>
                    <a:lnTo>
                      <a:pt x="582361" y="33312"/>
                    </a:lnTo>
                    <a:lnTo>
                      <a:pt x="539050" y="47506"/>
                    </a:lnTo>
                    <a:lnTo>
                      <a:pt x="496835" y="64030"/>
                    </a:lnTo>
                    <a:lnTo>
                      <a:pt x="455792" y="82807"/>
                    </a:lnTo>
                    <a:lnTo>
                      <a:pt x="415998" y="103761"/>
                    </a:lnTo>
                    <a:lnTo>
                      <a:pt x="377531" y="126813"/>
                    </a:lnTo>
                    <a:lnTo>
                      <a:pt x="340467" y="151887"/>
                    </a:lnTo>
                    <a:lnTo>
                      <a:pt x="304885" y="178905"/>
                    </a:lnTo>
                    <a:lnTo>
                      <a:pt x="270861" y="207791"/>
                    </a:lnTo>
                    <a:lnTo>
                      <a:pt x="238472" y="238466"/>
                    </a:lnTo>
                    <a:lnTo>
                      <a:pt x="207796" y="270854"/>
                    </a:lnTo>
                    <a:lnTo>
                      <a:pt x="178910" y="304877"/>
                    </a:lnTo>
                    <a:lnTo>
                      <a:pt x="151892" y="340459"/>
                    </a:lnTo>
                    <a:lnTo>
                      <a:pt x="126817" y="377522"/>
                    </a:lnTo>
                    <a:lnTo>
                      <a:pt x="103764" y="415988"/>
                    </a:lnTo>
                    <a:lnTo>
                      <a:pt x="82810" y="455781"/>
                    </a:lnTo>
                    <a:lnTo>
                      <a:pt x="64032" y="496824"/>
                    </a:lnTo>
                    <a:lnTo>
                      <a:pt x="47507" y="539039"/>
                    </a:lnTo>
                    <a:lnTo>
                      <a:pt x="33313" y="582349"/>
                    </a:lnTo>
                    <a:lnTo>
                      <a:pt x="21526" y="626677"/>
                    </a:lnTo>
                    <a:lnTo>
                      <a:pt x="12224" y="671945"/>
                    </a:lnTo>
                    <a:lnTo>
                      <a:pt x="5484" y="718077"/>
                    </a:lnTo>
                    <a:lnTo>
                      <a:pt x="1384" y="764995"/>
                    </a:lnTo>
                    <a:lnTo>
                      <a:pt x="0" y="812622"/>
                    </a:lnTo>
                    <a:lnTo>
                      <a:pt x="1384" y="860250"/>
                    </a:lnTo>
                    <a:lnTo>
                      <a:pt x="5484" y="907169"/>
                    </a:lnTo>
                    <a:lnTo>
                      <a:pt x="12224" y="953302"/>
                    </a:lnTo>
                    <a:lnTo>
                      <a:pt x="21526" y="998571"/>
                    </a:lnTo>
                    <a:lnTo>
                      <a:pt x="33313" y="1042900"/>
                    </a:lnTo>
                    <a:lnTo>
                      <a:pt x="47507" y="1086211"/>
                    </a:lnTo>
                    <a:lnTo>
                      <a:pt x="64032" y="1128427"/>
                    </a:lnTo>
                    <a:lnTo>
                      <a:pt x="82810" y="1169470"/>
                    </a:lnTo>
                    <a:lnTo>
                      <a:pt x="103764" y="1209264"/>
                    </a:lnTo>
                    <a:lnTo>
                      <a:pt x="126817" y="1247731"/>
                    </a:lnTo>
                    <a:lnTo>
                      <a:pt x="151892" y="1284794"/>
                    </a:lnTo>
                    <a:lnTo>
                      <a:pt x="178910" y="1320377"/>
                    </a:lnTo>
                    <a:lnTo>
                      <a:pt x="207796" y="1354400"/>
                    </a:lnTo>
                    <a:lnTo>
                      <a:pt x="238472" y="1386789"/>
                    </a:lnTo>
                    <a:lnTo>
                      <a:pt x="270861" y="1417464"/>
                    </a:lnTo>
                    <a:lnTo>
                      <a:pt x="304885" y="1446350"/>
                    </a:lnTo>
                    <a:lnTo>
                      <a:pt x="340467" y="1473368"/>
                    </a:lnTo>
                    <a:lnTo>
                      <a:pt x="377531" y="1498442"/>
                    </a:lnTo>
                    <a:lnTo>
                      <a:pt x="415998" y="1521495"/>
                    </a:lnTo>
                    <a:lnTo>
                      <a:pt x="455792" y="1542448"/>
                    </a:lnTo>
                    <a:lnTo>
                      <a:pt x="496835" y="1561226"/>
                    </a:lnTo>
                    <a:lnTo>
                      <a:pt x="539050" y="1577750"/>
                    </a:lnTo>
                    <a:lnTo>
                      <a:pt x="582361" y="1591945"/>
                    </a:lnTo>
                    <a:lnTo>
                      <a:pt x="626689" y="1603731"/>
                    </a:lnTo>
                    <a:lnTo>
                      <a:pt x="671957" y="1613033"/>
                    </a:lnTo>
                    <a:lnTo>
                      <a:pt x="718089" y="1619772"/>
                    </a:lnTo>
                    <a:lnTo>
                      <a:pt x="765007" y="1623873"/>
                    </a:lnTo>
                    <a:lnTo>
                      <a:pt x="812634" y="1625257"/>
                    </a:lnTo>
                    <a:lnTo>
                      <a:pt x="860260" y="1623873"/>
                    </a:lnTo>
                    <a:lnTo>
                      <a:pt x="907177" y="1619772"/>
                    </a:lnTo>
                    <a:lnTo>
                      <a:pt x="953308" y="1613033"/>
                    </a:lnTo>
                    <a:lnTo>
                      <a:pt x="998576" y="1603731"/>
                    </a:lnTo>
                    <a:lnTo>
                      <a:pt x="1042904" y="1591945"/>
                    </a:lnTo>
                    <a:lnTo>
                      <a:pt x="1086214" y="1577750"/>
                    </a:lnTo>
                    <a:lnTo>
                      <a:pt x="1128429" y="1561226"/>
                    </a:lnTo>
                    <a:lnTo>
                      <a:pt x="1169472" y="1542448"/>
                    </a:lnTo>
                    <a:lnTo>
                      <a:pt x="1209265" y="1521495"/>
                    </a:lnTo>
                    <a:lnTo>
                      <a:pt x="1247733" y="1498442"/>
                    </a:lnTo>
                    <a:lnTo>
                      <a:pt x="1284796" y="1473368"/>
                    </a:lnTo>
                    <a:lnTo>
                      <a:pt x="1320379" y="1446350"/>
                    </a:lnTo>
                    <a:lnTo>
                      <a:pt x="1354403" y="1417464"/>
                    </a:lnTo>
                    <a:lnTo>
                      <a:pt x="1386792" y="1386789"/>
                    </a:lnTo>
                    <a:lnTo>
                      <a:pt x="1417468" y="1354400"/>
                    </a:lnTo>
                    <a:lnTo>
                      <a:pt x="1446354" y="1320377"/>
                    </a:lnTo>
                    <a:lnTo>
                      <a:pt x="1473374" y="1284794"/>
                    </a:lnTo>
                    <a:lnTo>
                      <a:pt x="1498449" y="1247731"/>
                    </a:lnTo>
                    <a:lnTo>
                      <a:pt x="1521502" y="1209264"/>
                    </a:lnTo>
                    <a:lnTo>
                      <a:pt x="1542457" y="1169470"/>
                    </a:lnTo>
                    <a:lnTo>
                      <a:pt x="1561235" y="1128427"/>
                    </a:lnTo>
                    <a:lnTo>
                      <a:pt x="1577760" y="1086211"/>
                    </a:lnTo>
                    <a:lnTo>
                      <a:pt x="1591955" y="1042900"/>
                    </a:lnTo>
                    <a:lnTo>
                      <a:pt x="1603742" y="998571"/>
                    </a:lnTo>
                    <a:lnTo>
                      <a:pt x="1613045" y="953302"/>
                    </a:lnTo>
                    <a:lnTo>
                      <a:pt x="1619785" y="907169"/>
                    </a:lnTo>
                    <a:lnTo>
                      <a:pt x="1623885" y="860250"/>
                    </a:lnTo>
                    <a:lnTo>
                      <a:pt x="1625269" y="812622"/>
                    </a:lnTo>
                    <a:lnTo>
                      <a:pt x="1623885" y="764995"/>
                    </a:lnTo>
                    <a:lnTo>
                      <a:pt x="1619785" y="718077"/>
                    </a:lnTo>
                    <a:lnTo>
                      <a:pt x="1613045" y="671945"/>
                    </a:lnTo>
                    <a:lnTo>
                      <a:pt x="1603742" y="626677"/>
                    </a:lnTo>
                    <a:lnTo>
                      <a:pt x="1591955" y="582349"/>
                    </a:lnTo>
                    <a:lnTo>
                      <a:pt x="1577760" y="539039"/>
                    </a:lnTo>
                    <a:lnTo>
                      <a:pt x="1561235" y="496824"/>
                    </a:lnTo>
                    <a:lnTo>
                      <a:pt x="1542457" y="455781"/>
                    </a:lnTo>
                    <a:lnTo>
                      <a:pt x="1521502" y="415988"/>
                    </a:lnTo>
                    <a:lnTo>
                      <a:pt x="1498449" y="377522"/>
                    </a:lnTo>
                    <a:lnTo>
                      <a:pt x="1473374" y="340459"/>
                    </a:lnTo>
                    <a:lnTo>
                      <a:pt x="1446354" y="304877"/>
                    </a:lnTo>
                    <a:lnTo>
                      <a:pt x="1417468" y="270854"/>
                    </a:lnTo>
                    <a:lnTo>
                      <a:pt x="1386792" y="238466"/>
                    </a:lnTo>
                    <a:lnTo>
                      <a:pt x="1354403" y="207791"/>
                    </a:lnTo>
                    <a:lnTo>
                      <a:pt x="1320379" y="178905"/>
                    </a:lnTo>
                    <a:lnTo>
                      <a:pt x="1284796" y="151887"/>
                    </a:lnTo>
                    <a:lnTo>
                      <a:pt x="1247733" y="126813"/>
                    </a:lnTo>
                    <a:lnTo>
                      <a:pt x="1209265" y="103761"/>
                    </a:lnTo>
                    <a:lnTo>
                      <a:pt x="1169472" y="82807"/>
                    </a:lnTo>
                    <a:lnTo>
                      <a:pt x="1128429" y="64030"/>
                    </a:lnTo>
                    <a:lnTo>
                      <a:pt x="1086214" y="47506"/>
                    </a:lnTo>
                    <a:lnTo>
                      <a:pt x="1042904" y="33312"/>
                    </a:lnTo>
                    <a:lnTo>
                      <a:pt x="998576" y="21525"/>
                    </a:lnTo>
                    <a:lnTo>
                      <a:pt x="953308" y="12223"/>
                    </a:lnTo>
                    <a:lnTo>
                      <a:pt x="907177" y="5484"/>
                    </a:lnTo>
                    <a:lnTo>
                      <a:pt x="860260" y="1383"/>
                    </a:lnTo>
                    <a:lnTo>
                      <a:pt x="812634" y="0"/>
                    </a:lnTo>
                    <a:close/>
                  </a:path>
                </a:pathLst>
              </a:custGeom>
              <a:solidFill>
                <a:srgbClr val="FDFDF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object 14">
                <a:extLst>
                  <a:ext uri="{FF2B5EF4-FFF2-40B4-BE49-F238E27FC236}">
                    <a16:creationId xmlns:a16="http://schemas.microsoft.com/office/drawing/2014/main" id="{50B6AC29-E706-7249-3778-77B7CD89DA33}"/>
                  </a:ext>
                </a:extLst>
              </p:cNvPr>
              <p:cNvSpPr/>
              <p:nvPr/>
            </p:nvSpPr>
            <p:spPr>
              <a:xfrm>
                <a:off x="5548701" y="2693035"/>
                <a:ext cx="1471930" cy="1471930"/>
              </a:xfrm>
              <a:custGeom>
                <a:avLst/>
                <a:gdLst/>
                <a:ahLst/>
                <a:cxnLst/>
                <a:rect l="l" t="t" r="r" b="b"/>
                <a:pathLst>
                  <a:path w="1471929" h="1471929">
                    <a:moveTo>
                      <a:pt x="735888" y="1471777"/>
                    </a:moveTo>
                    <a:lnTo>
                      <a:pt x="784152" y="1470207"/>
                    </a:lnTo>
                    <a:lnTo>
                      <a:pt x="831599" y="1465561"/>
                    </a:lnTo>
                    <a:lnTo>
                      <a:pt x="878132" y="1457938"/>
                    </a:lnTo>
                    <a:lnTo>
                      <a:pt x="923653" y="1447436"/>
                    </a:lnTo>
                    <a:lnTo>
                      <a:pt x="968064" y="1434154"/>
                    </a:lnTo>
                    <a:lnTo>
                      <a:pt x="1011265" y="1418190"/>
                    </a:lnTo>
                    <a:lnTo>
                      <a:pt x="1053160" y="1399641"/>
                    </a:lnTo>
                    <a:lnTo>
                      <a:pt x="1093650" y="1378606"/>
                    </a:lnTo>
                    <a:lnTo>
                      <a:pt x="1132635" y="1355184"/>
                    </a:lnTo>
                    <a:lnTo>
                      <a:pt x="1170020" y="1329473"/>
                    </a:lnTo>
                    <a:lnTo>
                      <a:pt x="1205704" y="1301570"/>
                    </a:lnTo>
                    <a:lnTo>
                      <a:pt x="1239590" y="1271575"/>
                    </a:lnTo>
                    <a:lnTo>
                      <a:pt x="1271580" y="1239585"/>
                    </a:lnTo>
                    <a:lnTo>
                      <a:pt x="1301574" y="1205699"/>
                    </a:lnTo>
                    <a:lnTo>
                      <a:pt x="1329477" y="1170014"/>
                    </a:lnTo>
                    <a:lnTo>
                      <a:pt x="1355188" y="1132630"/>
                    </a:lnTo>
                    <a:lnTo>
                      <a:pt x="1378609" y="1093644"/>
                    </a:lnTo>
                    <a:lnTo>
                      <a:pt x="1399643" y="1053155"/>
                    </a:lnTo>
                    <a:lnTo>
                      <a:pt x="1418191" y="1011260"/>
                    </a:lnTo>
                    <a:lnTo>
                      <a:pt x="1434155" y="968059"/>
                    </a:lnTo>
                    <a:lnTo>
                      <a:pt x="1447437" y="923649"/>
                    </a:lnTo>
                    <a:lnTo>
                      <a:pt x="1457939" y="878129"/>
                    </a:lnTo>
                    <a:lnTo>
                      <a:pt x="1465561" y="831596"/>
                    </a:lnTo>
                    <a:lnTo>
                      <a:pt x="1470207" y="784150"/>
                    </a:lnTo>
                    <a:lnTo>
                      <a:pt x="1471777" y="735888"/>
                    </a:lnTo>
                    <a:lnTo>
                      <a:pt x="1470207" y="687625"/>
                    </a:lnTo>
                    <a:lnTo>
                      <a:pt x="1465561" y="640178"/>
                    </a:lnTo>
                    <a:lnTo>
                      <a:pt x="1457939" y="593644"/>
                    </a:lnTo>
                    <a:lnTo>
                      <a:pt x="1447437" y="548123"/>
                    </a:lnTo>
                    <a:lnTo>
                      <a:pt x="1434155" y="503713"/>
                    </a:lnTo>
                    <a:lnTo>
                      <a:pt x="1418191" y="460511"/>
                    </a:lnTo>
                    <a:lnTo>
                      <a:pt x="1399643" y="418616"/>
                    </a:lnTo>
                    <a:lnTo>
                      <a:pt x="1378609" y="378127"/>
                    </a:lnTo>
                    <a:lnTo>
                      <a:pt x="1355188" y="339141"/>
                    </a:lnTo>
                    <a:lnTo>
                      <a:pt x="1329477" y="301757"/>
                    </a:lnTo>
                    <a:lnTo>
                      <a:pt x="1301574" y="266073"/>
                    </a:lnTo>
                    <a:lnTo>
                      <a:pt x="1271580" y="232187"/>
                    </a:lnTo>
                    <a:lnTo>
                      <a:pt x="1239590" y="200197"/>
                    </a:lnTo>
                    <a:lnTo>
                      <a:pt x="1205704" y="170202"/>
                    </a:lnTo>
                    <a:lnTo>
                      <a:pt x="1170020" y="142300"/>
                    </a:lnTo>
                    <a:lnTo>
                      <a:pt x="1132635" y="116589"/>
                    </a:lnTo>
                    <a:lnTo>
                      <a:pt x="1093650" y="93167"/>
                    </a:lnTo>
                    <a:lnTo>
                      <a:pt x="1053160" y="72133"/>
                    </a:lnTo>
                    <a:lnTo>
                      <a:pt x="1011265" y="53585"/>
                    </a:lnTo>
                    <a:lnTo>
                      <a:pt x="968064" y="37621"/>
                    </a:lnTo>
                    <a:lnTo>
                      <a:pt x="923653" y="24339"/>
                    </a:lnTo>
                    <a:lnTo>
                      <a:pt x="878132" y="13838"/>
                    </a:lnTo>
                    <a:lnTo>
                      <a:pt x="831599" y="6215"/>
                    </a:lnTo>
                    <a:lnTo>
                      <a:pt x="784152" y="1570"/>
                    </a:lnTo>
                    <a:lnTo>
                      <a:pt x="735888" y="0"/>
                    </a:lnTo>
                    <a:lnTo>
                      <a:pt x="687626" y="1570"/>
                    </a:lnTo>
                    <a:lnTo>
                      <a:pt x="640180" y="6215"/>
                    </a:lnTo>
                    <a:lnTo>
                      <a:pt x="593648" y="13838"/>
                    </a:lnTo>
                    <a:lnTo>
                      <a:pt x="548128" y="24339"/>
                    </a:lnTo>
                    <a:lnTo>
                      <a:pt x="503718" y="37621"/>
                    </a:lnTo>
                    <a:lnTo>
                      <a:pt x="460516" y="53585"/>
                    </a:lnTo>
                    <a:lnTo>
                      <a:pt x="418622" y="72133"/>
                    </a:lnTo>
                    <a:lnTo>
                      <a:pt x="378133" y="93167"/>
                    </a:lnTo>
                    <a:lnTo>
                      <a:pt x="339147" y="116589"/>
                    </a:lnTo>
                    <a:lnTo>
                      <a:pt x="301762" y="142300"/>
                    </a:lnTo>
                    <a:lnTo>
                      <a:pt x="266078" y="170202"/>
                    </a:lnTo>
                    <a:lnTo>
                      <a:pt x="232192" y="200197"/>
                    </a:lnTo>
                    <a:lnTo>
                      <a:pt x="200202" y="232187"/>
                    </a:lnTo>
                    <a:lnTo>
                      <a:pt x="170206" y="266073"/>
                    </a:lnTo>
                    <a:lnTo>
                      <a:pt x="142304" y="301757"/>
                    </a:lnTo>
                    <a:lnTo>
                      <a:pt x="116592" y="339141"/>
                    </a:lnTo>
                    <a:lnTo>
                      <a:pt x="93170" y="378127"/>
                    </a:lnTo>
                    <a:lnTo>
                      <a:pt x="72136" y="418616"/>
                    </a:lnTo>
                    <a:lnTo>
                      <a:pt x="53587" y="460511"/>
                    </a:lnTo>
                    <a:lnTo>
                      <a:pt x="37622" y="503713"/>
                    </a:lnTo>
                    <a:lnTo>
                      <a:pt x="24340" y="548123"/>
                    </a:lnTo>
                    <a:lnTo>
                      <a:pt x="13838" y="593644"/>
                    </a:lnTo>
                    <a:lnTo>
                      <a:pt x="6216" y="640178"/>
                    </a:lnTo>
                    <a:lnTo>
                      <a:pt x="1570" y="687625"/>
                    </a:lnTo>
                    <a:lnTo>
                      <a:pt x="0" y="735888"/>
                    </a:lnTo>
                    <a:lnTo>
                      <a:pt x="1570" y="784150"/>
                    </a:lnTo>
                    <a:lnTo>
                      <a:pt x="6216" y="831596"/>
                    </a:lnTo>
                    <a:lnTo>
                      <a:pt x="13838" y="878129"/>
                    </a:lnTo>
                    <a:lnTo>
                      <a:pt x="24340" y="923649"/>
                    </a:lnTo>
                    <a:lnTo>
                      <a:pt x="37622" y="968059"/>
                    </a:lnTo>
                    <a:lnTo>
                      <a:pt x="53587" y="1011260"/>
                    </a:lnTo>
                    <a:lnTo>
                      <a:pt x="72136" y="1053155"/>
                    </a:lnTo>
                    <a:lnTo>
                      <a:pt x="93170" y="1093644"/>
                    </a:lnTo>
                    <a:lnTo>
                      <a:pt x="116592" y="1132630"/>
                    </a:lnTo>
                    <a:lnTo>
                      <a:pt x="142304" y="1170014"/>
                    </a:lnTo>
                    <a:lnTo>
                      <a:pt x="170206" y="1205699"/>
                    </a:lnTo>
                    <a:lnTo>
                      <a:pt x="200202" y="1239585"/>
                    </a:lnTo>
                    <a:lnTo>
                      <a:pt x="232192" y="1271575"/>
                    </a:lnTo>
                    <a:lnTo>
                      <a:pt x="266078" y="1301570"/>
                    </a:lnTo>
                    <a:lnTo>
                      <a:pt x="301762" y="1329473"/>
                    </a:lnTo>
                    <a:lnTo>
                      <a:pt x="339147" y="1355184"/>
                    </a:lnTo>
                    <a:lnTo>
                      <a:pt x="378133" y="1378606"/>
                    </a:lnTo>
                    <a:lnTo>
                      <a:pt x="418622" y="1399641"/>
                    </a:lnTo>
                    <a:lnTo>
                      <a:pt x="460516" y="1418190"/>
                    </a:lnTo>
                    <a:lnTo>
                      <a:pt x="503718" y="1434154"/>
                    </a:lnTo>
                    <a:lnTo>
                      <a:pt x="548128" y="1447436"/>
                    </a:lnTo>
                    <a:lnTo>
                      <a:pt x="593648" y="1457938"/>
                    </a:lnTo>
                    <a:lnTo>
                      <a:pt x="640180" y="1465561"/>
                    </a:lnTo>
                    <a:lnTo>
                      <a:pt x="687626" y="1470207"/>
                    </a:lnTo>
                    <a:lnTo>
                      <a:pt x="735888" y="1471777"/>
                    </a:lnTo>
                    <a:close/>
                  </a:path>
                </a:pathLst>
              </a:custGeom>
              <a:ln w="19075">
                <a:solidFill>
                  <a:schemeClr val="bg1">
                    <a:lumMod val="75000"/>
                  </a:schemeClr>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object 15">
                <a:extLst>
                  <a:ext uri="{FF2B5EF4-FFF2-40B4-BE49-F238E27FC236}">
                    <a16:creationId xmlns:a16="http://schemas.microsoft.com/office/drawing/2014/main" id="{CAD8C696-AE9E-A83E-6E3F-5D7727B9303F}"/>
                  </a:ext>
                </a:extLst>
              </p:cNvPr>
              <p:cNvSpPr/>
              <p:nvPr/>
            </p:nvSpPr>
            <p:spPr>
              <a:xfrm>
                <a:off x="4179189" y="4864391"/>
                <a:ext cx="1471930" cy="1471930"/>
              </a:xfrm>
              <a:custGeom>
                <a:avLst/>
                <a:gdLst/>
                <a:ahLst/>
                <a:cxnLst/>
                <a:rect l="l" t="t" r="r" b="b"/>
                <a:pathLst>
                  <a:path w="1471929" h="1471929">
                    <a:moveTo>
                      <a:pt x="735888" y="1471764"/>
                    </a:moveTo>
                    <a:lnTo>
                      <a:pt x="784152" y="1470194"/>
                    </a:lnTo>
                    <a:lnTo>
                      <a:pt x="831599" y="1465548"/>
                    </a:lnTo>
                    <a:lnTo>
                      <a:pt x="878132" y="1457925"/>
                    </a:lnTo>
                    <a:lnTo>
                      <a:pt x="923653" y="1447424"/>
                    </a:lnTo>
                    <a:lnTo>
                      <a:pt x="968064" y="1434142"/>
                    </a:lnTo>
                    <a:lnTo>
                      <a:pt x="1011265" y="1418177"/>
                    </a:lnTo>
                    <a:lnTo>
                      <a:pt x="1053160" y="1399628"/>
                    </a:lnTo>
                    <a:lnTo>
                      <a:pt x="1093650" y="1378594"/>
                    </a:lnTo>
                    <a:lnTo>
                      <a:pt x="1132635" y="1355172"/>
                    </a:lnTo>
                    <a:lnTo>
                      <a:pt x="1170020" y="1329460"/>
                    </a:lnTo>
                    <a:lnTo>
                      <a:pt x="1205704" y="1301558"/>
                    </a:lnTo>
                    <a:lnTo>
                      <a:pt x="1239590" y="1271562"/>
                    </a:lnTo>
                    <a:lnTo>
                      <a:pt x="1271580" y="1239572"/>
                    </a:lnTo>
                    <a:lnTo>
                      <a:pt x="1301574" y="1205686"/>
                    </a:lnTo>
                    <a:lnTo>
                      <a:pt x="1329477" y="1170001"/>
                    </a:lnTo>
                    <a:lnTo>
                      <a:pt x="1355188" y="1132617"/>
                    </a:lnTo>
                    <a:lnTo>
                      <a:pt x="1378609" y="1093631"/>
                    </a:lnTo>
                    <a:lnTo>
                      <a:pt x="1399643" y="1053142"/>
                    </a:lnTo>
                    <a:lnTo>
                      <a:pt x="1418191" y="1011247"/>
                    </a:lnTo>
                    <a:lnTo>
                      <a:pt x="1434155" y="968046"/>
                    </a:lnTo>
                    <a:lnTo>
                      <a:pt x="1447437" y="923636"/>
                    </a:lnTo>
                    <a:lnTo>
                      <a:pt x="1457939" y="878116"/>
                    </a:lnTo>
                    <a:lnTo>
                      <a:pt x="1465561" y="831584"/>
                    </a:lnTo>
                    <a:lnTo>
                      <a:pt x="1470207" y="784137"/>
                    </a:lnTo>
                    <a:lnTo>
                      <a:pt x="1471777" y="735876"/>
                    </a:lnTo>
                    <a:lnTo>
                      <a:pt x="1470207" y="687612"/>
                    </a:lnTo>
                    <a:lnTo>
                      <a:pt x="1465561" y="640165"/>
                    </a:lnTo>
                    <a:lnTo>
                      <a:pt x="1457939" y="593632"/>
                    </a:lnTo>
                    <a:lnTo>
                      <a:pt x="1447437" y="548111"/>
                    </a:lnTo>
                    <a:lnTo>
                      <a:pt x="1434155" y="503701"/>
                    </a:lnTo>
                    <a:lnTo>
                      <a:pt x="1418191" y="460500"/>
                    </a:lnTo>
                    <a:lnTo>
                      <a:pt x="1399643" y="418606"/>
                    </a:lnTo>
                    <a:lnTo>
                      <a:pt x="1378609" y="378117"/>
                    </a:lnTo>
                    <a:lnTo>
                      <a:pt x="1355188" y="339132"/>
                    </a:lnTo>
                    <a:lnTo>
                      <a:pt x="1329477" y="301749"/>
                    </a:lnTo>
                    <a:lnTo>
                      <a:pt x="1301574" y="266065"/>
                    </a:lnTo>
                    <a:lnTo>
                      <a:pt x="1271580" y="232180"/>
                    </a:lnTo>
                    <a:lnTo>
                      <a:pt x="1239590" y="200191"/>
                    </a:lnTo>
                    <a:lnTo>
                      <a:pt x="1205704" y="170197"/>
                    </a:lnTo>
                    <a:lnTo>
                      <a:pt x="1170020" y="142296"/>
                    </a:lnTo>
                    <a:lnTo>
                      <a:pt x="1132635" y="116585"/>
                    </a:lnTo>
                    <a:lnTo>
                      <a:pt x="1093650" y="93164"/>
                    </a:lnTo>
                    <a:lnTo>
                      <a:pt x="1053160" y="72131"/>
                    </a:lnTo>
                    <a:lnTo>
                      <a:pt x="1011265" y="53583"/>
                    </a:lnTo>
                    <a:lnTo>
                      <a:pt x="968064" y="37620"/>
                    </a:lnTo>
                    <a:lnTo>
                      <a:pt x="923653" y="24338"/>
                    </a:lnTo>
                    <a:lnTo>
                      <a:pt x="878132" y="13837"/>
                    </a:lnTo>
                    <a:lnTo>
                      <a:pt x="831599" y="6215"/>
                    </a:lnTo>
                    <a:lnTo>
                      <a:pt x="784152" y="1570"/>
                    </a:lnTo>
                    <a:lnTo>
                      <a:pt x="735888" y="0"/>
                    </a:lnTo>
                    <a:lnTo>
                      <a:pt x="687625" y="1570"/>
                    </a:lnTo>
                    <a:lnTo>
                      <a:pt x="640178" y="6215"/>
                    </a:lnTo>
                    <a:lnTo>
                      <a:pt x="593644" y="13837"/>
                    </a:lnTo>
                    <a:lnTo>
                      <a:pt x="548123" y="24338"/>
                    </a:lnTo>
                    <a:lnTo>
                      <a:pt x="503713" y="37620"/>
                    </a:lnTo>
                    <a:lnTo>
                      <a:pt x="460511" y="53583"/>
                    </a:lnTo>
                    <a:lnTo>
                      <a:pt x="418616" y="72131"/>
                    </a:lnTo>
                    <a:lnTo>
                      <a:pt x="378127" y="93164"/>
                    </a:lnTo>
                    <a:lnTo>
                      <a:pt x="339141" y="116585"/>
                    </a:lnTo>
                    <a:lnTo>
                      <a:pt x="301757" y="142296"/>
                    </a:lnTo>
                    <a:lnTo>
                      <a:pt x="266073" y="170197"/>
                    </a:lnTo>
                    <a:lnTo>
                      <a:pt x="232187" y="200191"/>
                    </a:lnTo>
                    <a:lnTo>
                      <a:pt x="200197" y="232180"/>
                    </a:lnTo>
                    <a:lnTo>
                      <a:pt x="170202" y="266065"/>
                    </a:lnTo>
                    <a:lnTo>
                      <a:pt x="142300" y="301749"/>
                    </a:lnTo>
                    <a:lnTo>
                      <a:pt x="116589" y="339132"/>
                    </a:lnTo>
                    <a:lnTo>
                      <a:pt x="93167" y="378117"/>
                    </a:lnTo>
                    <a:lnTo>
                      <a:pt x="72133" y="418606"/>
                    </a:lnTo>
                    <a:lnTo>
                      <a:pt x="53585" y="460500"/>
                    </a:lnTo>
                    <a:lnTo>
                      <a:pt x="37621" y="503701"/>
                    </a:lnTo>
                    <a:lnTo>
                      <a:pt x="24339" y="548111"/>
                    </a:lnTo>
                    <a:lnTo>
                      <a:pt x="13838" y="593632"/>
                    </a:lnTo>
                    <a:lnTo>
                      <a:pt x="6215" y="640165"/>
                    </a:lnTo>
                    <a:lnTo>
                      <a:pt x="1570" y="687612"/>
                    </a:lnTo>
                    <a:lnTo>
                      <a:pt x="0" y="735876"/>
                    </a:lnTo>
                    <a:lnTo>
                      <a:pt x="1570" y="784137"/>
                    </a:lnTo>
                    <a:lnTo>
                      <a:pt x="6215" y="831584"/>
                    </a:lnTo>
                    <a:lnTo>
                      <a:pt x="13838" y="878116"/>
                    </a:lnTo>
                    <a:lnTo>
                      <a:pt x="24339" y="923636"/>
                    </a:lnTo>
                    <a:lnTo>
                      <a:pt x="37621" y="968046"/>
                    </a:lnTo>
                    <a:lnTo>
                      <a:pt x="53585" y="1011247"/>
                    </a:lnTo>
                    <a:lnTo>
                      <a:pt x="72133" y="1053142"/>
                    </a:lnTo>
                    <a:lnTo>
                      <a:pt x="93167" y="1093631"/>
                    </a:lnTo>
                    <a:lnTo>
                      <a:pt x="116589" y="1132617"/>
                    </a:lnTo>
                    <a:lnTo>
                      <a:pt x="142300" y="1170001"/>
                    </a:lnTo>
                    <a:lnTo>
                      <a:pt x="170202" y="1205686"/>
                    </a:lnTo>
                    <a:lnTo>
                      <a:pt x="200197" y="1239572"/>
                    </a:lnTo>
                    <a:lnTo>
                      <a:pt x="232187" y="1271562"/>
                    </a:lnTo>
                    <a:lnTo>
                      <a:pt x="266073" y="1301558"/>
                    </a:lnTo>
                    <a:lnTo>
                      <a:pt x="301757" y="1329460"/>
                    </a:lnTo>
                    <a:lnTo>
                      <a:pt x="339141" y="1355172"/>
                    </a:lnTo>
                    <a:lnTo>
                      <a:pt x="378127" y="1378594"/>
                    </a:lnTo>
                    <a:lnTo>
                      <a:pt x="418616" y="1399628"/>
                    </a:lnTo>
                    <a:lnTo>
                      <a:pt x="460511" y="1418177"/>
                    </a:lnTo>
                    <a:lnTo>
                      <a:pt x="503713" y="1434142"/>
                    </a:lnTo>
                    <a:lnTo>
                      <a:pt x="548123" y="1447424"/>
                    </a:lnTo>
                    <a:lnTo>
                      <a:pt x="593644" y="1457925"/>
                    </a:lnTo>
                    <a:lnTo>
                      <a:pt x="640178" y="1465548"/>
                    </a:lnTo>
                    <a:lnTo>
                      <a:pt x="687625" y="1470194"/>
                    </a:lnTo>
                    <a:lnTo>
                      <a:pt x="735888" y="1471764"/>
                    </a:lnTo>
                    <a:close/>
                  </a:path>
                </a:pathLst>
              </a:custGeom>
              <a:ln w="19075">
                <a:solidFill>
                  <a:schemeClr val="bg1">
                    <a:lumMod val="75000"/>
                  </a:schemeClr>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 name="object 25">
                <a:extLst>
                  <a:ext uri="{FF2B5EF4-FFF2-40B4-BE49-F238E27FC236}">
                    <a16:creationId xmlns:a16="http://schemas.microsoft.com/office/drawing/2014/main" id="{EDB913D5-0975-21B7-4CDC-92B7BED96920}"/>
                  </a:ext>
                </a:extLst>
              </p:cNvPr>
              <p:cNvSpPr/>
              <p:nvPr/>
            </p:nvSpPr>
            <p:spPr>
              <a:xfrm>
                <a:off x="2451543" y="3359733"/>
                <a:ext cx="3096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object 21">
                <a:extLst>
                  <a:ext uri="{FF2B5EF4-FFF2-40B4-BE49-F238E27FC236}">
                    <a16:creationId xmlns:a16="http://schemas.microsoft.com/office/drawing/2014/main" id="{429D5D33-6D63-F85F-0A8D-EFBB9F919135}"/>
                  </a:ext>
                </a:extLst>
              </p:cNvPr>
              <p:cNvSpPr/>
              <p:nvPr/>
            </p:nvSpPr>
            <p:spPr>
              <a:xfrm>
                <a:off x="4179189" y="521679"/>
                <a:ext cx="1471930" cy="1471930"/>
              </a:xfrm>
              <a:custGeom>
                <a:avLst/>
                <a:gdLst/>
                <a:ahLst/>
                <a:cxnLst/>
                <a:rect l="l" t="t" r="r" b="b"/>
                <a:pathLst>
                  <a:path w="1471929" h="1471929">
                    <a:moveTo>
                      <a:pt x="735901" y="1471777"/>
                    </a:moveTo>
                    <a:lnTo>
                      <a:pt x="784163" y="1470207"/>
                    </a:lnTo>
                    <a:lnTo>
                      <a:pt x="831609" y="1465561"/>
                    </a:lnTo>
                    <a:lnTo>
                      <a:pt x="878141" y="1457939"/>
                    </a:lnTo>
                    <a:lnTo>
                      <a:pt x="923662" y="1447437"/>
                    </a:lnTo>
                    <a:lnTo>
                      <a:pt x="968072" y="1434155"/>
                    </a:lnTo>
                    <a:lnTo>
                      <a:pt x="1011273" y="1418191"/>
                    </a:lnTo>
                    <a:lnTo>
                      <a:pt x="1053167" y="1399643"/>
                    </a:lnTo>
                    <a:lnTo>
                      <a:pt x="1093657" y="1378609"/>
                    </a:lnTo>
                    <a:lnTo>
                      <a:pt x="1132643" y="1355188"/>
                    </a:lnTo>
                    <a:lnTo>
                      <a:pt x="1170027" y="1329477"/>
                    </a:lnTo>
                    <a:lnTo>
                      <a:pt x="1205711" y="1301574"/>
                    </a:lnTo>
                    <a:lnTo>
                      <a:pt x="1239598" y="1271580"/>
                    </a:lnTo>
                    <a:lnTo>
                      <a:pt x="1271588" y="1239590"/>
                    </a:lnTo>
                    <a:lnTo>
                      <a:pt x="1301583" y="1205704"/>
                    </a:lnTo>
                    <a:lnTo>
                      <a:pt x="1329486" y="1170020"/>
                    </a:lnTo>
                    <a:lnTo>
                      <a:pt x="1355197" y="1132635"/>
                    </a:lnTo>
                    <a:lnTo>
                      <a:pt x="1378619" y="1093650"/>
                    </a:lnTo>
                    <a:lnTo>
                      <a:pt x="1399654" y="1053160"/>
                    </a:lnTo>
                    <a:lnTo>
                      <a:pt x="1418202" y="1011265"/>
                    </a:lnTo>
                    <a:lnTo>
                      <a:pt x="1434167" y="968064"/>
                    </a:lnTo>
                    <a:lnTo>
                      <a:pt x="1447449" y="923653"/>
                    </a:lnTo>
                    <a:lnTo>
                      <a:pt x="1457951" y="878132"/>
                    </a:lnTo>
                    <a:lnTo>
                      <a:pt x="1465574" y="831599"/>
                    </a:lnTo>
                    <a:lnTo>
                      <a:pt x="1470219" y="784152"/>
                    </a:lnTo>
                    <a:lnTo>
                      <a:pt x="1471790" y="735888"/>
                    </a:lnTo>
                    <a:lnTo>
                      <a:pt x="1470219" y="687625"/>
                    </a:lnTo>
                    <a:lnTo>
                      <a:pt x="1465574" y="640178"/>
                    </a:lnTo>
                    <a:lnTo>
                      <a:pt x="1457951" y="593644"/>
                    </a:lnTo>
                    <a:lnTo>
                      <a:pt x="1447449" y="548123"/>
                    </a:lnTo>
                    <a:lnTo>
                      <a:pt x="1434167" y="503713"/>
                    </a:lnTo>
                    <a:lnTo>
                      <a:pt x="1418202" y="460511"/>
                    </a:lnTo>
                    <a:lnTo>
                      <a:pt x="1399654" y="418616"/>
                    </a:lnTo>
                    <a:lnTo>
                      <a:pt x="1378619" y="378127"/>
                    </a:lnTo>
                    <a:lnTo>
                      <a:pt x="1355197" y="339141"/>
                    </a:lnTo>
                    <a:lnTo>
                      <a:pt x="1329486" y="301757"/>
                    </a:lnTo>
                    <a:lnTo>
                      <a:pt x="1301583" y="266073"/>
                    </a:lnTo>
                    <a:lnTo>
                      <a:pt x="1271588" y="232187"/>
                    </a:lnTo>
                    <a:lnTo>
                      <a:pt x="1239598" y="200197"/>
                    </a:lnTo>
                    <a:lnTo>
                      <a:pt x="1205711" y="170202"/>
                    </a:lnTo>
                    <a:lnTo>
                      <a:pt x="1170027" y="142300"/>
                    </a:lnTo>
                    <a:lnTo>
                      <a:pt x="1132643" y="116589"/>
                    </a:lnTo>
                    <a:lnTo>
                      <a:pt x="1093657" y="93167"/>
                    </a:lnTo>
                    <a:lnTo>
                      <a:pt x="1053167" y="72133"/>
                    </a:lnTo>
                    <a:lnTo>
                      <a:pt x="1011273" y="53585"/>
                    </a:lnTo>
                    <a:lnTo>
                      <a:pt x="968072" y="37621"/>
                    </a:lnTo>
                    <a:lnTo>
                      <a:pt x="923662" y="24339"/>
                    </a:lnTo>
                    <a:lnTo>
                      <a:pt x="878141" y="13838"/>
                    </a:lnTo>
                    <a:lnTo>
                      <a:pt x="831609" y="6215"/>
                    </a:lnTo>
                    <a:lnTo>
                      <a:pt x="784163" y="1570"/>
                    </a:lnTo>
                    <a:lnTo>
                      <a:pt x="735901" y="0"/>
                    </a:lnTo>
                    <a:lnTo>
                      <a:pt x="687638" y="1570"/>
                    </a:lnTo>
                    <a:lnTo>
                      <a:pt x="640190" y="6215"/>
                    </a:lnTo>
                    <a:lnTo>
                      <a:pt x="593656" y="13838"/>
                    </a:lnTo>
                    <a:lnTo>
                      <a:pt x="548135" y="24339"/>
                    </a:lnTo>
                    <a:lnTo>
                      <a:pt x="503724" y="37621"/>
                    </a:lnTo>
                    <a:lnTo>
                      <a:pt x="460522" y="53585"/>
                    </a:lnTo>
                    <a:lnTo>
                      <a:pt x="418627" y="72133"/>
                    </a:lnTo>
                    <a:lnTo>
                      <a:pt x="378137" y="93167"/>
                    </a:lnTo>
                    <a:lnTo>
                      <a:pt x="339150" y="116589"/>
                    </a:lnTo>
                    <a:lnTo>
                      <a:pt x="301765" y="142300"/>
                    </a:lnTo>
                    <a:lnTo>
                      <a:pt x="266080" y="170202"/>
                    </a:lnTo>
                    <a:lnTo>
                      <a:pt x="232193" y="200197"/>
                    </a:lnTo>
                    <a:lnTo>
                      <a:pt x="200203" y="232187"/>
                    </a:lnTo>
                    <a:lnTo>
                      <a:pt x="170207" y="266073"/>
                    </a:lnTo>
                    <a:lnTo>
                      <a:pt x="142305" y="301757"/>
                    </a:lnTo>
                    <a:lnTo>
                      <a:pt x="116593" y="339141"/>
                    </a:lnTo>
                    <a:lnTo>
                      <a:pt x="93171" y="378127"/>
                    </a:lnTo>
                    <a:lnTo>
                      <a:pt x="72136" y="418616"/>
                    </a:lnTo>
                    <a:lnTo>
                      <a:pt x="53587" y="460511"/>
                    </a:lnTo>
                    <a:lnTo>
                      <a:pt x="37622" y="503713"/>
                    </a:lnTo>
                    <a:lnTo>
                      <a:pt x="24340" y="548123"/>
                    </a:lnTo>
                    <a:lnTo>
                      <a:pt x="13839" y="593644"/>
                    </a:lnTo>
                    <a:lnTo>
                      <a:pt x="6216" y="640178"/>
                    </a:lnTo>
                    <a:lnTo>
                      <a:pt x="1570" y="687625"/>
                    </a:lnTo>
                    <a:lnTo>
                      <a:pt x="0" y="735888"/>
                    </a:lnTo>
                    <a:lnTo>
                      <a:pt x="1570" y="784152"/>
                    </a:lnTo>
                    <a:lnTo>
                      <a:pt x="6216" y="831599"/>
                    </a:lnTo>
                    <a:lnTo>
                      <a:pt x="13839" y="878132"/>
                    </a:lnTo>
                    <a:lnTo>
                      <a:pt x="24340" y="923653"/>
                    </a:lnTo>
                    <a:lnTo>
                      <a:pt x="37622" y="968064"/>
                    </a:lnTo>
                    <a:lnTo>
                      <a:pt x="53587" y="1011265"/>
                    </a:lnTo>
                    <a:lnTo>
                      <a:pt x="72136" y="1053160"/>
                    </a:lnTo>
                    <a:lnTo>
                      <a:pt x="93171" y="1093650"/>
                    </a:lnTo>
                    <a:lnTo>
                      <a:pt x="116593" y="1132635"/>
                    </a:lnTo>
                    <a:lnTo>
                      <a:pt x="142305" y="1170020"/>
                    </a:lnTo>
                    <a:lnTo>
                      <a:pt x="170207" y="1205704"/>
                    </a:lnTo>
                    <a:lnTo>
                      <a:pt x="200203" y="1239590"/>
                    </a:lnTo>
                    <a:lnTo>
                      <a:pt x="232193" y="1271580"/>
                    </a:lnTo>
                    <a:lnTo>
                      <a:pt x="266080" y="1301574"/>
                    </a:lnTo>
                    <a:lnTo>
                      <a:pt x="301765" y="1329477"/>
                    </a:lnTo>
                    <a:lnTo>
                      <a:pt x="339150" y="1355188"/>
                    </a:lnTo>
                    <a:lnTo>
                      <a:pt x="378137" y="1378609"/>
                    </a:lnTo>
                    <a:lnTo>
                      <a:pt x="418627" y="1399643"/>
                    </a:lnTo>
                    <a:lnTo>
                      <a:pt x="460522" y="1418191"/>
                    </a:lnTo>
                    <a:lnTo>
                      <a:pt x="503724" y="1434155"/>
                    </a:lnTo>
                    <a:lnTo>
                      <a:pt x="548135" y="1447437"/>
                    </a:lnTo>
                    <a:lnTo>
                      <a:pt x="593656" y="1457939"/>
                    </a:lnTo>
                    <a:lnTo>
                      <a:pt x="640190" y="1465561"/>
                    </a:lnTo>
                    <a:lnTo>
                      <a:pt x="687638" y="1470207"/>
                    </a:lnTo>
                    <a:lnTo>
                      <a:pt x="735901" y="1471777"/>
                    </a:lnTo>
                    <a:close/>
                  </a:path>
                </a:pathLst>
              </a:custGeom>
              <a:ln w="19075">
                <a:solidFill>
                  <a:schemeClr val="bg1">
                    <a:lumMod val="75000"/>
                  </a:schemeClr>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DBB0C9A3-129E-D5AC-B527-AF571581C28F}"/>
                  </a:ext>
                </a:extLst>
              </p:cNvPr>
              <p:cNvPicPr/>
              <p:nvPr/>
            </p:nvPicPr>
            <p:blipFill>
              <a:blip r:embed="rId2" cstate="print">
                <a:clrChange>
                  <a:clrFrom>
                    <a:srgbClr val="FFFFFF"/>
                  </a:clrFrom>
                  <a:clrTo>
                    <a:srgbClr val="FFFFFF">
                      <a:alpha val="0"/>
                    </a:srgbClr>
                  </a:clrTo>
                </a:clrChange>
              </a:blip>
              <a:srcRect/>
              <a:stretch>
                <a:fillRect/>
              </a:stretch>
            </p:blipFill>
            <p:spPr bwMode="auto">
              <a:xfrm>
                <a:off x="620885" y="2693036"/>
                <a:ext cx="1418227" cy="1417850"/>
              </a:xfrm>
              <a:prstGeom prst="flowChartConnector">
                <a:avLst/>
              </a:prstGeom>
              <a:noFill/>
              <a:ln w="9525">
                <a:noFill/>
                <a:miter lim="800000"/>
                <a:headEnd/>
                <a:tailEnd/>
              </a:ln>
            </p:spPr>
          </p:pic>
          <p:pic>
            <p:nvPicPr>
              <p:cNvPr id="21" name="Picture 20">
                <a:extLst>
                  <a:ext uri="{FF2B5EF4-FFF2-40B4-BE49-F238E27FC236}">
                    <a16:creationId xmlns:a16="http://schemas.microsoft.com/office/drawing/2014/main" id="{879A16F6-E259-9E1E-2C5D-97F0C13B91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17" r="8598"/>
              <a:stretch/>
            </p:blipFill>
            <p:spPr>
              <a:xfrm>
                <a:off x="5583689" y="2742886"/>
                <a:ext cx="1398477" cy="1368000"/>
              </a:xfrm>
              <a:prstGeom prst="flowChartConnector">
                <a:avLst/>
              </a:prstGeom>
            </p:spPr>
          </p:pic>
          <p:pic>
            <p:nvPicPr>
              <p:cNvPr id="22" name="Picture 21">
                <a:extLst>
                  <a:ext uri="{FF2B5EF4-FFF2-40B4-BE49-F238E27FC236}">
                    <a16:creationId xmlns:a16="http://schemas.microsoft.com/office/drawing/2014/main" id="{3517C0FE-90E6-85B9-9AB8-5B62AA0315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900" t="4788" r="30663" b="24909"/>
              <a:stretch/>
            </p:blipFill>
            <p:spPr>
              <a:xfrm>
                <a:off x="4229424" y="557878"/>
                <a:ext cx="1362774" cy="1368000"/>
              </a:xfrm>
              <a:prstGeom prst="flowChartConnector">
                <a:avLst/>
              </a:prstGeom>
            </p:spPr>
          </p:pic>
          <p:pic>
            <p:nvPicPr>
              <p:cNvPr id="23" name="Picture 22">
                <a:extLst>
                  <a:ext uri="{FF2B5EF4-FFF2-40B4-BE49-F238E27FC236}">
                    <a16:creationId xmlns:a16="http://schemas.microsoft.com/office/drawing/2014/main" id="{B0EC1319-58E9-4A7A-3B04-E1BB0B25C7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717" r="17710"/>
              <a:stretch/>
            </p:blipFill>
            <p:spPr>
              <a:xfrm>
                <a:off x="4236445" y="4914018"/>
                <a:ext cx="1368512" cy="1368000"/>
              </a:xfrm>
              <a:prstGeom prst="flowChartConnector">
                <a:avLst/>
              </a:prstGeom>
            </p:spPr>
          </p:pic>
        </p:grpSp>
        <p:sp>
          <p:nvSpPr>
            <p:cNvPr id="5" name="TextBox 4">
              <a:extLst>
                <a:ext uri="{FF2B5EF4-FFF2-40B4-BE49-F238E27FC236}">
                  <a16:creationId xmlns:a16="http://schemas.microsoft.com/office/drawing/2014/main" id="{9A59CB17-69A7-3B26-153E-608C30153EB1}"/>
                </a:ext>
              </a:extLst>
            </p:cNvPr>
            <p:cNvSpPr txBox="1"/>
            <p:nvPr/>
          </p:nvSpPr>
          <p:spPr>
            <a:xfrm>
              <a:off x="6096000" y="4677026"/>
              <a:ext cx="5785117" cy="18466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2060"/>
                  </a:solidFill>
                  <a:effectLst/>
                  <a:uLnTx/>
                  <a:uFillTx/>
                  <a:latin typeface="Trebuchet MS" panose="020B0603020202020204" pitchFamily="34" charset="0"/>
                  <a:ea typeface="+mn-ea"/>
                  <a:cs typeface="+mn-cs"/>
                </a:rPr>
                <a:t> </a:t>
              </a:r>
              <a:r>
                <a:rPr kumimoji="0" lang="en-US" sz="1600" b="1" i="0" u="none" strike="noStrike" kern="0" cap="none" spc="0" normalizeH="0" baseline="0" noProof="0" dirty="0">
                  <a:ln>
                    <a:noFill/>
                  </a:ln>
                  <a:solidFill>
                    <a:srgbClr val="145376"/>
                  </a:solidFill>
                  <a:effectLst/>
                  <a:uLnTx/>
                  <a:uFillTx/>
                  <a:latin typeface="Trebuchet MS" panose="020B0603020202020204" pitchFamily="34" charset="0"/>
                  <a:ea typeface="+mn-ea"/>
                  <a:cs typeface="+mn-cs"/>
                </a:rPr>
                <a:t>S</a:t>
              </a:r>
              <a:r>
                <a:rPr kumimoji="0" lang="en-US" sz="1600" b="1" i="0" u="none" strike="noStrike" kern="0" cap="none" spc="0" normalizeH="0" baseline="0" noProof="0" dirty="0" err="1">
                  <a:ln>
                    <a:noFill/>
                  </a:ln>
                  <a:solidFill>
                    <a:srgbClr val="145376"/>
                  </a:solidFill>
                  <a:effectLst/>
                  <a:uLnTx/>
                  <a:uFillTx/>
                  <a:latin typeface="Trebuchet MS" panose="020B0603020202020204" pitchFamily="34" charset="0"/>
                  <a:ea typeface="+mn-ea"/>
                  <a:cs typeface="+mn-cs"/>
                </a:rPr>
                <a:t>afe</a:t>
              </a:r>
              <a:r>
                <a:rPr kumimoji="0" lang="en-US" sz="1600" b="1" i="0" u="none" strike="noStrike" kern="0" cap="none" spc="0" normalizeH="0" baseline="0" noProof="0" dirty="0">
                  <a:ln>
                    <a:noFill/>
                  </a:ln>
                  <a:solidFill>
                    <a:srgbClr val="145376"/>
                  </a:solidFill>
                  <a:effectLst/>
                  <a:uLnTx/>
                  <a:uFillTx/>
                  <a:latin typeface="Trebuchet MS" panose="020B0603020202020204" pitchFamily="34" charset="0"/>
                  <a:ea typeface="+mn-ea"/>
                  <a:cs typeface="+mn-cs"/>
                </a:rPr>
                <a:t>, Secure, Functional and Productive</a:t>
              </a:r>
              <a:endParaRPr kumimoji="0" lang="en-US" sz="1600" b="0" i="0" u="none" strike="noStrike" kern="0" cap="none" spc="0" normalizeH="0" baseline="0" noProof="0" dirty="0">
                <a:ln>
                  <a:noFill/>
                </a:ln>
                <a:solidFill>
                  <a:srgbClr val="145376"/>
                </a:solidFill>
                <a:effectLst/>
                <a:uLnTx/>
                <a:uFillTx/>
                <a:latin typeface="Trebuchet MS" panose="020B0603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kumimoji="0" lang="en-GB" sz="14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rPr>
                <a:t>Lagos</a:t>
              </a:r>
              <a:r>
                <a:rPr kumimoji="0" lang="en-US" sz="1400" b="0" i="0" u="none" strike="noStrike" kern="1200" cap="none" spc="0" normalizeH="0" baseline="0" noProof="0" dirty="0">
                  <a:ln>
                    <a:noFill/>
                  </a:ln>
                  <a:solidFill>
                    <a:srgbClr val="333333"/>
                  </a:solidFill>
                  <a:effectLst/>
                  <a:uLnTx/>
                  <a:uFillTx/>
                  <a:latin typeface="Trebuchet MS" panose="020B0603020202020204" pitchFamily="34" charset="0"/>
                  <a:ea typeface="+mn-ea"/>
                  <a:cs typeface="+mn-cs"/>
                </a:rPr>
                <a:t> is a top destination for capital importation in Africa. In Q2 2022,  Lagos attracted capital investment worth $1,054.18 million accounting for 68.66% of total capital investment into Nigeria</a:t>
              </a:r>
            </a:p>
            <a:p>
              <a:pPr marL="0" marR="0" lvl="0" indent="0" algn="just" defTabSz="914400" rtl="0" eaLnBrk="1" fontAlgn="auto" latinLnBrk="0" hangingPunct="1">
                <a:lnSpc>
                  <a:spcPct val="100000"/>
                </a:lnSpc>
                <a:spcBef>
                  <a:spcPts val="0"/>
                </a:spcBef>
                <a:spcAft>
                  <a:spcPts val="0"/>
                </a:spcAft>
                <a:buClr>
                  <a:srgbClr val="0070C0"/>
                </a:buClr>
                <a:buSzTx/>
                <a:buFontTx/>
                <a:buNone/>
                <a:tabLst/>
                <a:defRPr/>
              </a:pPr>
              <a:endParaRPr kumimoji="0" lang="en-GB" sz="1400" b="0" i="0" u="none" strike="noStrike" kern="0" cap="none" spc="0" normalizeH="0" baseline="0" noProof="0" dirty="0">
                <a:ln>
                  <a:noFill/>
                </a:ln>
                <a:solidFill>
                  <a:prstClr val="black">
                    <a:lumMod val="85000"/>
                    <a:lumOff val="15000"/>
                  </a:prstClr>
                </a:solidFill>
                <a:effectLst/>
                <a:uLnTx/>
                <a:uFillTx/>
                <a:latin typeface="Trebuchet MS" panose="020B0603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kumimoji="0" lang="en-GB" sz="1400" b="0" i="0" u="none" strike="noStrike" kern="0" cap="none" spc="0" normalizeH="0" baseline="0" noProof="0" dirty="0">
                  <a:ln>
                    <a:noFill/>
                  </a:ln>
                  <a:solidFill>
                    <a:prstClr val="black">
                      <a:lumMod val="85000"/>
                      <a:lumOff val="15000"/>
                    </a:prstClr>
                  </a:solidFill>
                  <a:effectLst/>
                  <a:uLnTx/>
                  <a:uFillTx/>
                  <a:latin typeface="Trebuchet MS" panose="020B0603020202020204" pitchFamily="34" charset="0"/>
                  <a:ea typeface="+mn-ea"/>
                  <a:cs typeface="+mn-cs"/>
                </a:rPr>
                <a:t>The State allocated N86 billion to its Public Order and Safety Sector, demonstrating the State's ongoing commitment to ensuring safety and a high quality of life.</a:t>
              </a:r>
            </a:p>
          </p:txBody>
        </p:sp>
        <p:sp>
          <p:nvSpPr>
            <p:cNvPr id="6" name="TextBox 5">
              <a:extLst>
                <a:ext uri="{FF2B5EF4-FFF2-40B4-BE49-F238E27FC236}">
                  <a16:creationId xmlns:a16="http://schemas.microsoft.com/office/drawing/2014/main" id="{59C2A120-5AA2-A18F-A16F-3F2B1B914436}"/>
                </a:ext>
              </a:extLst>
            </p:cNvPr>
            <p:cNvSpPr txBox="1"/>
            <p:nvPr/>
          </p:nvSpPr>
          <p:spPr>
            <a:xfrm>
              <a:off x="7020631" y="2613125"/>
              <a:ext cx="5012873"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45376"/>
                  </a:solidFill>
                  <a:effectLst/>
                  <a:uLnTx/>
                  <a:uFillTx/>
                  <a:latin typeface="Trebuchet MS" panose="020B0603020202020204" pitchFamily="34" charset="0"/>
                  <a:ea typeface="+mn-ea"/>
                  <a:cs typeface="+mn-cs"/>
                </a:rPr>
                <a:t>A Global Economic and Financial Hub </a:t>
              </a:r>
            </a:p>
            <a:p>
              <a:pPr marL="285750" marR="0" lvl="0" indent="-285750" algn="just"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kumimoji="0" lang="en-US" sz="14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rPr>
                <a:t>Lagos is one of Africa's fastest-growing economies, with a GDP of over $76 billion in 2021. </a:t>
              </a:r>
              <a:r>
                <a:rPr kumimoji="0" lang="en-GB" sz="14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rPr>
                <a:t>The city maintains its position as one of the best African cities for startups, is home to one of Africa's busiest seaports, and serves as the country office for tech giants such as Google and Microsoft.</a:t>
              </a:r>
              <a:endParaRPr kumimoji="0" lang="en-US" sz="14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endParaRPr>
            </a:p>
          </p:txBody>
        </p:sp>
        <p:sp>
          <p:nvSpPr>
            <p:cNvPr id="7" name="TextBox 6">
              <a:extLst>
                <a:ext uri="{FF2B5EF4-FFF2-40B4-BE49-F238E27FC236}">
                  <a16:creationId xmlns:a16="http://schemas.microsoft.com/office/drawing/2014/main" id="{EAE0D0EE-CDF5-F349-3B65-121F52FA5F28}"/>
                </a:ext>
              </a:extLst>
            </p:cNvPr>
            <p:cNvSpPr txBox="1"/>
            <p:nvPr/>
          </p:nvSpPr>
          <p:spPr>
            <a:xfrm>
              <a:off x="5995544" y="653955"/>
              <a:ext cx="562262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45376"/>
                  </a:solidFill>
                  <a:effectLst/>
                  <a:uLnTx/>
                  <a:uFillTx/>
                  <a:latin typeface="Trebuchet MS" panose="020B0603020202020204" pitchFamily="34" charset="0"/>
                  <a:ea typeface="+mn-ea"/>
                  <a:cs typeface="+mn-cs"/>
                </a:rPr>
                <a:t>Africa’s Model Megacity</a:t>
              </a:r>
              <a:endParaRPr kumimoji="0" lang="en-US" sz="1600" b="0" i="0" u="none" strike="noStrike" kern="0" cap="none" spc="0" normalizeH="0" baseline="0" noProof="0" dirty="0">
                <a:ln>
                  <a:noFill/>
                </a:ln>
                <a:solidFill>
                  <a:srgbClr val="145376"/>
                </a:solidFill>
                <a:effectLst/>
                <a:uLnTx/>
                <a:uFillTx/>
                <a:latin typeface="Trebuchet MS" panose="020B0603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kumimoji="0" lang="en-GB" sz="14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rPr>
                <a:t>Lagos is Africa’s Largest city with a population of over 28 million people with a growth rate of 2.55%. The City remains a pacesetter for other African cities owing to its rapid economic growth, urbanization, and its cultural diversity</a:t>
              </a:r>
              <a:endParaRPr kumimoji="0" lang="en-US" sz="14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endParaRPr>
            </a:p>
          </p:txBody>
        </p:sp>
        <p:sp>
          <p:nvSpPr>
            <p:cNvPr id="8" name="TextBox 7">
              <a:extLst>
                <a:ext uri="{FF2B5EF4-FFF2-40B4-BE49-F238E27FC236}">
                  <a16:creationId xmlns:a16="http://schemas.microsoft.com/office/drawing/2014/main" id="{B2C872B6-212A-9AA0-B680-6C84CF14D63F}"/>
                </a:ext>
              </a:extLst>
            </p:cNvPr>
            <p:cNvSpPr txBox="1"/>
            <p:nvPr/>
          </p:nvSpPr>
          <p:spPr>
            <a:xfrm>
              <a:off x="659554" y="1669002"/>
              <a:ext cx="151315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srgbClr val="145376"/>
                  </a:solidFill>
                  <a:effectLst>
                    <a:outerShdw blurRad="38100" dist="38100" dir="2700000" algn="tl">
                      <a:srgbClr val="000000">
                        <a:alpha val="43137"/>
                      </a:srgbClr>
                    </a:outerShdw>
                  </a:effectLst>
                  <a:uLnTx/>
                  <a:uFillTx/>
                  <a:latin typeface="Trebuchet MS" panose="020B0603020202020204" pitchFamily="34" charset="0"/>
                  <a:ea typeface="+mn-ea"/>
                  <a:cs typeface="+mn-cs"/>
                </a:rPr>
                <a:t>THE VISION</a:t>
              </a:r>
              <a:endParaRPr kumimoji="0" lang="x-none" sz="2000" b="1" i="0" u="none" strike="noStrike" kern="0" cap="none" spc="0" normalizeH="0" baseline="0" noProof="0" dirty="0">
                <a:ln>
                  <a:noFill/>
                </a:ln>
                <a:solidFill>
                  <a:srgbClr val="145376"/>
                </a:solidFill>
                <a:effectLst>
                  <a:outerShdw blurRad="38100" dist="38100" dir="2700000" algn="tl">
                    <a:srgbClr val="000000">
                      <a:alpha val="43137"/>
                    </a:srgbClr>
                  </a:outerShdw>
                </a:effectLst>
                <a:uLnTx/>
                <a:uFillTx/>
                <a:latin typeface="Trebuchet MS" panose="020B0603020202020204" pitchFamily="34" charset="0"/>
                <a:ea typeface="+mn-ea"/>
                <a:cs typeface="+mn-cs"/>
              </a:endParaRPr>
            </a:p>
          </p:txBody>
        </p:sp>
      </p:grpSp>
    </p:spTree>
    <p:extLst>
      <p:ext uri="{BB962C8B-B14F-4D97-AF65-F5344CB8AC3E}">
        <p14:creationId xmlns:p14="http://schemas.microsoft.com/office/powerpoint/2010/main" val="3797524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996742E-F717-72D8-8BEF-D0FEF1543F51}"/>
              </a:ext>
            </a:extLst>
          </p:cNvPr>
          <p:cNvGrpSpPr/>
          <p:nvPr/>
        </p:nvGrpSpPr>
        <p:grpSpPr>
          <a:xfrm>
            <a:off x="3140498" y="1918891"/>
            <a:ext cx="1116000" cy="4068000"/>
            <a:chOff x="2903020" y="1562101"/>
            <a:chExt cx="1124572" cy="4320000"/>
          </a:xfrm>
        </p:grpSpPr>
        <p:sp>
          <p:nvSpPr>
            <p:cNvPr id="29" name="object 25">
              <a:extLst>
                <a:ext uri="{FF2B5EF4-FFF2-40B4-BE49-F238E27FC236}">
                  <a16:creationId xmlns:a16="http://schemas.microsoft.com/office/drawing/2014/main" id="{9799B3D1-CD7A-A19F-E862-55F5329551F9}"/>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object 25">
              <a:extLst>
                <a:ext uri="{FF2B5EF4-FFF2-40B4-BE49-F238E27FC236}">
                  <a16:creationId xmlns:a16="http://schemas.microsoft.com/office/drawing/2014/main" id="{E9B1F15E-B89E-18BE-648F-3D8E49D4E208}"/>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BEFB61D8-9EC6-81F2-D9EC-E0C708B5720F}"/>
                </a:ext>
              </a:extLst>
            </p:cNvPr>
            <p:cNvSpPr/>
            <p:nvPr/>
          </p:nvSpPr>
          <p:spPr>
            <a:xfrm>
              <a:off x="3739592" y="29305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object 25">
              <a:extLst>
                <a:ext uri="{FF2B5EF4-FFF2-40B4-BE49-F238E27FC236}">
                  <a16:creationId xmlns:a16="http://schemas.microsoft.com/office/drawing/2014/main" id="{4898677E-E623-D16E-0CC8-010F6EB19C65}"/>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55A76218-1D52-B6E8-99E3-DD56AF2093D6}"/>
                </a:ext>
              </a:extLst>
            </p:cNvPr>
            <p:cNvSpPr/>
            <p:nvPr/>
          </p:nvSpPr>
          <p:spPr>
            <a:xfrm>
              <a:off x="3739592" y="4372016"/>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bject 25">
              <a:extLst>
                <a:ext uri="{FF2B5EF4-FFF2-40B4-BE49-F238E27FC236}">
                  <a16:creationId xmlns:a16="http://schemas.microsoft.com/office/drawing/2014/main" id="{DB6F3ADA-EA32-7F82-8309-D7B178B33C02}"/>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9343B419-64C5-7A9F-2F0F-4B6762A71BE2}"/>
              </a:ext>
            </a:extLst>
          </p:cNvPr>
          <p:cNvGrpSpPr/>
          <p:nvPr/>
        </p:nvGrpSpPr>
        <p:grpSpPr>
          <a:xfrm>
            <a:off x="645833" y="1379764"/>
            <a:ext cx="11200487" cy="5306149"/>
            <a:chOff x="645833" y="972861"/>
            <a:chExt cx="11200487" cy="5563276"/>
          </a:xfrm>
        </p:grpSpPr>
        <p:sp>
          <p:nvSpPr>
            <p:cNvPr id="15" name="Rectangle 14">
              <a:extLst>
                <a:ext uri="{FF2B5EF4-FFF2-40B4-BE49-F238E27FC236}">
                  <a16:creationId xmlns:a16="http://schemas.microsoft.com/office/drawing/2014/main" id="{13269F45-709C-105C-E9FA-2AAFEE8DD1D6}"/>
                </a:ext>
              </a:extLst>
            </p:cNvPr>
            <p:cNvSpPr/>
            <p:nvPr/>
          </p:nvSpPr>
          <p:spPr>
            <a:xfrm>
              <a:off x="645833" y="972861"/>
              <a:ext cx="11200487" cy="5563276"/>
            </a:xfrm>
            <a:prstGeom prst="rect">
              <a:avLst/>
            </a:prstGeom>
            <a:noFill/>
          </p:spPr>
        </p:sp>
        <p:sp>
          <p:nvSpPr>
            <p:cNvPr id="16" name="Freeform: Shape 15">
              <a:extLst>
                <a:ext uri="{FF2B5EF4-FFF2-40B4-BE49-F238E27FC236}">
                  <a16:creationId xmlns:a16="http://schemas.microsoft.com/office/drawing/2014/main" id="{C659BBB5-F2BE-3435-4E93-4BD5E659A8ED}"/>
                </a:ext>
              </a:extLst>
            </p:cNvPr>
            <p:cNvSpPr/>
            <p:nvPr/>
          </p:nvSpPr>
          <p:spPr>
            <a:xfrm>
              <a:off x="645833" y="972861"/>
              <a:ext cx="2800121" cy="662719"/>
            </a:xfrm>
            <a:custGeom>
              <a:avLst/>
              <a:gdLst>
                <a:gd name="connsiteX0" fmla="*/ 0 w 2800121"/>
                <a:gd name="connsiteY0" fmla="*/ 0 h 662719"/>
                <a:gd name="connsiteX1" fmla="*/ 2800121 w 2800121"/>
                <a:gd name="connsiteY1" fmla="*/ 0 h 662719"/>
                <a:gd name="connsiteX2" fmla="*/ 2800121 w 2800121"/>
                <a:gd name="connsiteY2" fmla="*/ 662719 h 662719"/>
                <a:gd name="connsiteX3" fmla="*/ 0 w 2800121"/>
                <a:gd name="connsiteY3" fmla="*/ 662719 h 662719"/>
                <a:gd name="connsiteX4" fmla="*/ 0 w 2800121"/>
                <a:gd name="connsiteY4" fmla="*/ 0 h 66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62719">
                  <a:moveTo>
                    <a:pt x="0" y="0"/>
                  </a:moveTo>
                  <a:lnTo>
                    <a:pt x="2800121" y="0"/>
                  </a:lnTo>
                  <a:lnTo>
                    <a:pt x="2800121" y="662719"/>
                  </a:lnTo>
                  <a:lnTo>
                    <a:pt x="0" y="6627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100000"/>
                </a:lnSpc>
                <a:spcBef>
                  <a:spcPct val="0"/>
                </a:spcBef>
                <a:spcAft>
                  <a:spcPct val="35000"/>
                </a:spcAft>
              </a:pPr>
              <a:r>
                <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rPr>
                <a:t>RAIL    TRANSPORTATION</a:t>
              </a:r>
            </a:p>
          </p:txBody>
        </p:sp>
        <p:sp>
          <p:nvSpPr>
            <p:cNvPr id="18" name="Freeform: Shape 17">
              <a:extLst>
                <a:ext uri="{FF2B5EF4-FFF2-40B4-BE49-F238E27FC236}">
                  <a16:creationId xmlns:a16="http://schemas.microsoft.com/office/drawing/2014/main" id="{D7271543-1E21-8F26-9CDF-0512EDC89BA1}"/>
                </a:ext>
              </a:extLst>
            </p:cNvPr>
            <p:cNvSpPr/>
            <p:nvPr/>
          </p:nvSpPr>
          <p:spPr>
            <a:xfrm>
              <a:off x="4229988" y="976888"/>
              <a:ext cx="7616331" cy="1207800"/>
            </a:xfrm>
            <a:custGeom>
              <a:avLst/>
              <a:gdLst>
                <a:gd name="connsiteX0" fmla="*/ 0 w 7616331"/>
                <a:gd name="connsiteY0" fmla="*/ 0 h 1207800"/>
                <a:gd name="connsiteX1" fmla="*/ 7616331 w 7616331"/>
                <a:gd name="connsiteY1" fmla="*/ 0 h 1207800"/>
                <a:gd name="connsiteX2" fmla="*/ 7616331 w 7616331"/>
                <a:gd name="connsiteY2" fmla="*/ 1207800 h 1207800"/>
                <a:gd name="connsiteX3" fmla="*/ 0 w 7616331"/>
                <a:gd name="connsiteY3" fmla="*/ 1207800 h 1207800"/>
                <a:gd name="connsiteX4" fmla="*/ 0 w 7616331"/>
                <a:gd name="connsiteY4" fmla="*/ 0 h 120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207800">
                  <a:moveTo>
                    <a:pt x="0" y="0"/>
                  </a:moveTo>
                  <a:lnTo>
                    <a:pt x="7616331" y="0"/>
                  </a:lnTo>
                  <a:lnTo>
                    <a:pt x="7616331" y="1207800"/>
                  </a:lnTo>
                  <a:lnTo>
                    <a:pt x="0" y="120780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200" b="1" kern="1200" dirty="0">
                  <a:effectLst/>
                  <a:latin typeface="Trebuchet MS" panose="020B0603020202020204" pitchFamily="34" charset="0"/>
                  <a:ea typeface="+mn-ea"/>
                  <a:cs typeface="+mn-cs"/>
                </a:rPr>
                <a:t>The iconic redline rail Project </a:t>
              </a:r>
              <a:r>
                <a:rPr lang="en-GB" sz="1200" kern="1200" dirty="0">
                  <a:effectLst/>
                  <a:latin typeface="Trebuchet MS" panose="020B0603020202020204" pitchFamily="34" charset="0"/>
                  <a:ea typeface="+mn-ea"/>
                  <a:cs typeface="+mn-cs"/>
                </a:rPr>
                <a:t>by </a:t>
              </a:r>
              <a:r>
                <a:rPr lang="en-US" sz="1200" kern="1200" dirty="0">
                  <a:effectLst/>
                  <a:latin typeface="Trebuchet MS" panose="020B0603020202020204" pitchFamily="34" charset="0"/>
                  <a:ea typeface="+mn-ea"/>
                  <a:cs typeface="+mn-cs"/>
                </a:rPr>
                <a:t>Messrs. C.C.E.C.C. Nigeria Limited is still ongoing. It </a:t>
              </a:r>
              <a:r>
                <a:rPr lang="en-GB" sz="1200" kern="1200" dirty="0">
                  <a:effectLst/>
                  <a:latin typeface="Trebuchet MS" panose="020B0603020202020204" pitchFamily="34" charset="0"/>
                  <a:ea typeface="+mn-ea"/>
                  <a:cs typeface="+mn-cs"/>
                </a:rPr>
                <a:t>is a 37km rail project with Seven (7) stations </a:t>
              </a:r>
              <a:r>
                <a:rPr lang="en-US" sz="1200" kern="1200" dirty="0">
                  <a:effectLst/>
                  <a:latin typeface="Trebuchet MS" panose="020B0603020202020204" pitchFamily="34" charset="0"/>
                  <a:ea typeface="+mn-ea"/>
                  <a:cs typeface="+mn-cs"/>
                </a:rPr>
                <a:t>at </a:t>
              </a:r>
              <a:r>
                <a:rPr lang="en-GB" sz="1200" kern="1200" dirty="0" err="1">
                  <a:effectLst/>
                  <a:latin typeface="Trebuchet MS" panose="020B0603020202020204" pitchFamily="34" charset="0"/>
                  <a:ea typeface="+mn-ea"/>
                  <a:cs typeface="+mn-cs"/>
                </a:rPr>
                <a:t>Oyingbo</a:t>
              </a:r>
              <a:r>
                <a:rPr lang="en-GB" sz="1200" kern="1200" dirty="0">
                  <a:effectLst/>
                  <a:latin typeface="Trebuchet MS" panose="020B0603020202020204" pitchFamily="34" charset="0"/>
                  <a:ea typeface="+mn-ea"/>
                  <a:cs typeface="+mn-cs"/>
                </a:rPr>
                <a:t>, </a:t>
              </a:r>
              <a:r>
                <a:rPr lang="en-GB" sz="1200" kern="1200" dirty="0" err="1">
                  <a:effectLst/>
                  <a:latin typeface="Trebuchet MS" panose="020B0603020202020204" pitchFamily="34" charset="0"/>
                  <a:ea typeface="+mn-ea"/>
                  <a:cs typeface="+mn-cs"/>
                </a:rPr>
                <a:t>Yaba</a:t>
              </a:r>
              <a:r>
                <a:rPr lang="en-GB" sz="1200" kern="1200" dirty="0">
                  <a:effectLst/>
                  <a:latin typeface="Trebuchet MS" panose="020B0603020202020204" pitchFamily="34" charset="0"/>
                  <a:ea typeface="+mn-ea"/>
                  <a:cs typeface="+mn-cs"/>
                </a:rPr>
                <a:t>, Mushin, Ikeja, Agege, </a:t>
              </a:r>
              <a:r>
                <a:rPr lang="en-GB" sz="1200" kern="1200" dirty="0" err="1">
                  <a:effectLst/>
                  <a:latin typeface="Trebuchet MS" panose="020B0603020202020204" pitchFamily="34" charset="0"/>
                  <a:ea typeface="+mn-ea"/>
                  <a:cs typeface="+mn-cs"/>
                </a:rPr>
                <a:t>Agbado</a:t>
              </a:r>
              <a:r>
                <a:rPr lang="en-GB" sz="1200" kern="1200" dirty="0">
                  <a:effectLst/>
                  <a:latin typeface="Trebuchet MS" panose="020B0603020202020204" pitchFamily="34" charset="0"/>
                  <a:ea typeface="+mn-ea"/>
                  <a:cs typeface="+mn-cs"/>
                </a:rPr>
                <a:t> and </a:t>
              </a:r>
              <a:r>
                <a:rPr lang="en-GB" sz="1200" kern="1200" dirty="0" err="1">
                  <a:effectLst/>
                  <a:latin typeface="Trebuchet MS" panose="020B0603020202020204" pitchFamily="34" charset="0"/>
                  <a:ea typeface="+mn-ea"/>
                  <a:cs typeface="+mn-cs"/>
                </a:rPr>
                <a:t>Iju</a:t>
              </a:r>
              <a:r>
                <a:rPr lang="en-GB" sz="1200" kern="1200" dirty="0">
                  <a:effectLst/>
                  <a:latin typeface="Trebuchet MS" panose="020B0603020202020204" pitchFamily="34" charset="0"/>
                  <a:ea typeface="+mn-ea"/>
                  <a:cs typeface="+mn-cs"/>
                </a:rPr>
                <a:t> with integration of Oshodi to come thereafter. </a:t>
              </a:r>
            </a:p>
          </p:txBody>
        </p:sp>
        <p:sp>
          <p:nvSpPr>
            <p:cNvPr id="19" name="Freeform: Shape 18">
              <a:extLst>
                <a:ext uri="{FF2B5EF4-FFF2-40B4-BE49-F238E27FC236}">
                  <a16:creationId xmlns:a16="http://schemas.microsoft.com/office/drawing/2014/main" id="{B8C3CC05-480B-46FE-8971-A11435B9E725}"/>
                </a:ext>
              </a:extLst>
            </p:cNvPr>
            <p:cNvSpPr/>
            <p:nvPr/>
          </p:nvSpPr>
          <p:spPr>
            <a:xfrm>
              <a:off x="645833" y="2436898"/>
              <a:ext cx="2800121" cy="1207800"/>
            </a:xfrm>
            <a:custGeom>
              <a:avLst/>
              <a:gdLst>
                <a:gd name="connsiteX0" fmla="*/ 0 w 2800121"/>
                <a:gd name="connsiteY0" fmla="*/ 0 h 1207800"/>
                <a:gd name="connsiteX1" fmla="*/ 2800121 w 2800121"/>
                <a:gd name="connsiteY1" fmla="*/ 0 h 1207800"/>
                <a:gd name="connsiteX2" fmla="*/ 2800121 w 2800121"/>
                <a:gd name="connsiteY2" fmla="*/ 1207800 h 1207800"/>
                <a:gd name="connsiteX3" fmla="*/ 0 w 2800121"/>
                <a:gd name="connsiteY3" fmla="*/ 1207800 h 1207800"/>
                <a:gd name="connsiteX4" fmla="*/ 0 w 2800121"/>
                <a:gd name="connsiteY4" fmla="*/ 0 h 120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207800">
                  <a:moveTo>
                    <a:pt x="0" y="0"/>
                  </a:moveTo>
                  <a:lnTo>
                    <a:pt x="2800121" y="0"/>
                  </a:lnTo>
                  <a:lnTo>
                    <a:pt x="2800121" y="1207800"/>
                  </a:lnTo>
                  <a:lnTo>
                    <a:pt x="0" y="1207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33832" tIns="154940" rIns="433832" bIns="154940" numCol="1" spcCol="1270" anchor="ctr" anchorCtr="0">
              <a:noAutofit/>
            </a:bodyPr>
            <a:lstStyle/>
            <a:p>
              <a:pPr lvl="0" algn="r" defTabSz="2711450">
                <a:lnSpc>
                  <a:spcPct val="90000"/>
                </a:lnSpc>
                <a:spcBef>
                  <a:spcPct val="0"/>
                </a:spcBef>
                <a:spcAft>
                  <a:spcPct val="35000"/>
                </a:spcAft>
              </a:pPr>
              <a:endParaRPr lang="en-US" sz="1200" kern="1200"/>
            </a:p>
          </p:txBody>
        </p:sp>
        <p:sp>
          <p:nvSpPr>
            <p:cNvPr id="21" name="Freeform: Shape 20">
              <a:extLst>
                <a:ext uri="{FF2B5EF4-FFF2-40B4-BE49-F238E27FC236}">
                  <a16:creationId xmlns:a16="http://schemas.microsoft.com/office/drawing/2014/main" id="{05DD220D-6BEC-1E03-5D7C-00B2E5805F61}"/>
                </a:ext>
              </a:extLst>
            </p:cNvPr>
            <p:cNvSpPr/>
            <p:nvPr/>
          </p:nvSpPr>
          <p:spPr>
            <a:xfrm>
              <a:off x="4229988" y="2436898"/>
              <a:ext cx="7616331" cy="1207800"/>
            </a:xfrm>
            <a:custGeom>
              <a:avLst/>
              <a:gdLst>
                <a:gd name="connsiteX0" fmla="*/ 0 w 7616331"/>
                <a:gd name="connsiteY0" fmla="*/ 0 h 1207800"/>
                <a:gd name="connsiteX1" fmla="*/ 7616331 w 7616331"/>
                <a:gd name="connsiteY1" fmla="*/ 0 h 1207800"/>
                <a:gd name="connsiteX2" fmla="*/ 7616331 w 7616331"/>
                <a:gd name="connsiteY2" fmla="*/ 1207800 h 1207800"/>
                <a:gd name="connsiteX3" fmla="*/ 0 w 7616331"/>
                <a:gd name="connsiteY3" fmla="*/ 1207800 h 1207800"/>
                <a:gd name="connsiteX4" fmla="*/ 0 w 7616331"/>
                <a:gd name="connsiteY4" fmla="*/ 0 h 120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207800">
                  <a:moveTo>
                    <a:pt x="0" y="0"/>
                  </a:moveTo>
                  <a:lnTo>
                    <a:pt x="7616331" y="0"/>
                  </a:lnTo>
                  <a:lnTo>
                    <a:pt x="7616331" y="1207800"/>
                  </a:lnTo>
                  <a:lnTo>
                    <a:pt x="0" y="120780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GB" sz="1200" kern="1200" dirty="0">
                  <a:effectLst/>
                  <a:latin typeface="Trebuchet MS" panose="020B0603020202020204" pitchFamily="34" charset="0"/>
                  <a:ea typeface="+mn-ea"/>
                  <a:cs typeface="+mn-cs"/>
                </a:rPr>
                <a:t>It </a:t>
              </a:r>
              <a:r>
                <a:rPr lang="en-US" sz="1200" kern="1200" dirty="0">
                  <a:effectLst/>
                  <a:latin typeface="Trebuchet MS" panose="020B0603020202020204" pitchFamily="34" charset="0"/>
                  <a:ea typeface="+mn-ea"/>
                  <a:cs typeface="+mn-cs"/>
                </a:rPr>
                <a:t>involves the construction of </a:t>
              </a:r>
              <a:r>
                <a:rPr lang="en-GB" sz="1200" kern="1200" dirty="0">
                  <a:effectLst/>
                  <a:latin typeface="Trebuchet MS" panose="020B0603020202020204" pitchFamily="34" charset="0"/>
                  <a:ea typeface="+mn-ea"/>
                  <a:cs typeface="+mn-cs"/>
                </a:rPr>
                <a:t>Seven (7) stations, a</a:t>
              </a:r>
              <a:r>
                <a:rPr lang="en-US" sz="1200" kern="1200" dirty="0">
                  <a:effectLst/>
                  <a:latin typeface="Trebuchet MS" panose="020B0603020202020204" pitchFamily="34" charset="0"/>
                  <a:ea typeface="+mn-ea"/>
                  <a:cs typeface="+mn-cs"/>
                </a:rPr>
                <a:t> 2.1km dedicated track from Ebute-Metta to Oyingbo, track realignment, construction of four (4) Overpasses and three (3) Pedestrian bridges (</a:t>
              </a:r>
              <a:r>
                <a:rPr lang="en-US" sz="1200" kern="1200" dirty="0" err="1">
                  <a:effectLst/>
                  <a:latin typeface="Trebuchet MS" panose="020B0603020202020204" pitchFamily="34" charset="0"/>
                  <a:ea typeface="+mn-ea"/>
                  <a:cs typeface="+mn-cs"/>
                </a:rPr>
                <a:t>Olateju</a:t>
              </a:r>
              <a:r>
                <a:rPr lang="en-US" sz="1200" kern="1200" dirty="0">
                  <a:effectLst/>
                  <a:latin typeface="Trebuchet MS" panose="020B0603020202020204" pitchFamily="34" charset="0"/>
                  <a:ea typeface="+mn-ea"/>
                  <a:cs typeface="+mn-cs"/>
                </a:rPr>
                <a:t> street, </a:t>
              </a:r>
              <a:r>
                <a:rPr lang="en-US" sz="1200" kern="1200" dirty="0">
                  <a:solidFill>
                    <a:schemeClr val="tx1"/>
                  </a:solidFill>
                  <a:effectLst/>
                  <a:latin typeface="Trebuchet MS" panose="020B0603020202020204" pitchFamily="34" charset="0"/>
                  <a:ea typeface="+mn-ea"/>
                  <a:cs typeface="+mn-cs"/>
                </a:rPr>
                <a:t>Mushin</a:t>
              </a:r>
              <a:r>
                <a:rPr lang="en-US" sz="1200" kern="1200" dirty="0">
                  <a:effectLst/>
                  <a:latin typeface="Trebuchet MS" panose="020B0603020202020204" pitchFamily="34" charset="0"/>
                  <a:ea typeface="+mn-ea"/>
                  <a:cs typeface="+mn-cs"/>
                </a:rPr>
                <a:t>; Balogun street, Ikeja; and </a:t>
              </a:r>
              <a:r>
                <a:rPr lang="en-US" sz="1200" kern="1200" dirty="0" err="1">
                  <a:effectLst/>
                  <a:latin typeface="Trebuchet MS" panose="020B0603020202020204" pitchFamily="34" charset="0"/>
                  <a:ea typeface="+mn-ea"/>
                  <a:cs typeface="+mn-cs"/>
                </a:rPr>
                <a:t>Aro-Omoba</a:t>
              </a:r>
              <a:r>
                <a:rPr lang="en-US" sz="1200" kern="1200" dirty="0">
                  <a:effectLst/>
                  <a:latin typeface="Trebuchet MS" panose="020B0603020202020204" pitchFamily="34" charset="0"/>
                  <a:ea typeface="+mn-ea"/>
                  <a:cs typeface="+mn-cs"/>
                </a:rPr>
                <a:t> street, Ikeja). </a:t>
              </a:r>
            </a:p>
          </p:txBody>
        </p:sp>
        <p:sp>
          <p:nvSpPr>
            <p:cNvPr id="22" name="Freeform: Shape 21">
              <a:extLst>
                <a:ext uri="{FF2B5EF4-FFF2-40B4-BE49-F238E27FC236}">
                  <a16:creationId xmlns:a16="http://schemas.microsoft.com/office/drawing/2014/main" id="{52EEFB74-464C-BD15-9FB6-8A9AF21815E6}"/>
                </a:ext>
              </a:extLst>
            </p:cNvPr>
            <p:cNvSpPr/>
            <p:nvPr/>
          </p:nvSpPr>
          <p:spPr>
            <a:xfrm>
              <a:off x="645833" y="3864298"/>
              <a:ext cx="2800121" cy="1207800"/>
            </a:xfrm>
            <a:custGeom>
              <a:avLst/>
              <a:gdLst>
                <a:gd name="connsiteX0" fmla="*/ 0 w 2800121"/>
                <a:gd name="connsiteY0" fmla="*/ 0 h 1207800"/>
                <a:gd name="connsiteX1" fmla="*/ 2800121 w 2800121"/>
                <a:gd name="connsiteY1" fmla="*/ 0 h 1207800"/>
                <a:gd name="connsiteX2" fmla="*/ 2800121 w 2800121"/>
                <a:gd name="connsiteY2" fmla="*/ 1207800 h 1207800"/>
                <a:gd name="connsiteX3" fmla="*/ 0 w 2800121"/>
                <a:gd name="connsiteY3" fmla="*/ 1207800 h 1207800"/>
                <a:gd name="connsiteX4" fmla="*/ 0 w 2800121"/>
                <a:gd name="connsiteY4" fmla="*/ 0 h 120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207800">
                  <a:moveTo>
                    <a:pt x="0" y="0"/>
                  </a:moveTo>
                  <a:lnTo>
                    <a:pt x="2800121" y="0"/>
                  </a:lnTo>
                  <a:lnTo>
                    <a:pt x="2800121" y="1207800"/>
                  </a:lnTo>
                  <a:lnTo>
                    <a:pt x="0" y="1207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33832" tIns="154940" rIns="433832" bIns="154940" numCol="1" spcCol="1270" anchor="ctr" anchorCtr="0">
              <a:noAutofit/>
            </a:bodyPr>
            <a:lstStyle/>
            <a:p>
              <a:pPr lvl="0" algn="r" defTabSz="2711450">
                <a:lnSpc>
                  <a:spcPct val="90000"/>
                </a:lnSpc>
                <a:spcBef>
                  <a:spcPct val="0"/>
                </a:spcBef>
                <a:spcAft>
                  <a:spcPct val="35000"/>
                </a:spcAft>
              </a:pPr>
              <a:endParaRPr lang="en-US" sz="1200" kern="1200"/>
            </a:p>
          </p:txBody>
        </p:sp>
        <p:sp>
          <p:nvSpPr>
            <p:cNvPr id="24" name="Freeform: Shape 23">
              <a:extLst>
                <a:ext uri="{FF2B5EF4-FFF2-40B4-BE49-F238E27FC236}">
                  <a16:creationId xmlns:a16="http://schemas.microsoft.com/office/drawing/2014/main" id="{9E0B61A3-16A7-CC70-E016-197127A309EC}"/>
                </a:ext>
              </a:extLst>
            </p:cNvPr>
            <p:cNvSpPr/>
            <p:nvPr/>
          </p:nvSpPr>
          <p:spPr>
            <a:xfrm>
              <a:off x="4229988" y="3864298"/>
              <a:ext cx="7616331" cy="1207800"/>
            </a:xfrm>
            <a:custGeom>
              <a:avLst/>
              <a:gdLst>
                <a:gd name="connsiteX0" fmla="*/ 0 w 7616331"/>
                <a:gd name="connsiteY0" fmla="*/ 0 h 1207800"/>
                <a:gd name="connsiteX1" fmla="*/ 7616331 w 7616331"/>
                <a:gd name="connsiteY1" fmla="*/ 0 h 1207800"/>
                <a:gd name="connsiteX2" fmla="*/ 7616331 w 7616331"/>
                <a:gd name="connsiteY2" fmla="*/ 1207800 h 1207800"/>
                <a:gd name="connsiteX3" fmla="*/ 0 w 7616331"/>
                <a:gd name="connsiteY3" fmla="*/ 1207800 h 1207800"/>
                <a:gd name="connsiteX4" fmla="*/ 0 w 7616331"/>
                <a:gd name="connsiteY4" fmla="*/ 0 h 120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207800">
                  <a:moveTo>
                    <a:pt x="0" y="0"/>
                  </a:moveTo>
                  <a:lnTo>
                    <a:pt x="7616331" y="0"/>
                  </a:lnTo>
                  <a:lnTo>
                    <a:pt x="7616331" y="1207800"/>
                  </a:lnTo>
                  <a:lnTo>
                    <a:pt x="0" y="1207800"/>
                  </a:lnTo>
                  <a:lnTo>
                    <a:pt x="0" y="0"/>
                  </a:lnTo>
                  <a:close/>
                </a:path>
              </a:pathLst>
            </a:custGeom>
            <a:gradFill rotWithShape="0">
              <a:gsLst>
                <a:gs pos="0">
                  <a:prstClr val="white">
                    <a:hueOff val="0"/>
                    <a:satOff val="0"/>
                    <a:lumOff val="0"/>
                    <a:alphaOff val="0"/>
                    <a:satMod val="103000"/>
                    <a:lumMod val="102000"/>
                    <a:tint val="94000"/>
                  </a:prstClr>
                </a:gs>
                <a:gs pos="50000">
                  <a:prstClr val="white">
                    <a:hueOff val="0"/>
                    <a:satOff val="0"/>
                    <a:lumOff val="0"/>
                    <a:alphaOff val="0"/>
                    <a:satMod val="110000"/>
                    <a:lumMod val="100000"/>
                    <a:shade val="100000"/>
                  </a:prstClr>
                </a:gs>
                <a:gs pos="100000">
                  <a:prstClr val="white">
                    <a:hueOff val="0"/>
                    <a:satOff val="0"/>
                    <a:lumOff val="0"/>
                    <a:alphaOff val="0"/>
                    <a:lumMod val="99000"/>
                    <a:satMod val="120000"/>
                    <a:shade val="78000"/>
                  </a:prstClr>
                </a:gs>
              </a:gsLst>
              <a:lin ang="5400000" scaled="0"/>
            </a:gradFill>
            <a:ln>
              <a:noFill/>
            </a:ln>
            <a:effectLst>
              <a:outerShdw blurRad="57150" dist="19050" dir="5400000" algn="ctr" rotWithShape="0">
                <a:srgbClr val="000000">
                  <a:alpha val="63000"/>
                </a:srgbClr>
              </a:outerShdw>
            </a:effectLst>
          </p:spPr>
          <p:style>
            <a:lnRef idx="0">
              <a:scrgbClr r="0" g="0" b="0"/>
            </a:lnRef>
            <a:fillRef idx="3">
              <a:scrgbClr r="0" g="0" b="0"/>
            </a:fillRef>
            <a:effectRef idx="3">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GB" sz="1200" kern="1200" dirty="0">
                  <a:solidFill>
                    <a:prstClr val="black">
                      <a:hueOff val="0"/>
                      <a:satOff val="0"/>
                      <a:lumOff val="0"/>
                      <a:alphaOff val="0"/>
                    </a:prstClr>
                  </a:solidFill>
                  <a:effectLst/>
                  <a:latin typeface="Trebuchet MS" panose="020B0603020202020204" pitchFamily="34" charset="0"/>
                  <a:ea typeface="+mn-ea"/>
                  <a:cs typeface="+mn-cs"/>
                </a:rPr>
                <a:t>Under this Project a new rail track line will be laid from Otto to Oyingbo that will serve as Stabling line along with the shared track line of the Nigeria Railway Cooperation(NRC).</a:t>
              </a:r>
              <a:r>
                <a:rPr lang="en-US" sz="1200" kern="1200" dirty="0">
                  <a:solidFill>
                    <a:prstClr val="black">
                      <a:hueOff val="0"/>
                      <a:satOff val="0"/>
                      <a:lumOff val="0"/>
                      <a:alphaOff val="0"/>
                    </a:prstClr>
                  </a:solidFill>
                  <a:effectLst/>
                  <a:latin typeface="Trebuchet MS" panose="020B0603020202020204" pitchFamily="34" charset="0"/>
                  <a:ea typeface="+mn-ea"/>
                  <a:cs typeface="+mn-cs"/>
                </a:rPr>
                <a:t> </a:t>
              </a:r>
            </a:p>
          </p:txBody>
        </p:sp>
        <p:sp>
          <p:nvSpPr>
            <p:cNvPr id="25" name="Freeform: Shape 24">
              <a:extLst>
                <a:ext uri="{FF2B5EF4-FFF2-40B4-BE49-F238E27FC236}">
                  <a16:creationId xmlns:a16="http://schemas.microsoft.com/office/drawing/2014/main" id="{D4764CFF-A3D6-0C53-3E1D-D353277B2C30}"/>
                </a:ext>
              </a:extLst>
            </p:cNvPr>
            <p:cNvSpPr/>
            <p:nvPr/>
          </p:nvSpPr>
          <p:spPr>
            <a:xfrm>
              <a:off x="645833" y="5291699"/>
              <a:ext cx="2800121" cy="1207800"/>
            </a:xfrm>
            <a:custGeom>
              <a:avLst/>
              <a:gdLst>
                <a:gd name="connsiteX0" fmla="*/ 0 w 2800121"/>
                <a:gd name="connsiteY0" fmla="*/ 0 h 1207800"/>
                <a:gd name="connsiteX1" fmla="*/ 2800121 w 2800121"/>
                <a:gd name="connsiteY1" fmla="*/ 0 h 1207800"/>
                <a:gd name="connsiteX2" fmla="*/ 2800121 w 2800121"/>
                <a:gd name="connsiteY2" fmla="*/ 1207800 h 1207800"/>
                <a:gd name="connsiteX3" fmla="*/ 0 w 2800121"/>
                <a:gd name="connsiteY3" fmla="*/ 1207800 h 1207800"/>
                <a:gd name="connsiteX4" fmla="*/ 0 w 2800121"/>
                <a:gd name="connsiteY4" fmla="*/ 0 h 120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207800">
                  <a:moveTo>
                    <a:pt x="0" y="0"/>
                  </a:moveTo>
                  <a:lnTo>
                    <a:pt x="2800121" y="0"/>
                  </a:lnTo>
                  <a:lnTo>
                    <a:pt x="2800121" y="1207800"/>
                  </a:lnTo>
                  <a:lnTo>
                    <a:pt x="0" y="1207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63E112CA-6FAA-0F12-C43B-C13EB100EF79}"/>
                </a:ext>
              </a:extLst>
            </p:cNvPr>
            <p:cNvSpPr/>
            <p:nvPr/>
          </p:nvSpPr>
          <p:spPr>
            <a:xfrm>
              <a:off x="4229988" y="5262059"/>
              <a:ext cx="7616331" cy="1207800"/>
            </a:xfrm>
            <a:custGeom>
              <a:avLst/>
              <a:gdLst>
                <a:gd name="connsiteX0" fmla="*/ 0 w 7616331"/>
                <a:gd name="connsiteY0" fmla="*/ 0 h 1207800"/>
                <a:gd name="connsiteX1" fmla="*/ 7616331 w 7616331"/>
                <a:gd name="connsiteY1" fmla="*/ 0 h 1207800"/>
                <a:gd name="connsiteX2" fmla="*/ 7616331 w 7616331"/>
                <a:gd name="connsiteY2" fmla="*/ 1207800 h 1207800"/>
                <a:gd name="connsiteX3" fmla="*/ 0 w 7616331"/>
                <a:gd name="connsiteY3" fmla="*/ 1207800 h 1207800"/>
                <a:gd name="connsiteX4" fmla="*/ 0 w 7616331"/>
                <a:gd name="connsiteY4" fmla="*/ 0 h 120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207800">
                  <a:moveTo>
                    <a:pt x="0" y="0"/>
                  </a:moveTo>
                  <a:lnTo>
                    <a:pt x="7616331" y="0"/>
                  </a:lnTo>
                  <a:lnTo>
                    <a:pt x="7616331" y="1207800"/>
                  </a:lnTo>
                  <a:lnTo>
                    <a:pt x="0" y="120780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GB" sz="1200" kern="1200" dirty="0">
                  <a:effectLst/>
                  <a:latin typeface="Trebuchet MS" panose="020B0603020202020204" pitchFamily="34" charset="0"/>
                  <a:ea typeface="+mn-ea"/>
                  <a:cs typeface="+mn-cs"/>
                </a:rPr>
                <a:t>The First phase (</a:t>
              </a:r>
              <a:r>
                <a:rPr lang="en-US" sz="1200" kern="1200" dirty="0">
                  <a:effectLst/>
                  <a:latin typeface="Trebuchet MS" panose="020B0603020202020204" pitchFamily="34" charset="0"/>
                  <a:ea typeface="+mn-ea"/>
                  <a:cs typeface="+mn-cs"/>
                </a:rPr>
                <a:t>26.3km rail route)</a:t>
              </a:r>
              <a:r>
                <a:rPr lang="en-GB" sz="1200" kern="1200" dirty="0">
                  <a:effectLst/>
                  <a:latin typeface="Trebuchet MS" panose="020B0603020202020204" pitchFamily="34" charset="0"/>
                  <a:ea typeface="+mn-ea"/>
                  <a:cs typeface="+mn-cs"/>
                </a:rPr>
                <a:t> of the red line rail project is from Agbado to Oyingbo extended to Otto (a stabling line), </a:t>
              </a:r>
              <a:r>
                <a:rPr lang="en-US" sz="1200" kern="1200" dirty="0">
                  <a:effectLst/>
                  <a:latin typeface="Trebuchet MS" panose="020B0603020202020204" pitchFamily="34" charset="0"/>
                  <a:ea typeface="+mn-ea"/>
                  <a:cs typeface="+mn-cs"/>
                </a:rPr>
                <a:t>along Nigerian Railway Corporation (NRC) rail track line. </a:t>
              </a:r>
              <a:r>
                <a:rPr lang="en-GB" sz="1200" kern="1200" dirty="0">
                  <a:effectLst/>
                  <a:latin typeface="Trebuchet MS" panose="020B0603020202020204" pitchFamily="34" charset="0"/>
                  <a:ea typeface="+mn-ea"/>
                  <a:cs typeface="+mn-cs"/>
                </a:rPr>
                <a:t>The construction of vehicle overpass of the first phase are at an advanced stage of completion, and the construction of the stations are ongoing. Ikeja Station has been completed. </a:t>
              </a:r>
            </a:p>
          </p:txBody>
        </p:sp>
      </p:grpSp>
      <p:sp>
        <p:nvSpPr>
          <p:cNvPr id="10" name="Rectangle 9">
            <a:extLst>
              <a:ext uri="{FF2B5EF4-FFF2-40B4-BE49-F238E27FC236}">
                <a16:creationId xmlns:a16="http://schemas.microsoft.com/office/drawing/2014/main" id="{CE807006-D351-0F56-5A03-24A39D86BF09}"/>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a:xfrm>
            <a:off x="11898871" y="6536137"/>
            <a:ext cx="424999" cy="201478"/>
          </a:xfrm>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30</a:t>
            </a:fld>
            <a:endParaRPr kumimoji="0" lang="x-none" b="1" i="0" u="none" strike="noStrike" kern="1200" cap="none" spc="0" normalizeH="0" baseline="0" noProof="0" dirty="0">
              <a:ln>
                <a:noFill/>
              </a:ln>
              <a:effectLst/>
              <a:uLnTx/>
              <a:uFillTx/>
              <a:latin typeface="Calibri"/>
              <a:ea typeface="+mn-ea"/>
              <a:cs typeface="+mn-cs"/>
            </a:endParaRPr>
          </a:p>
        </p:txBody>
      </p:sp>
      <p:graphicFrame>
        <p:nvGraphicFramePr>
          <p:cNvPr id="12" name="Diagram 11">
            <a:extLst>
              <a:ext uri="{FF2B5EF4-FFF2-40B4-BE49-F238E27FC236}">
                <a16:creationId xmlns:a16="http://schemas.microsoft.com/office/drawing/2014/main" id="{94001F8B-0AD4-6F1F-F405-6B6B2F0334BA}"/>
              </a:ext>
            </a:extLst>
          </p:cNvPr>
          <p:cNvGraphicFramePr/>
          <p:nvPr>
            <p:extLst>
              <p:ext uri="{D42A27DB-BD31-4B8C-83A1-F6EECF244321}">
                <p14:modId xmlns:p14="http://schemas.microsoft.com/office/powerpoint/2010/main" val="164306912"/>
              </p:ext>
            </p:extLst>
          </p:nvPr>
        </p:nvGraphicFramePr>
        <p:xfrm>
          <a:off x="743842" y="3237012"/>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8326F7D0-E5E4-8804-6125-B21A13B74A94}"/>
              </a:ext>
            </a:extLst>
          </p:cNvPr>
          <p:cNvSpPr txBox="1"/>
          <p:nvPr/>
        </p:nvSpPr>
        <p:spPr>
          <a:xfrm>
            <a:off x="3397868" y="321863"/>
            <a:ext cx="8048293" cy="461665"/>
          </a:xfrm>
          <a:prstGeom prst="rect">
            <a:avLst/>
          </a:prstGeom>
          <a:solidFill>
            <a:srgbClr val="FFC000"/>
          </a:solidFill>
          <a:ln w="38100">
            <a:solidFill>
              <a:schemeClr val="bg1"/>
            </a:solidFill>
          </a:ln>
        </p:spPr>
        <p:txBody>
          <a:bodyPr wrap="square" rtlCol="0">
            <a:spAutoFit/>
          </a:bodyPr>
          <a:lstStyle/>
          <a:p>
            <a:pPr lvl="1">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AGGRESSIVELY DEVELOP, UPGRADE AND MAINTAIN INFRASTRUCTURE (TRANSPORTATION, TECHNOLOGY, EDUCATION, HEALTH, ENERGY ETC.) </a:t>
            </a:r>
          </a:p>
        </p:txBody>
      </p:sp>
      <p:sp>
        <p:nvSpPr>
          <p:cNvPr id="13" name="Arrow: Pentagon 12">
            <a:extLst>
              <a:ext uri="{FF2B5EF4-FFF2-40B4-BE49-F238E27FC236}">
                <a16:creationId xmlns:a16="http://schemas.microsoft.com/office/drawing/2014/main" id="{A9DCA81C-4DE6-E730-E06D-32D86ED7AC3F}"/>
              </a:ext>
            </a:extLst>
          </p:cNvPr>
          <p:cNvSpPr/>
          <p:nvPr/>
        </p:nvSpPr>
        <p:spPr>
          <a:xfrm>
            <a:off x="3326244" y="328760"/>
            <a:ext cx="552073" cy="432185"/>
          </a:xfrm>
          <a:prstGeom prst="homePlate">
            <a:avLst>
              <a:gd name="adj" fmla="val 47439"/>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sp>
        <p:nvSpPr>
          <p:cNvPr id="17" name="Rectangle: Rounded Corners 4">
            <a:extLst>
              <a:ext uri="{FF2B5EF4-FFF2-40B4-BE49-F238E27FC236}">
                <a16:creationId xmlns:a16="http://schemas.microsoft.com/office/drawing/2014/main" id="{A08668F4-51E8-0BDC-A078-8D311D3D065E}"/>
              </a:ext>
            </a:extLst>
          </p:cNvPr>
          <p:cNvSpPr txBox="1"/>
          <p:nvPr/>
        </p:nvSpPr>
        <p:spPr>
          <a:xfrm>
            <a:off x="3861152" y="852166"/>
            <a:ext cx="7546502"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GB"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We Continue To Show Commitment Toward Infrastructure Upgrade And Maintenance, With Plans For Iconic Developments. Delays Are However Experienced In Some Cases That Need To Be Monitored.</a:t>
            </a:r>
            <a:endParaRPr kumimoji="0" lang="en-NG"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365276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B9F76C3-542A-FF17-A0B6-3AACC437B6E6}"/>
              </a:ext>
            </a:extLst>
          </p:cNvPr>
          <p:cNvGrpSpPr/>
          <p:nvPr/>
        </p:nvGrpSpPr>
        <p:grpSpPr>
          <a:xfrm>
            <a:off x="3140498" y="2013482"/>
            <a:ext cx="1124572" cy="4032000"/>
            <a:chOff x="2903020" y="1562101"/>
            <a:chExt cx="1124572" cy="4320000"/>
          </a:xfrm>
        </p:grpSpPr>
        <p:sp>
          <p:nvSpPr>
            <p:cNvPr id="29" name="object 25">
              <a:extLst>
                <a:ext uri="{FF2B5EF4-FFF2-40B4-BE49-F238E27FC236}">
                  <a16:creationId xmlns:a16="http://schemas.microsoft.com/office/drawing/2014/main" id="{2EC59C30-71E6-B3DD-9AE1-EAE1EACAB3C9}"/>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object 25">
              <a:extLst>
                <a:ext uri="{FF2B5EF4-FFF2-40B4-BE49-F238E27FC236}">
                  <a16:creationId xmlns:a16="http://schemas.microsoft.com/office/drawing/2014/main" id="{2A82EE56-CABA-A676-88BD-9230D7AE2853}"/>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F4358B75-5C6E-9A8B-DF8B-4FCD8978B3D2}"/>
                </a:ext>
              </a:extLst>
            </p:cNvPr>
            <p:cNvSpPr/>
            <p:nvPr/>
          </p:nvSpPr>
          <p:spPr>
            <a:xfrm>
              <a:off x="3739592" y="29305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object 25">
              <a:extLst>
                <a:ext uri="{FF2B5EF4-FFF2-40B4-BE49-F238E27FC236}">
                  <a16:creationId xmlns:a16="http://schemas.microsoft.com/office/drawing/2014/main" id="{0C664C89-5AFB-221D-8923-128CE9ACF397}"/>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D6BC65A5-30CF-B3EE-88A4-D72D8BE2ACBF}"/>
                </a:ext>
              </a:extLst>
            </p:cNvPr>
            <p:cNvSpPr/>
            <p:nvPr/>
          </p:nvSpPr>
          <p:spPr>
            <a:xfrm>
              <a:off x="3739592" y="4372016"/>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bject 25">
              <a:extLst>
                <a:ext uri="{FF2B5EF4-FFF2-40B4-BE49-F238E27FC236}">
                  <a16:creationId xmlns:a16="http://schemas.microsoft.com/office/drawing/2014/main" id="{A7112817-A80F-B042-BB48-F7DC5DB7BCD8}"/>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71BC9ED9-9B0C-A3F1-5679-05A283591FB6}"/>
              </a:ext>
            </a:extLst>
          </p:cNvPr>
          <p:cNvGrpSpPr/>
          <p:nvPr/>
        </p:nvGrpSpPr>
        <p:grpSpPr>
          <a:xfrm>
            <a:off x="670452" y="1387366"/>
            <a:ext cx="11200487" cy="5052346"/>
            <a:chOff x="670452" y="972862"/>
            <a:chExt cx="11200487" cy="5466850"/>
          </a:xfrm>
        </p:grpSpPr>
        <p:sp>
          <p:nvSpPr>
            <p:cNvPr id="14" name="Rectangle 13">
              <a:extLst>
                <a:ext uri="{FF2B5EF4-FFF2-40B4-BE49-F238E27FC236}">
                  <a16:creationId xmlns:a16="http://schemas.microsoft.com/office/drawing/2014/main" id="{F22E7AD7-5C89-E354-36C6-0AC0DAEA7E41}"/>
                </a:ext>
              </a:extLst>
            </p:cNvPr>
            <p:cNvSpPr/>
            <p:nvPr/>
          </p:nvSpPr>
          <p:spPr>
            <a:xfrm>
              <a:off x="670452" y="972862"/>
              <a:ext cx="11200487" cy="5466850"/>
            </a:xfrm>
            <a:prstGeom prst="rect">
              <a:avLst/>
            </a:prstGeom>
            <a:noFill/>
          </p:spPr>
        </p:sp>
        <p:sp>
          <p:nvSpPr>
            <p:cNvPr id="15" name="Freeform: Shape 14">
              <a:extLst>
                <a:ext uri="{FF2B5EF4-FFF2-40B4-BE49-F238E27FC236}">
                  <a16:creationId xmlns:a16="http://schemas.microsoft.com/office/drawing/2014/main" id="{A720371A-D338-4050-459F-E6C9D3E83A91}"/>
                </a:ext>
              </a:extLst>
            </p:cNvPr>
            <p:cNvSpPr/>
            <p:nvPr/>
          </p:nvSpPr>
          <p:spPr>
            <a:xfrm>
              <a:off x="670452" y="972862"/>
              <a:ext cx="2800121" cy="899850"/>
            </a:xfrm>
            <a:custGeom>
              <a:avLst/>
              <a:gdLst>
                <a:gd name="connsiteX0" fmla="*/ 0 w 2800121"/>
                <a:gd name="connsiteY0" fmla="*/ 0 h 899850"/>
                <a:gd name="connsiteX1" fmla="*/ 2800121 w 2800121"/>
                <a:gd name="connsiteY1" fmla="*/ 0 h 899850"/>
                <a:gd name="connsiteX2" fmla="*/ 2800121 w 2800121"/>
                <a:gd name="connsiteY2" fmla="*/ 899850 h 899850"/>
                <a:gd name="connsiteX3" fmla="*/ 0 w 2800121"/>
                <a:gd name="connsiteY3" fmla="*/ 899850 h 899850"/>
                <a:gd name="connsiteX4" fmla="*/ 0 w 2800121"/>
                <a:gd name="connsiteY4" fmla="*/ 0 h 89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899850">
                  <a:moveTo>
                    <a:pt x="0" y="0"/>
                  </a:moveTo>
                  <a:lnTo>
                    <a:pt x="2800121" y="0"/>
                  </a:lnTo>
                  <a:lnTo>
                    <a:pt x="2800121" y="899850"/>
                  </a:lnTo>
                  <a:lnTo>
                    <a:pt x="0" y="8998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100000"/>
                </a:lnSpc>
                <a:spcBef>
                  <a:spcPct val="0"/>
                </a:spcBef>
                <a:spcAft>
                  <a:spcPct val="35000"/>
                </a:spcAft>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RAIL    TRANSPORTATION</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7" name="Freeform: Shape 16">
              <a:extLst>
                <a:ext uri="{FF2B5EF4-FFF2-40B4-BE49-F238E27FC236}">
                  <a16:creationId xmlns:a16="http://schemas.microsoft.com/office/drawing/2014/main" id="{C494C1A5-1C24-1031-523A-B8BFF725A03F}"/>
                </a:ext>
              </a:extLst>
            </p:cNvPr>
            <p:cNvSpPr/>
            <p:nvPr/>
          </p:nvSpPr>
          <p:spPr>
            <a:xfrm>
              <a:off x="4212077" y="993860"/>
              <a:ext cx="7616331" cy="1188000"/>
            </a:xfrm>
            <a:custGeom>
              <a:avLst/>
              <a:gdLst>
                <a:gd name="connsiteX0" fmla="*/ 0 w 7616331"/>
                <a:gd name="connsiteY0" fmla="*/ 0 h 1188000"/>
                <a:gd name="connsiteX1" fmla="*/ 7616331 w 7616331"/>
                <a:gd name="connsiteY1" fmla="*/ 0 h 1188000"/>
                <a:gd name="connsiteX2" fmla="*/ 7616331 w 7616331"/>
                <a:gd name="connsiteY2" fmla="*/ 1188000 h 1188000"/>
                <a:gd name="connsiteX3" fmla="*/ 0 w 7616331"/>
                <a:gd name="connsiteY3" fmla="*/ 1188000 h 1188000"/>
                <a:gd name="connsiteX4" fmla="*/ 0 w 7616331"/>
                <a:gd name="connsiteY4" fmla="*/ 0 h 11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88000">
                  <a:moveTo>
                    <a:pt x="0" y="0"/>
                  </a:moveTo>
                  <a:lnTo>
                    <a:pt x="7616331" y="0"/>
                  </a:lnTo>
                  <a:lnTo>
                    <a:pt x="7616331" y="1188000"/>
                  </a:lnTo>
                  <a:lnTo>
                    <a:pt x="0" y="11880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200" kern="1200" dirty="0">
                  <a:effectLst/>
                  <a:latin typeface="Trebuchet MS" panose="020B0603020202020204" pitchFamily="34" charset="0"/>
                  <a:ea typeface="+mn-ea"/>
                  <a:cs typeface="+mn-cs"/>
                </a:rPr>
                <a:t>Six (6) Rail Stations and four (4) Overpasses bridges (Awolowo way/Abule Egba/Oshodi expressway at Ikeja; Kayode/</a:t>
              </a:r>
              <a:r>
                <a:rPr lang="en-GB" sz="1200" kern="1200" dirty="0" err="1">
                  <a:effectLst/>
                  <a:latin typeface="Trebuchet MS" panose="020B0603020202020204" pitchFamily="34" charset="0"/>
                  <a:ea typeface="+mn-ea"/>
                  <a:cs typeface="+mn-cs"/>
                </a:rPr>
                <a:t>Ogunmokun</a:t>
              </a:r>
              <a:r>
                <a:rPr lang="en-GB" sz="1200" kern="1200" dirty="0">
                  <a:effectLst/>
                  <a:latin typeface="Trebuchet MS" panose="020B0603020202020204" pitchFamily="34" charset="0"/>
                  <a:ea typeface="+mn-ea"/>
                  <a:cs typeface="+mn-cs"/>
                </a:rPr>
                <a:t> street at Mushin; Apapa/</a:t>
              </a:r>
              <a:r>
                <a:rPr lang="en-GB" sz="1200" kern="1200" dirty="0" err="1">
                  <a:effectLst/>
                  <a:latin typeface="Trebuchet MS" panose="020B0603020202020204" pitchFamily="34" charset="0"/>
                  <a:ea typeface="+mn-ea"/>
                  <a:cs typeface="+mn-cs"/>
                </a:rPr>
                <a:t>Muritala</a:t>
              </a:r>
              <a:r>
                <a:rPr lang="en-GB" sz="1200" kern="1200" dirty="0">
                  <a:effectLst/>
                  <a:latin typeface="Trebuchet MS" panose="020B0603020202020204" pitchFamily="34" charset="0"/>
                  <a:ea typeface="+mn-ea"/>
                  <a:cs typeface="+mn-cs"/>
                </a:rPr>
                <a:t> Muhammed road at Oyingbo and </a:t>
              </a:r>
              <a:r>
                <a:rPr lang="en-GB" sz="1200" kern="1200" dirty="0" err="1">
                  <a:effectLst/>
                  <a:latin typeface="Trebuchet MS" panose="020B0603020202020204" pitchFamily="34" charset="0"/>
                  <a:ea typeface="+mn-ea"/>
                  <a:cs typeface="+mn-cs"/>
                </a:rPr>
                <a:t>Ojuelegba</a:t>
              </a:r>
              <a:r>
                <a:rPr lang="en-GB" sz="1200" kern="1200" dirty="0">
                  <a:effectLst/>
                  <a:latin typeface="Trebuchet MS" panose="020B0603020202020204" pitchFamily="34" charset="0"/>
                  <a:ea typeface="+mn-ea"/>
                  <a:cs typeface="+mn-cs"/>
                </a:rPr>
                <a:t>/</a:t>
              </a:r>
              <a:r>
                <a:rPr lang="en-GB" sz="1200" kern="1200" dirty="0" err="1">
                  <a:effectLst/>
                  <a:latin typeface="Trebuchet MS" panose="020B0603020202020204" pitchFamily="34" charset="0"/>
                  <a:ea typeface="+mn-ea"/>
                  <a:cs typeface="+mn-cs"/>
                </a:rPr>
                <a:t>Muritala</a:t>
              </a:r>
              <a:r>
                <a:rPr lang="en-GB" sz="1200" kern="1200" dirty="0">
                  <a:effectLst/>
                  <a:latin typeface="Trebuchet MS" panose="020B0603020202020204" pitchFamily="34" charset="0"/>
                  <a:ea typeface="+mn-ea"/>
                  <a:cs typeface="+mn-cs"/>
                </a:rPr>
                <a:t> Muhammed road at </a:t>
              </a:r>
              <a:r>
                <a:rPr lang="en-GB" sz="1200" kern="1200" dirty="0" err="1">
                  <a:effectLst/>
                  <a:latin typeface="Trebuchet MS" panose="020B0603020202020204" pitchFamily="34" charset="0"/>
                  <a:ea typeface="+mn-ea"/>
                  <a:cs typeface="+mn-cs"/>
                </a:rPr>
                <a:t>Yaba</a:t>
              </a:r>
              <a:r>
                <a:rPr lang="en-GB" sz="1200" kern="1200" dirty="0">
                  <a:effectLst/>
                  <a:latin typeface="Trebuchet MS" panose="020B0603020202020204" pitchFamily="34" charset="0"/>
                  <a:ea typeface="+mn-ea"/>
                  <a:cs typeface="+mn-cs"/>
                </a:rPr>
                <a:t>) are scheduled for commissioning along with swearing-in of Mr. Governor in the Second quarter of Y2023.</a:t>
              </a:r>
            </a:p>
          </p:txBody>
        </p:sp>
        <p:sp>
          <p:nvSpPr>
            <p:cNvPr id="18" name="Freeform: Shape 17">
              <a:extLst>
                <a:ext uri="{FF2B5EF4-FFF2-40B4-BE49-F238E27FC236}">
                  <a16:creationId xmlns:a16="http://schemas.microsoft.com/office/drawing/2014/main" id="{CD1DB80F-8DDC-8DEC-76ED-C8154B880200}"/>
                </a:ext>
              </a:extLst>
            </p:cNvPr>
            <p:cNvSpPr/>
            <p:nvPr/>
          </p:nvSpPr>
          <p:spPr>
            <a:xfrm>
              <a:off x="670452" y="2410287"/>
              <a:ext cx="2800121" cy="1188000"/>
            </a:xfrm>
            <a:custGeom>
              <a:avLst/>
              <a:gdLst>
                <a:gd name="connsiteX0" fmla="*/ 0 w 2800121"/>
                <a:gd name="connsiteY0" fmla="*/ 0 h 1188000"/>
                <a:gd name="connsiteX1" fmla="*/ 2800121 w 2800121"/>
                <a:gd name="connsiteY1" fmla="*/ 0 h 1188000"/>
                <a:gd name="connsiteX2" fmla="*/ 2800121 w 2800121"/>
                <a:gd name="connsiteY2" fmla="*/ 1188000 h 1188000"/>
                <a:gd name="connsiteX3" fmla="*/ 0 w 2800121"/>
                <a:gd name="connsiteY3" fmla="*/ 1188000 h 1188000"/>
                <a:gd name="connsiteX4" fmla="*/ 0 w 2800121"/>
                <a:gd name="connsiteY4" fmla="*/ 0 h 11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88000">
                  <a:moveTo>
                    <a:pt x="0" y="0"/>
                  </a:moveTo>
                  <a:lnTo>
                    <a:pt x="2800121" y="0"/>
                  </a:lnTo>
                  <a:lnTo>
                    <a:pt x="2800121" y="1188000"/>
                  </a:lnTo>
                  <a:lnTo>
                    <a:pt x="0" y="118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6720" tIns="152400" rIns="426720" bIns="152400" numCol="1" spcCol="1270" anchor="ctr" anchorCtr="0">
              <a:noAutofit/>
            </a:bodyPr>
            <a:lstStyle/>
            <a:p>
              <a:pPr lvl="0" algn="r" defTabSz="2667000">
                <a:lnSpc>
                  <a:spcPct val="90000"/>
                </a:lnSpc>
                <a:spcBef>
                  <a:spcPct val="0"/>
                </a:spcBef>
                <a:spcAft>
                  <a:spcPct val="35000"/>
                </a:spcAft>
              </a:pPr>
              <a:endParaRPr lang="en-US" sz="1200" kern="1200"/>
            </a:p>
          </p:txBody>
        </p:sp>
        <p:sp>
          <p:nvSpPr>
            <p:cNvPr id="20" name="Freeform: Shape 19">
              <a:extLst>
                <a:ext uri="{FF2B5EF4-FFF2-40B4-BE49-F238E27FC236}">
                  <a16:creationId xmlns:a16="http://schemas.microsoft.com/office/drawing/2014/main" id="{0B6A76CD-74C3-9F16-D7CD-65CA2DB68A9E}"/>
                </a:ext>
              </a:extLst>
            </p:cNvPr>
            <p:cNvSpPr/>
            <p:nvPr/>
          </p:nvSpPr>
          <p:spPr>
            <a:xfrm>
              <a:off x="4254607" y="2410287"/>
              <a:ext cx="7616331" cy="1188000"/>
            </a:xfrm>
            <a:custGeom>
              <a:avLst/>
              <a:gdLst>
                <a:gd name="connsiteX0" fmla="*/ 0 w 7616331"/>
                <a:gd name="connsiteY0" fmla="*/ 0 h 1188000"/>
                <a:gd name="connsiteX1" fmla="*/ 7616331 w 7616331"/>
                <a:gd name="connsiteY1" fmla="*/ 0 h 1188000"/>
                <a:gd name="connsiteX2" fmla="*/ 7616331 w 7616331"/>
                <a:gd name="connsiteY2" fmla="*/ 1188000 h 1188000"/>
                <a:gd name="connsiteX3" fmla="*/ 0 w 7616331"/>
                <a:gd name="connsiteY3" fmla="*/ 1188000 h 1188000"/>
                <a:gd name="connsiteX4" fmla="*/ 0 w 7616331"/>
                <a:gd name="connsiteY4" fmla="*/ 0 h 11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88000">
                  <a:moveTo>
                    <a:pt x="0" y="0"/>
                  </a:moveTo>
                  <a:lnTo>
                    <a:pt x="7616331" y="0"/>
                  </a:lnTo>
                  <a:lnTo>
                    <a:pt x="7616331" y="1188000"/>
                  </a:lnTo>
                  <a:lnTo>
                    <a:pt x="0" y="11880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US" sz="1200" kern="1200">
                  <a:effectLst/>
                  <a:latin typeface="Trebuchet MS" panose="020B0603020202020204" pitchFamily="34" charset="0"/>
                  <a:ea typeface="+mn-ea"/>
                  <a:cs typeface="+mn-cs"/>
                </a:rPr>
                <a:t>To achieve a smooth operation of the blue rail line devoid of Power failure and electricity supply disruption, the Ministry of Energy and Minerals Resources conceived a prioritized </a:t>
              </a:r>
              <a:r>
                <a:rPr lang="en-US" sz="1200" b="1" kern="1200">
                  <a:effectLst/>
                  <a:latin typeface="Trebuchet MS" panose="020B0603020202020204" pitchFamily="34" charset="0"/>
                  <a:ea typeface="+mn-ea"/>
                  <a:cs typeface="+mn-cs"/>
                </a:rPr>
                <a:t>Independent Power Plant (IPP) for the Blue line rail </a:t>
              </a:r>
              <a:r>
                <a:rPr lang="en-US" sz="1200" kern="1200">
                  <a:effectLst/>
                  <a:latin typeface="Trebuchet MS" panose="020B0603020202020204" pitchFamily="34" charset="0"/>
                  <a:ea typeface="+mn-ea"/>
                  <a:cs typeface="+mn-cs"/>
                </a:rPr>
                <a:t>which can power the rail line even in the midst of National Grid Collapse and supply clean energy (without fluctuation) for the rail line. </a:t>
              </a:r>
              <a:endParaRPr lang="en-US" sz="1200" kern="1200" dirty="0">
                <a:effectLst/>
                <a:latin typeface="Trebuchet MS" panose="020B0603020202020204" pitchFamily="34" charset="0"/>
                <a:ea typeface="+mn-ea"/>
                <a:cs typeface="+mn-cs"/>
              </a:endParaRPr>
            </a:p>
          </p:txBody>
        </p:sp>
        <p:sp>
          <p:nvSpPr>
            <p:cNvPr id="21" name="Freeform: Shape 20">
              <a:extLst>
                <a:ext uri="{FF2B5EF4-FFF2-40B4-BE49-F238E27FC236}">
                  <a16:creationId xmlns:a16="http://schemas.microsoft.com/office/drawing/2014/main" id="{8EF24265-E2D8-EDAC-8705-A27A7A4C7CD4}"/>
                </a:ext>
              </a:extLst>
            </p:cNvPr>
            <p:cNvSpPr/>
            <p:nvPr/>
          </p:nvSpPr>
          <p:spPr>
            <a:xfrm>
              <a:off x="670452" y="3814287"/>
              <a:ext cx="2800121" cy="1188000"/>
            </a:xfrm>
            <a:custGeom>
              <a:avLst/>
              <a:gdLst>
                <a:gd name="connsiteX0" fmla="*/ 0 w 2800121"/>
                <a:gd name="connsiteY0" fmla="*/ 0 h 1188000"/>
                <a:gd name="connsiteX1" fmla="*/ 2800121 w 2800121"/>
                <a:gd name="connsiteY1" fmla="*/ 0 h 1188000"/>
                <a:gd name="connsiteX2" fmla="*/ 2800121 w 2800121"/>
                <a:gd name="connsiteY2" fmla="*/ 1188000 h 1188000"/>
                <a:gd name="connsiteX3" fmla="*/ 0 w 2800121"/>
                <a:gd name="connsiteY3" fmla="*/ 1188000 h 1188000"/>
                <a:gd name="connsiteX4" fmla="*/ 0 w 2800121"/>
                <a:gd name="connsiteY4" fmla="*/ 0 h 11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88000">
                  <a:moveTo>
                    <a:pt x="0" y="0"/>
                  </a:moveTo>
                  <a:lnTo>
                    <a:pt x="2800121" y="0"/>
                  </a:lnTo>
                  <a:lnTo>
                    <a:pt x="2800121" y="1188000"/>
                  </a:lnTo>
                  <a:lnTo>
                    <a:pt x="0" y="118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3" name="Freeform: Shape 22">
              <a:extLst>
                <a:ext uri="{FF2B5EF4-FFF2-40B4-BE49-F238E27FC236}">
                  <a16:creationId xmlns:a16="http://schemas.microsoft.com/office/drawing/2014/main" id="{C2125C72-86C4-349F-088D-DE60D8095B26}"/>
                </a:ext>
              </a:extLst>
            </p:cNvPr>
            <p:cNvSpPr/>
            <p:nvPr/>
          </p:nvSpPr>
          <p:spPr>
            <a:xfrm>
              <a:off x="4254607" y="3785133"/>
              <a:ext cx="7616331" cy="1188000"/>
            </a:xfrm>
            <a:custGeom>
              <a:avLst/>
              <a:gdLst>
                <a:gd name="connsiteX0" fmla="*/ 0 w 7616331"/>
                <a:gd name="connsiteY0" fmla="*/ 0 h 1188000"/>
                <a:gd name="connsiteX1" fmla="*/ 7616331 w 7616331"/>
                <a:gd name="connsiteY1" fmla="*/ 0 h 1188000"/>
                <a:gd name="connsiteX2" fmla="*/ 7616331 w 7616331"/>
                <a:gd name="connsiteY2" fmla="*/ 1188000 h 1188000"/>
                <a:gd name="connsiteX3" fmla="*/ 0 w 7616331"/>
                <a:gd name="connsiteY3" fmla="*/ 1188000 h 1188000"/>
                <a:gd name="connsiteX4" fmla="*/ 0 w 7616331"/>
                <a:gd name="connsiteY4" fmla="*/ 0 h 11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88000">
                  <a:moveTo>
                    <a:pt x="0" y="0"/>
                  </a:moveTo>
                  <a:lnTo>
                    <a:pt x="7616331" y="0"/>
                  </a:lnTo>
                  <a:lnTo>
                    <a:pt x="7616331" y="1188000"/>
                  </a:lnTo>
                  <a:lnTo>
                    <a:pt x="0" y="11880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US" sz="1200" b="1" kern="1200" dirty="0">
                  <a:effectLst/>
                  <a:latin typeface="Trebuchet MS" panose="020B0603020202020204" pitchFamily="34" charset="0"/>
                  <a:ea typeface="+mn-ea"/>
                  <a:cs typeface="+mn-cs"/>
                </a:rPr>
                <a:t>The Blue line IPP Project </a:t>
              </a:r>
              <a:r>
                <a:rPr lang="en-GB" sz="1200" kern="1200" dirty="0">
                  <a:effectLst/>
                  <a:latin typeface="Trebuchet MS" panose="020B0603020202020204" pitchFamily="34" charset="0"/>
                  <a:ea typeface="+mn-ea"/>
                  <a:cs typeface="+mn-cs"/>
                </a:rPr>
                <a:t>by Messrs. </a:t>
              </a:r>
              <a:r>
                <a:rPr lang="en-GB" sz="1200" kern="1200" dirty="0" err="1">
                  <a:effectLst/>
                  <a:latin typeface="Trebuchet MS" panose="020B0603020202020204" pitchFamily="34" charset="0"/>
                  <a:ea typeface="+mn-ea"/>
                  <a:cs typeface="+mn-cs"/>
                </a:rPr>
                <a:t>Viathan</a:t>
              </a:r>
              <a:r>
                <a:rPr lang="en-GB" sz="1200" kern="1200" dirty="0">
                  <a:effectLst/>
                  <a:latin typeface="Trebuchet MS" panose="020B0603020202020204" pitchFamily="34" charset="0"/>
                  <a:ea typeface="+mn-ea"/>
                  <a:cs typeface="+mn-cs"/>
                </a:rPr>
                <a:t> Engineering Ltd / Lamp Turnkey Project is ongoing with the sub-structure of the 4 substations at Marina, National Theatre, </a:t>
              </a:r>
              <a:r>
                <a:rPr lang="en-GB" sz="1200" kern="1200" dirty="0" err="1">
                  <a:effectLst/>
                  <a:latin typeface="Trebuchet MS" panose="020B0603020202020204" pitchFamily="34" charset="0"/>
                  <a:ea typeface="+mn-ea"/>
                  <a:cs typeface="+mn-cs"/>
                </a:rPr>
                <a:t>Orile</a:t>
              </a:r>
              <a:r>
                <a:rPr lang="en-GB" sz="1200" kern="1200" dirty="0">
                  <a:effectLst/>
                  <a:latin typeface="Trebuchet MS" panose="020B0603020202020204" pitchFamily="34" charset="0"/>
                  <a:ea typeface="+mn-ea"/>
                  <a:cs typeface="+mn-cs"/>
                </a:rPr>
                <a:t> </a:t>
              </a:r>
              <a:r>
                <a:rPr lang="en-GB" sz="1200" kern="1200" dirty="0" err="1">
                  <a:effectLst/>
                  <a:latin typeface="Trebuchet MS" panose="020B0603020202020204" pitchFamily="34" charset="0"/>
                  <a:ea typeface="+mn-ea"/>
                  <a:cs typeface="+mn-cs"/>
                </a:rPr>
                <a:t>Iganmu</a:t>
              </a:r>
              <a:r>
                <a:rPr lang="en-GB" sz="1200" kern="1200" dirty="0">
                  <a:effectLst/>
                  <a:latin typeface="Trebuchet MS" panose="020B0603020202020204" pitchFamily="34" charset="0"/>
                  <a:ea typeface="+mn-ea"/>
                  <a:cs typeface="+mn-cs"/>
                </a:rPr>
                <a:t>, and Mile 2 completed. </a:t>
              </a:r>
            </a:p>
          </p:txBody>
        </p:sp>
        <p:sp>
          <p:nvSpPr>
            <p:cNvPr id="24" name="Freeform: Shape 23">
              <a:extLst>
                <a:ext uri="{FF2B5EF4-FFF2-40B4-BE49-F238E27FC236}">
                  <a16:creationId xmlns:a16="http://schemas.microsoft.com/office/drawing/2014/main" id="{97F25656-71E5-5676-4012-525A0D369C52}"/>
                </a:ext>
              </a:extLst>
            </p:cNvPr>
            <p:cNvSpPr/>
            <p:nvPr/>
          </p:nvSpPr>
          <p:spPr>
            <a:xfrm>
              <a:off x="670452" y="5218287"/>
              <a:ext cx="2800121" cy="1188000"/>
            </a:xfrm>
            <a:custGeom>
              <a:avLst/>
              <a:gdLst>
                <a:gd name="connsiteX0" fmla="*/ 0 w 2800121"/>
                <a:gd name="connsiteY0" fmla="*/ 0 h 1188000"/>
                <a:gd name="connsiteX1" fmla="*/ 2800121 w 2800121"/>
                <a:gd name="connsiteY1" fmla="*/ 0 h 1188000"/>
                <a:gd name="connsiteX2" fmla="*/ 2800121 w 2800121"/>
                <a:gd name="connsiteY2" fmla="*/ 1188000 h 1188000"/>
                <a:gd name="connsiteX3" fmla="*/ 0 w 2800121"/>
                <a:gd name="connsiteY3" fmla="*/ 1188000 h 1188000"/>
                <a:gd name="connsiteX4" fmla="*/ 0 w 2800121"/>
                <a:gd name="connsiteY4" fmla="*/ 0 h 11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88000">
                  <a:moveTo>
                    <a:pt x="0" y="0"/>
                  </a:moveTo>
                  <a:lnTo>
                    <a:pt x="2800121" y="0"/>
                  </a:lnTo>
                  <a:lnTo>
                    <a:pt x="2800121" y="1188000"/>
                  </a:lnTo>
                  <a:lnTo>
                    <a:pt x="0" y="118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6720" tIns="152400" rIns="426720" bIns="152400" numCol="1" spcCol="1270" anchor="ctr" anchorCtr="0">
              <a:noAutofit/>
            </a:bodyPr>
            <a:lstStyle/>
            <a:p>
              <a:pPr lvl="0" algn="r" defTabSz="2667000">
                <a:lnSpc>
                  <a:spcPct val="90000"/>
                </a:lnSpc>
                <a:spcBef>
                  <a:spcPct val="0"/>
                </a:spcBef>
                <a:spcAft>
                  <a:spcPct val="35000"/>
                </a:spcAft>
              </a:pPr>
              <a:endParaRPr lang="en-US" sz="1200" kern="1200"/>
            </a:p>
          </p:txBody>
        </p:sp>
        <p:sp>
          <p:nvSpPr>
            <p:cNvPr id="26" name="Freeform: Shape 25">
              <a:extLst>
                <a:ext uri="{FF2B5EF4-FFF2-40B4-BE49-F238E27FC236}">
                  <a16:creationId xmlns:a16="http://schemas.microsoft.com/office/drawing/2014/main" id="{E0DEA0DE-D491-EA90-ADFA-9D5E09D10894}"/>
                </a:ext>
              </a:extLst>
            </p:cNvPr>
            <p:cNvSpPr/>
            <p:nvPr/>
          </p:nvSpPr>
          <p:spPr>
            <a:xfrm>
              <a:off x="4254607" y="5218287"/>
              <a:ext cx="7616331" cy="1188000"/>
            </a:xfrm>
            <a:custGeom>
              <a:avLst/>
              <a:gdLst>
                <a:gd name="connsiteX0" fmla="*/ 0 w 7616331"/>
                <a:gd name="connsiteY0" fmla="*/ 0 h 1188000"/>
                <a:gd name="connsiteX1" fmla="*/ 7616331 w 7616331"/>
                <a:gd name="connsiteY1" fmla="*/ 0 h 1188000"/>
                <a:gd name="connsiteX2" fmla="*/ 7616331 w 7616331"/>
                <a:gd name="connsiteY2" fmla="*/ 1188000 h 1188000"/>
                <a:gd name="connsiteX3" fmla="*/ 0 w 7616331"/>
                <a:gd name="connsiteY3" fmla="*/ 1188000 h 1188000"/>
                <a:gd name="connsiteX4" fmla="*/ 0 w 7616331"/>
                <a:gd name="connsiteY4" fmla="*/ 0 h 11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88000">
                  <a:moveTo>
                    <a:pt x="0" y="0"/>
                  </a:moveTo>
                  <a:lnTo>
                    <a:pt x="7616331" y="0"/>
                  </a:lnTo>
                  <a:lnTo>
                    <a:pt x="7616331" y="1188000"/>
                  </a:lnTo>
                  <a:lnTo>
                    <a:pt x="0" y="11880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GB" sz="1200" b="0" kern="1200" dirty="0">
                  <a:effectLst/>
                  <a:latin typeface="Trebuchet MS" panose="020B0603020202020204" pitchFamily="34" charset="0"/>
                  <a:ea typeface="+mn-ea"/>
                  <a:cs typeface="+mn-cs"/>
                </a:rPr>
                <a:t>All the civil work has been completed and installations of panels are ongoing. It was at 72% completion as at March 2023. It </a:t>
              </a:r>
              <a:r>
                <a:rPr lang="en-US" sz="1200" b="0" kern="1200" dirty="0">
                  <a:effectLst/>
                  <a:latin typeface="Trebuchet MS" panose="020B0603020202020204" pitchFamily="34" charset="0"/>
                  <a:ea typeface="+mn-ea"/>
                  <a:cs typeface="+mn-cs"/>
                </a:rPr>
                <a:t>is scheduled to be commissioned by Mr. Governor in the first month of his re-election.</a:t>
              </a:r>
            </a:p>
          </p:txBody>
        </p:sp>
      </p:gr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31</a:t>
            </a:fld>
            <a:endParaRPr kumimoji="0" lang="x-none" b="1" i="0" u="none" strike="noStrike" kern="1200" cap="none" spc="0" normalizeH="0" baseline="0" noProof="0">
              <a:ln>
                <a:noFill/>
              </a:ln>
              <a:effectLst/>
              <a:uLnTx/>
              <a:uFillTx/>
              <a:latin typeface="Calibri"/>
              <a:ea typeface="+mn-ea"/>
              <a:cs typeface="+mn-cs"/>
            </a:endParaRPr>
          </a:p>
        </p:txBody>
      </p:sp>
      <p:sp>
        <p:nvSpPr>
          <p:cNvPr id="10" name="Rectangle 9">
            <a:extLst>
              <a:ext uri="{FF2B5EF4-FFF2-40B4-BE49-F238E27FC236}">
                <a16:creationId xmlns:a16="http://schemas.microsoft.com/office/drawing/2014/main" id="{606EAAFB-E033-8AF5-1B3D-D1A33C9D7398}"/>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F418CD1-BF8E-BEB7-2F04-22ECEF441E7E}"/>
              </a:ext>
            </a:extLst>
          </p:cNvPr>
          <p:cNvSpPr txBox="1"/>
          <p:nvPr/>
        </p:nvSpPr>
        <p:spPr>
          <a:xfrm>
            <a:off x="3397868" y="321862"/>
            <a:ext cx="8048293" cy="461665"/>
          </a:xfrm>
          <a:prstGeom prst="rect">
            <a:avLst/>
          </a:prstGeom>
          <a:solidFill>
            <a:srgbClr val="FFC000"/>
          </a:solidFill>
          <a:ln w="38100">
            <a:solidFill>
              <a:schemeClr val="bg1"/>
            </a:solidFill>
          </a:ln>
        </p:spPr>
        <p:txBody>
          <a:bodyPr wrap="square" rtlCol="0">
            <a:spAutoFit/>
          </a:bodyPr>
          <a:lstStyle/>
          <a:p>
            <a:pPr lvl="1">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AGGRESSIVELY DEVELOP, UPGRADE AND MAINTAIN INFRASTRUCTURE (TRANSPORTATION, TECHNOLOGY, EDUCATION, HEALTH, ENERGY ETC.) </a:t>
            </a:r>
          </a:p>
        </p:txBody>
      </p:sp>
      <p:sp>
        <p:nvSpPr>
          <p:cNvPr id="5" name="Arrow: Pentagon 4">
            <a:extLst>
              <a:ext uri="{FF2B5EF4-FFF2-40B4-BE49-F238E27FC236}">
                <a16:creationId xmlns:a16="http://schemas.microsoft.com/office/drawing/2014/main" id="{B2AB7161-431F-B116-ED30-4B1DA1DDECB7}"/>
              </a:ext>
            </a:extLst>
          </p:cNvPr>
          <p:cNvSpPr/>
          <p:nvPr/>
        </p:nvSpPr>
        <p:spPr>
          <a:xfrm>
            <a:off x="3278935" y="337629"/>
            <a:ext cx="583617" cy="424972"/>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graphicFrame>
        <p:nvGraphicFramePr>
          <p:cNvPr id="27" name="Diagram 26">
            <a:extLst>
              <a:ext uri="{FF2B5EF4-FFF2-40B4-BE49-F238E27FC236}">
                <a16:creationId xmlns:a16="http://schemas.microsoft.com/office/drawing/2014/main" id="{5B7FA6B3-C37E-6B47-2E7A-2159A5E443A7}"/>
              </a:ext>
            </a:extLst>
          </p:cNvPr>
          <p:cNvGraphicFramePr/>
          <p:nvPr>
            <p:extLst>
              <p:ext uri="{D42A27DB-BD31-4B8C-83A1-F6EECF244321}">
                <p14:modId xmlns:p14="http://schemas.microsoft.com/office/powerpoint/2010/main" val="2150726772"/>
              </p:ext>
            </p:extLst>
          </p:nvPr>
        </p:nvGraphicFramePr>
        <p:xfrm>
          <a:off x="743842" y="3087235"/>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Rounded Corners 4">
            <a:extLst>
              <a:ext uri="{FF2B5EF4-FFF2-40B4-BE49-F238E27FC236}">
                <a16:creationId xmlns:a16="http://schemas.microsoft.com/office/drawing/2014/main" id="{6EC19EF6-858A-0914-07ED-1B6317B9D0AD}"/>
              </a:ext>
            </a:extLst>
          </p:cNvPr>
          <p:cNvSpPr txBox="1"/>
          <p:nvPr/>
        </p:nvSpPr>
        <p:spPr>
          <a:xfrm>
            <a:off x="3899659" y="932531"/>
            <a:ext cx="7546502"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GB"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We Continue To Show Commitment Toward Infrastructure Upgrade And Maintenance, With Plans For Iconic Developments. Delays Are However Experienced In Some Cases That Need To Be Monitored.</a:t>
            </a:r>
            <a:endParaRPr kumimoji="0" lang="en-NG"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46044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64B4280-5A95-F40A-9D4F-ED2CDDE8FA23}"/>
              </a:ext>
            </a:extLst>
          </p:cNvPr>
          <p:cNvGrpSpPr/>
          <p:nvPr/>
        </p:nvGrpSpPr>
        <p:grpSpPr>
          <a:xfrm>
            <a:off x="670452" y="1269124"/>
            <a:ext cx="11200487" cy="5069401"/>
            <a:chOff x="670452" y="1020612"/>
            <a:chExt cx="11200487" cy="5317913"/>
          </a:xfrm>
        </p:grpSpPr>
        <p:sp>
          <p:nvSpPr>
            <p:cNvPr id="10" name="Rectangle 9">
              <a:extLst>
                <a:ext uri="{FF2B5EF4-FFF2-40B4-BE49-F238E27FC236}">
                  <a16:creationId xmlns:a16="http://schemas.microsoft.com/office/drawing/2014/main" id="{7F26FC22-8F22-5CD5-EFCB-814FB3260074}"/>
                </a:ext>
              </a:extLst>
            </p:cNvPr>
            <p:cNvSpPr/>
            <p:nvPr/>
          </p:nvSpPr>
          <p:spPr>
            <a:xfrm>
              <a:off x="670452" y="1020612"/>
              <a:ext cx="11200487" cy="5317913"/>
            </a:xfrm>
            <a:prstGeom prst="rect">
              <a:avLst/>
            </a:prstGeom>
            <a:noFill/>
          </p:spPr>
        </p:sp>
        <p:sp>
          <p:nvSpPr>
            <p:cNvPr id="12" name="Freeform: Shape 11">
              <a:extLst>
                <a:ext uri="{FF2B5EF4-FFF2-40B4-BE49-F238E27FC236}">
                  <a16:creationId xmlns:a16="http://schemas.microsoft.com/office/drawing/2014/main" id="{0753EDCC-3158-C685-712D-E26D84347629}"/>
                </a:ext>
              </a:extLst>
            </p:cNvPr>
            <p:cNvSpPr/>
            <p:nvPr/>
          </p:nvSpPr>
          <p:spPr>
            <a:xfrm>
              <a:off x="670452" y="102383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600" b="0" kern="1200" cap="none" spc="0">
                  <a:ln w="0"/>
                  <a:effectLst>
                    <a:outerShdw blurRad="38100" dist="25400" dir="5400000" algn="ctr" rotWithShape="0">
                      <a:srgbClr val="6E747A">
                        <a:alpha val="43000"/>
                      </a:srgbClr>
                    </a:outerShdw>
                  </a:effectLst>
                  <a:latin typeface="Trebuchet MS" panose="020B0603020202020204" pitchFamily="34" charset="0"/>
                </a:rPr>
                <a:t>WATER</a:t>
              </a:r>
              <a:r>
                <a:rPr lang="en-GB" sz="1400" b="0" kern="1200" cap="none" spc="0">
                  <a:ln w="0"/>
                  <a:effectLst>
                    <a:outerShdw blurRad="38100" dist="25400" dir="5400000" algn="ctr" rotWithShape="0">
                      <a:srgbClr val="6E747A">
                        <a:alpha val="43000"/>
                      </a:srgbClr>
                    </a:outerShdw>
                  </a:effectLst>
                  <a:latin typeface="Trebuchet MS" panose="020B0603020202020204" pitchFamily="34" charset="0"/>
                </a:rPr>
                <a:t> </a:t>
              </a:r>
              <a:r>
                <a:rPr lang="en-GB" sz="2000" b="0" kern="1200" cap="none" spc="0">
                  <a:ln w="0"/>
                  <a:effectLst>
                    <a:outerShdw blurRad="38100" dist="25400" dir="5400000" algn="ctr" rotWithShape="0">
                      <a:srgbClr val="6E747A">
                        <a:alpha val="43000"/>
                      </a:srgbClr>
                    </a:outerShdw>
                  </a:effectLst>
                  <a:latin typeface="Trebuchet MS" panose="020B0603020202020204" pitchFamily="34" charset="0"/>
                </a:rPr>
                <a:t>TRANSPORTATION</a:t>
              </a:r>
              <a:endParaRPr lang="en-GB" sz="14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7" name="Freeform: Shape 16">
              <a:extLst>
                <a:ext uri="{FF2B5EF4-FFF2-40B4-BE49-F238E27FC236}">
                  <a16:creationId xmlns:a16="http://schemas.microsoft.com/office/drawing/2014/main" id="{4F167A68-85EF-B9D4-52DF-0725A18C72F6}"/>
                </a:ext>
              </a:extLst>
            </p:cNvPr>
            <p:cNvSpPr/>
            <p:nvPr/>
          </p:nvSpPr>
          <p:spPr>
            <a:xfrm>
              <a:off x="4254607" y="1023837"/>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400" kern="1200" dirty="0">
                  <a:latin typeface="Trebuchet MS" panose="020B0603020202020204" pitchFamily="34" charset="0"/>
                </a:rPr>
                <a:t>Y2022 ongoing construction of concrete jetties at </a:t>
              </a:r>
              <a:r>
                <a:rPr lang="en-GB" sz="1400" kern="1200" dirty="0" err="1">
                  <a:latin typeface="Trebuchet MS" panose="020B0603020202020204" pitchFamily="34" charset="0"/>
                </a:rPr>
                <a:t>Takwa</a:t>
              </a:r>
              <a:r>
                <a:rPr lang="en-GB" sz="1400" kern="1200" dirty="0">
                  <a:latin typeface="Trebuchet MS" panose="020B0603020202020204" pitchFamily="34" charset="0"/>
                </a:rPr>
                <a:t> bay island and </a:t>
              </a:r>
              <a:r>
                <a:rPr lang="en-GB" sz="1400" kern="1200" dirty="0" err="1">
                  <a:latin typeface="Trebuchet MS" panose="020B0603020202020204" pitchFamily="34" charset="0"/>
                </a:rPr>
                <a:t>Offin</a:t>
              </a:r>
              <a:r>
                <a:rPr lang="en-GB" sz="1400" kern="1200" dirty="0">
                  <a:latin typeface="Trebuchet MS" panose="020B0603020202020204" pitchFamily="34" charset="0"/>
                </a:rPr>
                <a:t> waterfront, Ikorodu as well as reinforced jetty at </a:t>
              </a:r>
              <a:r>
                <a:rPr lang="en-GB" sz="1400" kern="1200" dirty="0" err="1">
                  <a:latin typeface="Trebuchet MS" panose="020B0603020202020204" pitchFamily="34" charset="0"/>
                </a:rPr>
                <a:t>Ijede</a:t>
              </a:r>
              <a:r>
                <a:rPr lang="en-GB" sz="1400" kern="1200" dirty="0">
                  <a:latin typeface="Trebuchet MS" panose="020B0603020202020204" pitchFamily="34" charset="0"/>
                </a:rPr>
                <a:t> to be completed.</a:t>
              </a:r>
              <a:endParaRPr lang="en-GB" sz="1400" b="0" kern="1200" cap="none" spc="0" dirty="0">
                <a:ln w="0"/>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9D684DDD-6D22-7EB3-0879-A7925BA87D27}"/>
                </a:ext>
              </a:extLst>
            </p:cNvPr>
            <p:cNvSpPr/>
            <p:nvPr/>
          </p:nvSpPr>
          <p:spPr>
            <a:xfrm>
              <a:off x="670452" y="174923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0" name="Freeform: Shape 19">
              <a:extLst>
                <a:ext uri="{FF2B5EF4-FFF2-40B4-BE49-F238E27FC236}">
                  <a16:creationId xmlns:a16="http://schemas.microsoft.com/office/drawing/2014/main" id="{948C4682-57FC-EC1B-EB5A-1F9208D18E5A}"/>
                </a:ext>
              </a:extLst>
            </p:cNvPr>
            <p:cNvSpPr/>
            <p:nvPr/>
          </p:nvSpPr>
          <p:spPr>
            <a:xfrm>
              <a:off x="4254607" y="1749237"/>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GB" sz="1400" kern="1200" dirty="0">
                  <a:latin typeface="Trebuchet MS" panose="020B0603020202020204" pitchFamily="34" charset="0"/>
                </a:rPr>
                <a:t>Y2022 ongoing Channelization of Ikorodu-</a:t>
              </a:r>
              <a:r>
                <a:rPr lang="en-GB" sz="1400" kern="1200" dirty="0" err="1">
                  <a:latin typeface="Trebuchet MS" panose="020B0603020202020204" pitchFamily="34" charset="0"/>
                </a:rPr>
                <a:t>Ilaje</a:t>
              </a:r>
              <a:r>
                <a:rPr lang="en-GB" sz="1400" kern="1200" dirty="0">
                  <a:latin typeface="Trebuchet MS" panose="020B0603020202020204" pitchFamily="34" charset="0"/>
                </a:rPr>
                <a:t>-</a:t>
              </a:r>
              <a:r>
                <a:rPr lang="en-GB" sz="1400" kern="1200" dirty="0" err="1">
                  <a:latin typeface="Trebuchet MS" panose="020B0603020202020204" pitchFamily="34" charset="0"/>
                </a:rPr>
                <a:t>Falomo</a:t>
              </a:r>
              <a:r>
                <a:rPr lang="en-GB" sz="1400" kern="1200" dirty="0">
                  <a:latin typeface="Trebuchet MS" panose="020B0603020202020204" pitchFamily="34" charset="0"/>
                </a:rPr>
                <a:t>; Ojo-Badagry, and </a:t>
              </a:r>
              <a:r>
                <a:rPr lang="en-GB" sz="1400" kern="1200" dirty="0" err="1">
                  <a:latin typeface="Trebuchet MS" panose="020B0603020202020204" pitchFamily="34" charset="0"/>
                </a:rPr>
                <a:t>Bariga</a:t>
              </a:r>
              <a:r>
                <a:rPr lang="en-GB" sz="1400" kern="1200" dirty="0">
                  <a:latin typeface="Trebuchet MS" panose="020B0603020202020204" pitchFamily="34" charset="0"/>
                </a:rPr>
                <a:t> </a:t>
              </a:r>
              <a:r>
                <a:rPr lang="en-GB" sz="1400" kern="1200" dirty="0" err="1">
                  <a:latin typeface="Trebuchet MS" panose="020B0603020202020204" pitchFamily="34" charset="0"/>
                </a:rPr>
                <a:t>whitesand</a:t>
              </a:r>
              <a:r>
                <a:rPr lang="en-GB" sz="1400" kern="1200" dirty="0">
                  <a:latin typeface="Trebuchet MS" panose="020B0603020202020204" pitchFamily="34" charset="0"/>
                </a:rPr>
                <a:t> routes to be completed.</a:t>
              </a:r>
              <a:endParaRPr lang="en-GB" sz="1400" b="0" kern="1200" cap="none" spc="0" dirty="0">
                <a:ln w="0"/>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92218BEA-C256-B802-E79F-01A3BA4A90AA}"/>
                </a:ext>
              </a:extLst>
            </p:cNvPr>
            <p:cNvSpPr/>
            <p:nvPr/>
          </p:nvSpPr>
          <p:spPr>
            <a:xfrm>
              <a:off x="670452" y="247463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3" name="Freeform: Shape 22">
              <a:extLst>
                <a:ext uri="{FF2B5EF4-FFF2-40B4-BE49-F238E27FC236}">
                  <a16:creationId xmlns:a16="http://schemas.microsoft.com/office/drawing/2014/main" id="{7CE8CC63-3182-B0E4-D9CF-54323E4EBEE9}"/>
                </a:ext>
              </a:extLst>
            </p:cNvPr>
            <p:cNvSpPr/>
            <p:nvPr/>
          </p:nvSpPr>
          <p:spPr>
            <a:xfrm>
              <a:off x="4254607" y="2474637"/>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GB" sz="1400" kern="1200" dirty="0">
                  <a:latin typeface="Trebuchet MS" panose="020B0603020202020204" pitchFamily="34" charset="0"/>
                </a:rPr>
                <a:t>Y2022 Jetties construction at Epe and Ebute Lekki (LFTZ), with Channelization of Epe-Ebute Lekki waterways ferry route to be completed – 61% work has been done in Y2022.</a:t>
              </a:r>
              <a:r>
                <a:rPr lang="en-GB" sz="1400" kern="1200" dirty="0">
                  <a:effectLst/>
                  <a:latin typeface="Trebuchet MS" panose="020B0603020202020204" pitchFamily="34" charset="0"/>
                  <a:ea typeface="+mn-ea"/>
                  <a:cs typeface="+mn-cs"/>
                </a:rPr>
                <a:t> </a:t>
              </a:r>
              <a:endParaRPr lang="en-GB" sz="1400" b="0" kern="1200" cap="none" spc="0" dirty="0">
                <a:ln w="0"/>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6FC89C75-0352-C2BE-A340-D4D5B5D88C14}"/>
                </a:ext>
              </a:extLst>
            </p:cNvPr>
            <p:cNvSpPr/>
            <p:nvPr/>
          </p:nvSpPr>
          <p:spPr>
            <a:xfrm>
              <a:off x="670452" y="320003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6" name="Freeform: Shape 25">
              <a:extLst>
                <a:ext uri="{FF2B5EF4-FFF2-40B4-BE49-F238E27FC236}">
                  <a16:creationId xmlns:a16="http://schemas.microsoft.com/office/drawing/2014/main" id="{D9D385CF-04CC-ED2C-04CC-C01C699679D6}"/>
                </a:ext>
              </a:extLst>
            </p:cNvPr>
            <p:cNvSpPr/>
            <p:nvPr/>
          </p:nvSpPr>
          <p:spPr>
            <a:xfrm>
              <a:off x="4254607" y="3200037"/>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400" kern="1200">
                  <a:effectLst/>
                  <a:latin typeface="Trebuchet MS" panose="020B0603020202020204" pitchFamily="34" charset="0"/>
                  <a:ea typeface="+mn-ea"/>
                  <a:cs typeface="+mn-cs"/>
                </a:rPr>
                <a:t>High Capacity Pontoons at existing jetties to be installed.</a:t>
              </a:r>
              <a:endParaRPr lang="en-GB" sz="1400" b="1" kern="1200" cap="none" spc="0" dirty="0">
                <a:ln w="0"/>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78111AEF-2428-8AC3-3386-539A66634D70}"/>
                </a:ext>
              </a:extLst>
            </p:cNvPr>
            <p:cNvSpPr/>
            <p:nvPr/>
          </p:nvSpPr>
          <p:spPr>
            <a:xfrm>
              <a:off x="670452" y="392543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3100" kern="1200"/>
            </a:p>
          </p:txBody>
        </p:sp>
        <p:sp>
          <p:nvSpPr>
            <p:cNvPr id="29" name="Freeform: Shape 28">
              <a:extLst>
                <a:ext uri="{FF2B5EF4-FFF2-40B4-BE49-F238E27FC236}">
                  <a16:creationId xmlns:a16="http://schemas.microsoft.com/office/drawing/2014/main" id="{6BA1675F-8CFD-C149-EC69-7EDD89C81B4E}"/>
                </a:ext>
              </a:extLst>
            </p:cNvPr>
            <p:cNvSpPr/>
            <p:nvPr/>
          </p:nvSpPr>
          <p:spPr>
            <a:xfrm>
              <a:off x="4254607" y="3925437"/>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chemeClr val="accent5"/>
                </a:buClr>
                <a:buSzTx/>
              </a:pPr>
              <a:r>
                <a:rPr lang="en-GB" sz="1400" kern="1200" dirty="0">
                  <a:latin typeface="Trebuchet MS" panose="020B0603020202020204" pitchFamily="34" charset="0"/>
                </a:rPr>
                <a:t>Ikorodu Mende waterways ferry route and 8km </a:t>
              </a:r>
              <a:r>
                <a:rPr lang="en-GB" sz="1400" kern="1200" dirty="0" err="1">
                  <a:latin typeface="Trebuchet MS" panose="020B0603020202020204" pitchFamily="34" charset="0"/>
                </a:rPr>
                <a:t>Apa</a:t>
              </a:r>
              <a:r>
                <a:rPr lang="en-GB" sz="1400" kern="1200" dirty="0">
                  <a:latin typeface="Trebuchet MS" panose="020B0603020202020204" pitchFamily="34" charset="0"/>
                </a:rPr>
                <a:t>-</a:t>
              </a:r>
              <a:r>
                <a:rPr lang="en-GB" sz="1400" kern="1200" dirty="0" err="1">
                  <a:latin typeface="Trebuchet MS" panose="020B0603020202020204" pitchFamily="34" charset="0"/>
                </a:rPr>
                <a:t>Ajido</a:t>
              </a:r>
              <a:r>
                <a:rPr lang="en-GB" sz="1400" kern="1200" dirty="0">
                  <a:latin typeface="Trebuchet MS" panose="020B0603020202020204" pitchFamily="34" charset="0"/>
                </a:rPr>
                <a:t>-Iya Afin-Badagry ferry route to be 100% channelized.</a:t>
              </a:r>
              <a:endParaRPr lang="en-GB" sz="1400" kern="1200" dirty="0"/>
            </a:p>
          </p:txBody>
        </p:sp>
        <p:sp>
          <p:nvSpPr>
            <p:cNvPr id="30" name="Freeform: Shape 29">
              <a:extLst>
                <a:ext uri="{FF2B5EF4-FFF2-40B4-BE49-F238E27FC236}">
                  <a16:creationId xmlns:a16="http://schemas.microsoft.com/office/drawing/2014/main" id="{CEF71DBA-9748-2FE0-C2A8-A22A1F0C3BF9}"/>
                </a:ext>
              </a:extLst>
            </p:cNvPr>
            <p:cNvSpPr/>
            <p:nvPr/>
          </p:nvSpPr>
          <p:spPr>
            <a:xfrm>
              <a:off x="670452" y="465083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3100" kern="1200"/>
            </a:p>
          </p:txBody>
        </p:sp>
        <p:sp>
          <p:nvSpPr>
            <p:cNvPr id="32" name="Freeform: Shape 31">
              <a:extLst>
                <a:ext uri="{FF2B5EF4-FFF2-40B4-BE49-F238E27FC236}">
                  <a16:creationId xmlns:a16="http://schemas.microsoft.com/office/drawing/2014/main" id="{552DDDD6-4E0B-13AE-37F7-C0F8B4F727DF}"/>
                </a:ext>
              </a:extLst>
            </p:cNvPr>
            <p:cNvSpPr/>
            <p:nvPr/>
          </p:nvSpPr>
          <p:spPr>
            <a:xfrm>
              <a:off x="4254607" y="4650837"/>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chemeClr val="accent5"/>
                </a:buClr>
              </a:pPr>
              <a:r>
                <a:rPr lang="en-US" sz="1400" kern="1200" dirty="0">
                  <a:latin typeface="Trebuchet MS" panose="020B0603020202020204" pitchFamily="34" charset="0"/>
                </a:rPr>
                <a:t>Concrete Jetty with waiting shelter and Shoreline protection to be constructed at VIP </a:t>
              </a:r>
              <a:r>
                <a:rPr lang="en-US" sz="1400" kern="1200" dirty="0" err="1">
                  <a:latin typeface="Trebuchet MS" panose="020B0603020202020204" pitchFamily="34" charset="0"/>
                </a:rPr>
                <a:t>Challet</a:t>
              </a:r>
              <a:r>
                <a:rPr lang="en-US" sz="1400" kern="1200" dirty="0">
                  <a:latin typeface="Trebuchet MS" panose="020B0603020202020204" pitchFamily="34" charset="0"/>
                </a:rPr>
                <a:t> &amp; </a:t>
              </a:r>
              <a:r>
                <a:rPr lang="en-US" sz="1400" kern="1200" dirty="0" err="1">
                  <a:latin typeface="Trebuchet MS" panose="020B0603020202020204" pitchFamily="34" charset="0"/>
                </a:rPr>
                <a:t>Apa</a:t>
              </a:r>
              <a:r>
                <a:rPr lang="en-US" sz="1400" kern="1200" dirty="0">
                  <a:latin typeface="Trebuchet MS" panose="020B0603020202020204" pitchFamily="34" charset="0"/>
                </a:rPr>
                <a:t> Badagry as well as </a:t>
              </a:r>
              <a:r>
                <a:rPr lang="en-US" sz="1400" kern="1200" dirty="0" err="1">
                  <a:latin typeface="Trebuchet MS" panose="020B0603020202020204" pitchFamily="34" charset="0"/>
                </a:rPr>
                <a:t>Ilado</a:t>
              </a:r>
              <a:r>
                <a:rPr lang="en-US" sz="1400" kern="1200" dirty="0">
                  <a:latin typeface="Trebuchet MS" panose="020B0603020202020204" pitchFamily="34" charset="0"/>
                </a:rPr>
                <a:t>, </a:t>
              </a:r>
              <a:r>
                <a:rPr lang="en-US" sz="1400" kern="1200" dirty="0" err="1">
                  <a:latin typeface="Trebuchet MS" panose="020B0603020202020204" pitchFamily="34" charset="0"/>
                </a:rPr>
                <a:t>Amuwo</a:t>
              </a:r>
              <a:r>
                <a:rPr lang="en-US" sz="1400" kern="1200" dirty="0">
                  <a:latin typeface="Trebuchet MS" panose="020B0603020202020204" pitchFamily="34" charset="0"/>
                </a:rPr>
                <a:t> </a:t>
              </a:r>
              <a:r>
                <a:rPr lang="en-US" sz="1400" kern="1200" dirty="0" err="1">
                  <a:latin typeface="Trebuchet MS" panose="020B0603020202020204" pitchFamily="34" charset="0"/>
                </a:rPr>
                <a:t>Odofin</a:t>
              </a:r>
              <a:endParaRPr lang="en-GB" sz="1400" kern="1200" dirty="0">
                <a:latin typeface="Trebuchet MS" panose="020B0603020202020204" pitchFamily="34" charset="0"/>
              </a:endParaRPr>
            </a:p>
          </p:txBody>
        </p:sp>
        <p:sp>
          <p:nvSpPr>
            <p:cNvPr id="33" name="Freeform: Shape 32">
              <a:extLst>
                <a:ext uri="{FF2B5EF4-FFF2-40B4-BE49-F238E27FC236}">
                  <a16:creationId xmlns:a16="http://schemas.microsoft.com/office/drawing/2014/main" id="{4F948D58-1CB3-1CAA-544E-F4EF5868DB88}"/>
                </a:ext>
              </a:extLst>
            </p:cNvPr>
            <p:cNvSpPr/>
            <p:nvPr/>
          </p:nvSpPr>
          <p:spPr>
            <a:xfrm>
              <a:off x="670452" y="5548868"/>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3100" kern="1200"/>
            </a:p>
          </p:txBody>
        </p:sp>
        <p:sp>
          <p:nvSpPr>
            <p:cNvPr id="35" name="Freeform: Shape 34">
              <a:extLst>
                <a:ext uri="{FF2B5EF4-FFF2-40B4-BE49-F238E27FC236}">
                  <a16:creationId xmlns:a16="http://schemas.microsoft.com/office/drawing/2014/main" id="{562F2D99-2EE5-FF13-D538-06D62988DC1E}"/>
                </a:ext>
              </a:extLst>
            </p:cNvPr>
            <p:cNvSpPr/>
            <p:nvPr/>
          </p:nvSpPr>
          <p:spPr>
            <a:xfrm>
              <a:off x="4254607" y="5376237"/>
              <a:ext cx="7616331" cy="959062"/>
            </a:xfrm>
            <a:custGeom>
              <a:avLst/>
              <a:gdLst>
                <a:gd name="connsiteX0" fmla="*/ 0 w 7616331"/>
                <a:gd name="connsiteY0" fmla="*/ 0 h 959062"/>
                <a:gd name="connsiteX1" fmla="*/ 7616331 w 7616331"/>
                <a:gd name="connsiteY1" fmla="*/ 0 h 959062"/>
                <a:gd name="connsiteX2" fmla="*/ 7616331 w 7616331"/>
                <a:gd name="connsiteY2" fmla="*/ 959062 h 959062"/>
                <a:gd name="connsiteX3" fmla="*/ 0 w 7616331"/>
                <a:gd name="connsiteY3" fmla="*/ 959062 h 959062"/>
                <a:gd name="connsiteX4" fmla="*/ 0 w 7616331"/>
                <a:gd name="connsiteY4" fmla="*/ 0 h 95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59062">
                  <a:moveTo>
                    <a:pt x="0" y="0"/>
                  </a:moveTo>
                  <a:lnTo>
                    <a:pt x="7616331" y="0"/>
                  </a:lnTo>
                  <a:lnTo>
                    <a:pt x="7616331" y="959062"/>
                  </a:lnTo>
                  <a:lnTo>
                    <a:pt x="0" y="959062"/>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chemeClr val="accent5"/>
                </a:buClr>
              </a:pPr>
              <a:r>
                <a:rPr lang="en-GB" sz="1400" kern="1200" dirty="0">
                  <a:latin typeface="Trebuchet MS" panose="020B0603020202020204" pitchFamily="34" charset="0"/>
                </a:rPr>
                <a:t>Floating Jetty, Shoreline protection, waiting shelter and Hydraulic </a:t>
              </a:r>
              <a:r>
                <a:rPr lang="en-GB" sz="1400" kern="1200" dirty="0" err="1">
                  <a:latin typeface="Trebuchet MS" panose="020B0603020202020204" pitchFamily="34" charset="0"/>
                </a:rPr>
                <a:t>sandfilling</a:t>
              </a:r>
              <a:r>
                <a:rPr lang="en-GB" sz="1400" kern="1200" dirty="0">
                  <a:latin typeface="Trebuchet MS" panose="020B0603020202020204" pitchFamily="34" charset="0"/>
                </a:rPr>
                <a:t> to be constructed at </a:t>
              </a:r>
              <a:r>
                <a:rPr lang="en-GB" sz="1400" kern="1200" dirty="0" err="1">
                  <a:latin typeface="Trebuchet MS" panose="020B0603020202020204" pitchFamily="34" charset="0"/>
                </a:rPr>
                <a:t>Ishagira</a:t>
              </a:r>
              <a:r>
                <a:rPr lang="en-GB" sz="1400" kern="1200" dirty="0">
                  <a:latin typeface="Trebuchet MS" panose="020B0603020202020204" pitchFamily="34" charset="0"/>
                </a:rPr>
                <a:t> </a:t>
              </a:r>
              <a:r>
                <a:rPr lang="en-GB" sz="1400" kern="1200" dirty="0" err="1">
                  <a:latin typeface="Trebuchet MS" panose="020B0603020202020204" pitchFamily="34" charset="0"/>
                </a:rPr>
                <a:t>ojo</a:t>
              </a:r>
              <a:r>
                <a:rPr lang="en-GB" sz="1400" kern="1200" dirty="0">
                  <a:latin typeface="Trebuchet MS" panose="020B0603020202020204" pitchFamily="34" charset="0"/>
                </a:rPr>
                <a:t>, </a:t>
              </a:r>
              <a:r>
                <a:rPr lang="en-GB" sz="1400" kern="1200" dirty="0" err="1">
                  <a:latin typeface="Trebuchet MS" panose="020B0603020202020204" pitchFamily="34" charset="0"/>
                </a:rPr>
                <a:t>Irede</a:t>
              </a:r>
              <a:r>
                <a:rPr lang="en-GB" sz="1400" kern="1200" dirty="0">
                  <a:latin typeface="Trebuchet MS" panose="020B0603020202020204" pitchFamily="34" charset="0"/>
                </a:rPr>
                <a:t> Ojo, </a:t>
              </a:r>
              <a:r>
                <a:rPr lang="en-GB" sz="1400" kern="1200" dirty="0" err="1">
                  <a:latin typeface="Trebuchet MS" panose="020B0603020202020204" pitchFamily="34" charset="0"/>
                </a:rPr>
                <a:t>Alaiyabiagba</a:t>
              </a:r>
              <a:r>
                <a:rPr lang="en-GB" sz="1400" kern="1200" dirty="0">
                  <a:latin typeface="Trebuchet MS" panose="020B0603020202020204" pitchFamily="34" charset="0"/>
                </a:rPr>
                <a:t> </a:t>
              </a:r>
              <a:r>
                <a:rPr lang="en-GB" sz="1400" kern="1200" dirty="0" err="1">
                  <a:latin typeface="Trebuchet MS" panose="020B0603020202020204" pitchFamily="34" charset="0"/>
                </a:rPr>
                <a:t>Ajeromi</a:t>
              </a:r>
              <a:r>
                <a:rPr lang="en-GB" sz="1400" kern="1200" dirty="0">
                  <a:latin typeface="Trebuchet MS" panose="020B0603020202020204" pitchFamily="34" charset="0"/>
                </a:rPr>
                <a:t> </a:t>
              </a:r>
              <a:r>
                <a:rPr lang="en-GB" sz="1400" kern="1200" dirty="0" err="1">
                  <a:latin typeface="Trebuchet MS" panose="020B0603020202020204" pitchFamily="34" charset="0"/>
                </a:rPr>
                <a:t>Ifelodun</a:t>
              </a:r>
              <a:r>
                <a:rPr lang="en-GB" sz="1400" kern="1200" dirty="0">
                  <a:latin typeface="Trebuchet MS" panose="020B0603020202020204" pitchFamily="34" charset="0"/>
                </a:rPr>
                <a:t>, </a:t>
              </a:r>
              <a:r>
                <a:rPr lang="en-GB" sz="1400" kern="1200" dirty="0" err="1">
                  <a:latin typeface="Trebuchet MS" panose="020B0603020202020204" pitchFamily="34" charset="0"/>
                </a:rPr>
                <a:t>Odo</a:t>
              </a:r>
              <a:r>
                <a:rPr lang="en-GB" sz="1400" kern="1200" dirty="0">
                  <a:latin typeface="Trebuchet MS" panose="020B0603020202020204" pitchFamily="34" charset="0"/>
                </a:rPr>
                <a:t> </a:t>
              </a:r>
              <a:r>
                <a:rPr lang="en-GB" sz="1400" kern="1200" dirty="0" err="1">
                  <a:latin typeface="Trebuchet MS" panose="020B0603020202020204" pitchFamily="34" charset="0"/>
                </a:rPr>
                <a:t>iya</a:t>
              </a:r>
              <a:r>
                <a:rPr lang="en-GB" sz="1400" kern="1200" dirty="0">
                  <a:latin typeface="Trebuchet MS" panose="020B0603020202020204" pitchFamily="34" charset="0"/>
                </a:rPr>
                <a:t> </a:t>
              </a:r>
              <a:r>
                <a:rPr lang="en-GB" sz="1400" kern="1200" dirty="0" err="1">
                  <a:latin typeface="Trebuchet MS" panose="020B0603020202020204" pitchFamily="34" charset="0"/>
                </a:rPr>
                <a:t>Alaro</a:t>
              </a:r>
              <a:r>
                <a:rPr lang="en-GB" sz="1400" kern="1200" dirty="0">
                  <a:latin typeface="Trebuchet MS" panose="020B0603020202020204" pitchFamily="34" charset="0"/>
                </a:rPr>
                <a:t>, Wole </a:t>
              </a:r>
              <a:r>
                <a:rPr lang="en-GB" sz="1400" kern="1200" dirty="0" err="1">
                  <a:latin typeface="Trebuchet MS" panose="020B0603020202020204" pitchFamily="34" charset="0"/>
                </a:rPr>
                <a:t>Olateju</a:t>
              </a:r>
              <a:r>
                <a:rPr lang="en-GB" sz="1400" kern="1200" dirty="0">
                  <a:latin typeface="Trebuchet MS" panose="020B0603020202020204" pitchFamily="34" charset="0"/>
                </a:rPr>
                <a:t> Lekki, Ebute </a:t>
              </a:r>
              <a:r>
                <a:rPr lang="en-GB" sz="1400" kern="1200" dirty="0" err="1">
                  <a:latin typeface="Trebuchet MS" panose="020B0603020202020204" pitchFamily="34" charset="0"/>
                </a:rPr>
                <a:t>Owere</a:t>
              </a:r>
              <a:r>
                <a:rPr lang="en-GB" sz="1400" kern="1200" dirty="0">
                  <a:latin typeface="Trebuchet MS" panose="020B0603020202020204" pitchFamily="34" charset="0"/>
                </a:rPr>
                <a:t> </a:t>
              </a:r>
              <a:r>
                <a:rPr lang="en-GB" sz="1400" kern="1200" dirty="0" err="1">
                  <a:latin typeface="Trebuchet MS" panose="020B0603020202020204" pitchFamily="34" charset="0"/>
                </a:rPr>
                <a:t>Amuwo</a:t>
              </a:r>
              <a:r>
                <a:rPr lang="en-GB" sz="1400" kern="1200" dirty="0">
                  <a:latin typeface="Trebuchet MS" panose="020B0603020202020204" pitchFamily="34" charset="0"/>
                </a:rPr>
                <a:t>, </a:t>
              </a:r>
              <a:r>
                <a:rPr lang="en-GB" sz="1400" kern="1200" dirty="0" err="1">
                  <a:latin typeface="Trebuchet MS" panose="020B0603020202020204" pitchFamily="34" charset="0"/>
                </a:rPr>
                <a:t>Ikare</a:t>
              </a:r>
              <a:r>
                <a:rPr lang="en-GB" sz="1400" kern="1200" dirty="0">
                  <a:latin typeface="Trebuchet MS" panose="020B0603020202020204" pitchFamily="34" charset="0"/>
                </a:rPr>
                <a:t> Island </a:t>
              </a:r>
              <a:r>
                <a:rPr lang="en-GB" sz="1400" kern="1200" dirty="0" err="1">
                  <a:latin typeface="Trebuchet MS" panose="020B0603020202020204" pitchFamily="34" charset="0"/>
                </a:rPr>
                <a:t>Amuwo</a:t>
              </a:r>
              <a:r>
                <a:rPr lang="en-GB" sz="1400" kern="1200" dirty="0">
                  <a:latin typeface="Trebuchet MS" panose="020B0603020202020204" pitchFamily="34" charset="0"/>
                </a:rPr>
                <a:t>, </a:t>
              </a:r>
              <a:r>
                <a:rPr lang="en-GB" sz="1400" kern="1200" dirty="0" err="1">
                  <a:latin typeface="Trebuchet MS" panose="020B0603020202020204" pitchFamily="34" charset="0"/>
                </a:rPr>
                <a:t>Tomaro</a:t>
              </a:r>
              <a:r>
                <a:rPr lang="en-GB" sz="1400" kern="1200" dirty="0">
                  <a:latin typeface="Trebuchet MS" panose="020B0603020202020204" pitchFamily="34" charset="0"/>
                </a:rPr>
                <a:t> Offshore </a:t>
              </a:r>
              <a:r>
                <a:rPr lang="en-GB" sz="1400" kern="1200" dirty="0" err="1">
                  <a:latin typeface="Trebuchet MS" panose="020B0603020202020204" pitchFamily="34" charset="0"/>
                </a:rPr>
                <a:t>Amuwo</a:t>
              </a:r>
              <a:r>
                <a:rPr lang="en-GB" sz="1400" kern="1200" dirty="0">
                  <a:latin typeface="Trebuchet MS" panose="020B0603020202020204" pitchFamily="34" charset="0"/>
                </a:rPr>
                <a:t>, </a:t>
              </a:r>
              <a:r>
                <a:rPr lang="en-GB" sz="1400" kern="1200" dirty="0" err="1">
                  <a:latin typeface="Trebuchet MS" panose="020B0603020202020204" pitchFamily="34" charset="0"/>
                </a:rPr>
                <a:t>Iworo</a:t>
              </a:r>
              <a:r>
                <a:rPr lang="en-GB" sz="1400" kern="1200" dirty="0">
                  <a:latin typeface="Trebuchet MS" panose="020B0603020202020204" pitchFamily="34" charset="0"/>
                </a:rPr>
                <a:t> </a:t>
              </a:r>
              <a:r>
                <a:rPr lang="en-GB" sz="1400" kern="1200" dirty="0" err="1">
                  <a:latin typeface="Trebuchet MS" panose="020B0603020202020204" pitchFamily="34" charset="0"/>
                </a:rPr>
                <a:t>Ajido</a:t>
              </a:r>
              <a:r>
                <a:rPr lang="en-GB" sz="1400" kern="1200" dirty="0">
                  <a:latin typeface="Trebuchet MS" panose="020B0603020202020204" pitchFamily="34" charset="0"/>
                </a:rPr>
                <a:t>, Iya Afin Badagry, </a:t>
              </a:r>
              <a:r>
                <a:rPr lang="en-GB" sz="1400" kern="1200" dirty="0" err="1">
                  <a:latin typeface="Trebuchet MS" panose="020B0603020202020204" pitchFamily="34" charset="0"/>
                </a:rPr>
                <a:t>Bogije</a:t>
              </a:r>
              <a:r>
                <a:rPr lang="en-GB" sz="1400" kern="1200" dirty="0">
                  <a:latin typeface="Trebuchet MS" panose="020B0603020202020204" pitchFamily="34" charset="0"/>
                </a:rPr>
                <a:t>, </a:t>
              </a:r>
              <a:r>
                <a:rPr lang="en-GB" sz="1400" kern="1200" dirty="0" err="1">
                  <a:latin typeface="Trebuchet MS" panose="020B0603020202020204" pitchFamily="34" charset="0"/>
                </a:rPr>
                <a:t>Epeme</a:t>
              </a:r>
              <a:r>
                <a:rPr lang="en-GB" sz="1400" kern="1200" dirty="0">
                  <a:latin typeface="Trebuchet MS" panose="020B0603020202020204" pitchFamily="34" charset="0"/>
                </a:rPr>
                <a:t> Badagry, and Igbo Ologun.</a:t>
              </a:r>
              <a:endParaRPr lang="en-GB" sz="1400" kern="1200" dirty="0"/>
            </a:p>
          </p:txBody>
        </p:sp>
      </p:gr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32</a:t>
            </a:fld>
            <a:endParaRPr kumimoji="0" lang="x-none" b="1" i="0" u="none" strike="noStrike" kern="1200" cap="none" spc="0" normalizeH="0" baseline="0" noProof="0" dirty="0">
              <a:ln>
                <a:noFill/>
              </a:ln>
              <a:effectLst/>
              <a:uLnTx/>
              <a:uFillTx/>
              <a:latin typeface="Calibri"/>
              <a:ea typeface="+mn-ea"/>
              <a:cs typeface="+mn-cs"/>
            </a:endParaRPr>
          </a:p>
        </p:txBody>
      </p:sp>
      <p:sp>
        <p:nvSpPr>
          <p:cNvPr id="14" name="Rectangle 13">
            <a:extLst>
              <a:ext uri="{FF2B5EF4-FFF2-40B4-BE49-F238E27FC236}">
                <a16:creationId xmlns:a16="http://schemas.microsoft.com/office/drawing/2014/main" id="{AE9B3661-27EE-5E3A-AF5A-A696FDA2A698}"/>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F418CD1-BF8E-BEB7-2F04-22ECEF441E7E}"/>
              </a:ext>
            </a:extLst>
          </p:cNvPr>
          <p:cNvSpPr txBox="1"/>
          <p:nvPr/>
        </p:nvSpPr>
        <p:spPr>
          <a:xfrm>
            <a:off x="3397868" y="321862"/>
            <a:ext cx="8048293" cy="461665"/>
          </a:xfrm>
          <a:prstGeom prst="rect">
            <a:avLst/>
          </a:prstGeom>
          <a:solidFill>
            <a:srgbClr val="FFC000"/>
          </a:solidFill>
          <a:ln w="38100">
            <a:solidFill>
              <a:schemeClr val="bg1"/>
            </a:solidFill>
          </a:ln>
        </p:spPr>
        <p:txBody>
          <a:bodyPr wrap="square" rtlCol="0">
            <a:spAutoFit/>
          </a:bodyPr>
          <a:lstStyle/>
          <a:p>
            <a:pPr lvl="1">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AGGRESSIVELY DEVELOP, UPGRADE AND MAINTAIN INFRASTRUCTURE (TRANSPORTATION, TECHNOLOGY, EDUCATION, HEALTH, ENERGY ETC.) </a:t>
            </a:r>
          </a:p>
        </p:txBody>
      </p:sp>
      <p:sp>
        <p:nvSpPr>
          <p:cNvPr id="5" name="Arrow: Pentagon 4">
            <a:extLst>
              <a:ext uri="{FF2B5EF4-FFF2-40B4-BE49-F238E27FC236}">
                <a16:creationId xmlns:a16="http://schemas.microsoft.com/office/drawing/2014/main" id="{B2AB7161-431F-B116-ED30-4B1DA1DDECB7}"/>
              </a:ext>
            </a:extLst>
          </p:cNvPr>
          <p:cNvSpPr/>
          <p:nvPr/>
        </p:nvSpPr>
        <p:spPr>
          <a:xfrm>
            <a:off x="3299279" y="340177"/>
            <a:ext cx="515976" cy="443350"/>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grpSp>
        <p:nvGrpSpPr>
          <p:cNvPr id="36" name="Group 35">
            <a:extLst>
              <a:ext uri="{FF2B5EF4-FFF2-40B4-BE49-F238E27FC236}">
                <a16:creationId xmlns:a16="http://schemas.microsoft.com/office/drawing/2014/main" id="{FD6CB334-CEDF-1BCE-BDA7-E35055238555}"/>
              </a:ext>
            </a:extLst>
          </p:cNvPr>
          <p:cNvGrpSpPr/>
          <p:nvPr/>
        </p:nvGrpSpPr>
        <p:grpSpPr>
          <a:xfrm>
            <a:off x="3140497" y="1595696"/>
            <a:ext cx="1137814" cy="4356000"/>
            <a:chOff x="2903020" y="1562101"/>
            <a:chExt cx="1146554" cy="4320000"/>
          </a:xfrm>
        </p:grpSpPr>
        <p:sp>
          <p:nvSpPr>
            <p:cNvPr id="37" name="object 25">
              <a:extLst>
                <a:ext uri="{FF2B5EF4-FFF2-40B4-BE49-F238E27FC236}">
                  <a16:creationId xmlns:a16="http://schemas.microsoft.com/office/drawing/2014/main" id="{2EF2AC82-9C96-F225-0558-93E56533D475}"/>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8" name="object 25">
              <a:extLst>
                <a:ext uri="{FF2B5EF4-FFF2-40B4-BE49-F238E27FC236}">
                  <a16:creationId xmlns:a16="http://schemas.microsoft.com/office/drawing/2014/main" id="{09950797-580C-A548-2272-ED347630C06C}"/>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bject 25">
              <a:extLst>
                <a:ext uri="{FF2B5EF4-FFF2-40B4-BE49-F238E27FC236}">
                  <a16:creationId xmlns:a16="http://schemas.microsoft.com/office/drawing/2014/main" id="{A8666061-326F-6707-C2E8-21BA96101EA5}"/>
                </a:ext>
              </a:extLst>
            </p:cNvPr>
            <p:cNvSpPr/>
            <p:nvPr/>
          </p:nvSpPr>
          <p:spPr>
            <a:xfrm>
              <a:off x="3739592" y="29305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bject 25">
              <a:extLst>
                <a:ext uri="{FF2B5EF4-FFF2-40B4-BE49-F238E27FC236}">
                  <a16:creationId xmlns:a16="http://schemas.microsoft.com/office/drawing/2014/main" id="{55758D8D-7032-A3BA-15C9-9DFC01227CDD}"/>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bject 25">
              <a:extLst>
                <a:ext uri="{FF2B5EF4-FFF2-40B4-BE49-F238E27FC236}">
                  <a16:creationId xmlns:a16="http://schemas.microsoft.com/office/drawing/2014/main" id="{625E1A4A-FE82-2E2A-69AE-BCF2BAD6F611}"/>
                </a:ext>
              </a:extLst>
            </p:cNvPr>
            <p:cNvSpPr/>
            <p:nvPr/>
          </p:nvSpPr>
          <p:spPr>
            <a:xfrm>
              <a:off x="3739592" y="4261164"/>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object 25">
              <a:extLst>
                <a:ext uri="{FF2B5EF4-FFF2-40B4-BE49-F238E27FC236}">
                  <a16:creationId xmlns:a16="http://schemas.microsoft.com/office/drawing/2014/main" id="{67BB7EEE-804C-3B44-FAF2-93FA8C8BFCA9}"/>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object 25">
              <a:extLst>
                <a:ext uri="{FF2B5EF4-FFF2-40B4-BE49-F238E27FC236}">
                  <a16:creationId xmlns:a16="http://schemas.microsoft.com/office/drawing/2014/main" id="{B2DC2BB4-57D6-582F-E82A-72FCEBA0ACAF}"/>
                </a:ext>
              </a:extLst>
            </p:cNvPr>
            <p:cNvSpPr/>
            <p:nvPr/>
          </p:nvSpPr>
          <p:spPr>
            <a:xfrm>
              <a:off x="3761574" y="503219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bject 25">
              <a:extLst>
                <a:ext uri="{FF2B5EF4-FFF2-40B4-BE49-F238E27FC236}">
                  <a16:creationId xmlns:a16="http://schemas.microsoft.com/office/drawing/2014/main" id="{791A86D1-FE92-5DD3-C179-07D0C01B1E18}"/>
                </a:ext>
              </a:extLst>
            </p:cNvPr>
            <p:cNvSpPr/>
            <p:nvPr/>
          </p:nvSpPr>
          <p:spPr>
            <a:xfrm>
              <a:off x="3731020" y="222356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object 25">
              <a:extLst>
                <a:ext uri="{FF2B5EF4-FFF2-40B4-BE49-F238E27FC236}">
                  <a16:creationId xmlns:a16="http://schemas.microsoft.com/office/drawing/2014/main" id="{A2ECB745-4908-B3D1-A83E-36C39558FD1C}"/>
                </a:ext>
              </a:extLst>
            </p:cNvPr>
            <p:cNvSpPr/>
            <p:nvPr/>
          </p:nvSpPr>
          <p:spPr>
            <a:xfrm>
              <a:off x="3761574" y="367201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aphicFrame>
        <p:nvGraphicFramePr>
          <p:cNvPr id="46" name="Diagram 45">
            <a:extLst>
              <a:ext uri="{FF2B5EF4-FFF2-40B4-BE49-F238E27FC236}">
                <a16:creationId xmlns:a16="http://schemas.microsoft.com/office/drawing/2014/main" id="{1574518C-9793-CFAF-9D54-79921FA302C5}"/>
              </a:ext>
            </a:extLst>
          </p:cNvPr>
          <p:cNvGraphicFramePr/>
          <p:nvPr>
            <p:extLst>
              <p:ext uri="{D42A27DB-BD31-4B8C-83A1-F6EECF244321}">
                <p14:modId xmlns:p14="http://schemas.microsoft.com/office/powerpoint/2010/main" val="605922052"/>
              </p:ext>
            </p:extLst>
          </p:nvPr>
        </p:nvGraphicFramePr>
        <p:xfrm>
          <a:off x="788202" y="3024752"/>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Rounded Corners 4">
            <a:extLst>
              <a:ext uri="{FF2B5EF4-FFF2-40B4-BE49-F238E27FC236}">
                <a16:creationId xmlns:a16="http://schemas.microsoft.com/office/drawing/2014/main" id="{12C9ED11-DFBA-FD7C-5126-817E736ECEE7}"/>
              </a:ext>
            </a:extLst>
          </p:cNvPr>
          <p:cNvSpPr txBox="1"/>
          <p:nvPr/>
        </p:nvSpPr>
        <p:spPr>
          <a:xfrm>
            <a:off x="3899659" y="932531"/>
            <a:ext cx="7546502"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GB"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We Continue To Show Commitment Toward Infrastructure Upgrade And Maintenance, With Plans For Iconic Developments. Delays Are However Experienced In Some Cases That Need To Be Monitored.</a:t>
            </a:r>
            <a:endParaRPr kumimoji="0" lang="en-NG"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68854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8648157-F45C-DDF9-FBC8-EA2340D98490}"/>
              </a:ext>
            </a:extLst>
          </p:cNvPr>
          <p:cNvGrpSpPr/>
          <p:nvPr/>
        </p:nvGrpSpPr>
        <p:grpSpPr>
          <a:xfrm>
            <a:off x="3140498" y="2033078"/>
            <a:ext cx="1124572" cy="3924000"/>
            <a:chOff x="2903020" y="1562101"/>
            <a:chExt cx="1124572" cy="4320000"/>
          </a:xfrm>
        </p:grpSpPr>
        <p:sp>
          <p:nvSpPr>
            <p:cNvPr id="29" name="object 25">
              <a:extLst>
                <a:ext uri="{FF2B5EF4-FFF2-40B4-BE49-F238E27FC236}">
                  <a16:creationId xmlns:a16="http://schemas.microsoft.com/office/drawing/2014/main" id="{34980B91-912C-28A7-3349-DCD59A3D49A5}"/>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object 25">
              <a:extLst>
                <a:ext uri="{FF2B5EF4-FFF2-40B4-BE49-F238E27FC236}">
                  <a16:creationId xmlns:a16="http://schemas.microsoft.com/office/drawing/2014/main" id="{EC4362EE-6EC8-9A96-901C-4B138C8272AA}"/>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B68EFDA8-49B4-D52E-B243-731E00694AC7}"/>
                </a:ext>
              </a:extLst>
            </p:cNvPr>
            <p:cNvSpPr/>
            <p:nvPr/>
          </p:nvSpPr>
          <p:spPr>
            <a:xfrm>
              <a:off x="3739592" y="29305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object 25">
              <a:extLst>
                <a:ext uri="{FF2B5EF4-FFF2-40B4-BE49-F238E27FC236}">
                  <a16:creationId xmlns:a16="http://schemas.microsoft.com/office/drawing/2014/main" id="{380100B2-2555-E464-0B2A-55DD01FEF862}"/>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469ECDA2-D197-4AE2-6B2C-3DA3DC58DFF5}"/>
                </a:ext>
              </a:extLst>
            </p:cNvPr>
            <p:cNvSpPr/>
            <p:nvPr/>
          </p:nvSpPr>
          <p:spPr>
            <a:xfrm>
              <a:off x="3739592" y="4372016"/>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bject 25">
              <a:extLst>
                <a:ext uri="{FF2B5EF4-FFF2-40B4-BE49-F238E27FC236}">
                  <a16:creationId xmlns:a16="http://schemas.microsoft.com/office/drawing/2014/main" id="{D944F787-433F-A6F0-4B3E-AAAB2B50789D}"/>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8CDD8761-6189-8A87-C7B9-D06E0920F19B}"/>
              </a:ext>
            </a:extLst>
          </p:cNvPr>
          <p:cNvGrpSpPr/>
          <p:nvPr/>
        </p:nvGrpSpPr>
        <p:grpSpPr>
          <a:xfrm>
            <a:off x="670452" y="1440382"/>
            <a:ext cx="11200487" cy="4898143"/>
            <a:chOff x="670452" y="1020612"/>
            <a:chExt cx="11200487" cy="5317913"/>
          </a:xfrm>
        </p:grpSpPr>
        <p:sp>
          <p:nvSpPr>
            <p:cNvPr id="14" name="Rectangle 13">
              <a:extLst>
                <a:ext uri="{FF2B5EF4-FFF2-40B4-BE49-F238E27FC236}">
                  <a16:creationId xmlns:a16="http://schemas.microsoft.com/office/drawing/2014/main" id="{4B934D95-76C3-70AE-0699-A433C4FA61A3}"/>
                </a:ext>
              </a:extLst>
            </p:cNvPr>
            <p:cNvSpPr/>
            <p:nvPr/>
          </p:nvSpPr>
          <p:spPr>
            <a:xfrm>
              <a:off x="670452" y="1020612"/>
              <a:ext cx="11200487" cy="5317913"/>
            </a:xfrm>
            <a:prstGeom prst="rect">
              <a:avLst/>
            </a:prstGeom>
            <a:noFill/>
          </p:spPr>
        </p:sp>
        <p:sp>
          <p:nvSpPr>
            <p:cNvPr id="15" name="Freeform: Shape 14">
              <a:extLst>
                <a:ext uri="{FF2B5EF4-FFF2-40B4-BE49-F238E27FC236}">
                  <a16:creationId xmlns:a16="http://schemas.microsoft.com/office/drawing/2014/main" id="{AF2CB252-878E-D10F-549F-DA50151562DA}"/>
                </a:ext>
              </a:extLst>
            </p:cNvPr>
            <p:cNvSpPr/>
            <p:nvPr/>
          </p:nvSpPr>
          <p:spPr>
            <a:xfrm>
              <a:off x="670452" y="10245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600" b="0" kern="1200" cap="none" spc="0">
                  <a:ln w="0"/>
                  <a:effectLst>
                    <a:outerShdw blurRad="38100" dist="25400" dir="5400000" algn="ctr" rotWithShape="0">
                      <a:srgbClr val="6E747A">
                        <a:alpha val="43000"/>
                      </a:srgbClr>
                    </a:outerShdw>
                  </a:effectLst>
                  <a:latin typeface="Trebuchet MS" panose="020B0603020202020204" pitchFamily="34" charset="0"/>
                </a:rPr>
                <a:t>PHYSICAL           </a:t>
              </a:r>
              <a:r>
                <a:rPr lang="en-GB" sz="2000" b="0" kern="1200" cap="none" spc="0">
                  <a:ln w="0"/>
                  <a:effectLst>
                    <a:outerShdw blurRad="38100" dist="25400" dir="5400000" algn="ctr" rotWithShape="0">
                      <a:srgbClr val="6E747A">
                        <a:alpha val="43000"/>
                      </a:srgbClr>
                    </a:outerShdw>
                  </a:effectLst>
                  <a:latin typeface="Trebuchet MS" panose="020B0603020202020204" pitchFamily="34" charset="0"/>
                  <a:ea typeface="+mn-ea"/>
                  <a:cs typeface="+mn-cs"/>
                </a:rPr>
                <a:t>PLANNING &amp; HOUSING</a:t>
              </a:r>
            </a:p>
            <a:p>
              <a:pPr lvl="0" algn="l" defTabSz="711200">
                <a:lnSpc>
                  <a:spcPct val="90000"/>
                </a:lnSpc>
                <a:spcBef>
                  <a:spcPct val="0"/>
                </a:spcBef>
                <a:spcAft>
                  <a:spcPct val="35000"/>
                </a:spcAft>
              </a:pPr>
              <a:endParaRPr lang="en-GB" sz="2000" b="0" kern="1200" cap="none" spc="0" dirty="0">
                <a:ln w="0"/>
                <a:effectLst>
                  <a:outerShdw blurRad="38100" dist="25400" dir="5400000" algn="ctr" rotWithShape="0">
                    <a:srgbClr val="6E747A">
                      <a:alpha val="43000"/>
                    </a:srgbClr>
                  </a:outerShdw>
                </a:effectLst>
                <a:latin typeface="Trebuchet MS" panose="020B0603020202020204" pitchFamily="34" charset="0"/>
                <a:ea typeface="+mn-ea"/>
                <a:cs typeface="+mn-cs"/>
              </a:endParaRPr>
            </a:p>
          </p:txBody>
        </p:sp>
        <p:sp>
          <p:nvSpPr>
            <p:cNvPr id="17" name="Freeform: Shape 16">
              <a:extLst>
                <a:ext uri="{FF2B5EF4-FFF2-40B4-BE49-F238E27FC236}">
                  <a16:creationId xmlns:a16="http://schemas.microsoft.com/office/drawing/2014/main" id="{1FC96935-66E2-CE03-81DD-93AEA69E9371}"/>
                </a:ext>
              </a:extLst>
            </p:cNvPr>
            <p:cNvSpPr/>
            <p:nvPr/>
          </p:nvSpPr>
          <p:spPr>
            <a:xfrm>
              <a:off x="4254607" y="1020612"/>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US" sz="1400" kern="1200" dirty="0">
                  <a:latin typeface="Trebuchet MS" panose="020B0603020202020204" pitchFamily="34" charset="0"/>
                </a:rPr>
                <a:t>To create a more livable, sustainable, vibrant and attractive urban environment, for businesses and investment, lessen wastage of resources</a:t>
              </a:r>
              <a:r>
                <a:rPr lang="en-GB" sz="1400" kern="1200" dirty="0">
                  <a:latin typeface="Trebuchet MS" panose="020B0603020202020204" pitchFamily="34" charset="0"/>
                </a:rPr>
                <a:t>, The following are ongoing by the Ministry of Physical Planning and Urban Development: </a:t>
              </a:r>
              <a:r>
                <a:rPr lang="en-US" sz="1400" kern="1200" dirty="0">
                  <a:latin typeface="Trebuchet MS" panose="020B0603020202020204" pitchFamily="34" charset="0"/>
                </a:rPr>
                <a:t>Completion of Y2022 ongoing Action Area plans at </a:t>
              </a:r>
              <a:r>
                <a:rPr lang="en-US" sz="1400" kern="1200" dirty="0" err="1">
                  <a:latin typeface="Trebuchet MS" panose="020B0603020202020204" pitchFamily="34" charset="0"/>
                </a:rPr>
                <a:t>Obawole</a:t>
              </a:r>
              <a:r>
                <a:rPr lang="en-US" sz="1400" kern="1200" dirty="0">
                  <a:latin typeface="Trebuchet MS" panose="020B0603020202020204" pitchFamily="34" charset="0"/>
                </a:rPr>
                <a:t> and </a:t>
              </a:r>
              <a:r>
                <a:rPr lang="en-US" sz="1400" kern="1200" dirty="0" err="1">
                  <a:latin typeface="Trebuchet MS" panose="020B0603020202020204" pitchFamily="34" charset="0"/>
                </a:rPr>
                <a:t>Ijedodo</a:t>
              </a:r>
              <a:r>
                <a:rPr lang="en-US" sz="1400" kern="1200" dirty="0">
                  <a:latin typeface="Trebuchet MS" panose="020B0603020202020204" pitchFamily="34" charset="0"/>
                </a:rPr>
                <a:t> town (both have been 85% completed in Y2022).</a:t>
              </a:r>
              <a:endParaRPr lang="en-GB" sz="1400" b="0" kern="1200" cap="none" spc="0" dirty="0">
                <a:ln w="0"/>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28FE4690-F9E7-5F52-FF66-A05FA9E03A63}"/>
                </a:ext>
              </a:extLst>
            </p:cNvPr>
            <p:cNvSpPr/>
            <p:nvPr/>
          </p:nvSpPr>
          <p:spPr>
            <a:xfrm>
              <a:off x="670452" y="24051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0" name="Freeform: Shape 19">
              <a:extLst>
                <a:ext uri="{FF2B5EF4-FFF2-40B4-BE49-F238E27FC236}">
                  <a16:creationId xmlns:a16="http://schemas.microsoft.com/office/drawing/2014/main" id="{7A900E84-BC89-E7CF-3970-5E91956A3802}"/>
                </a:ext>
              </a:extLst>
            </p:cNvPr>
            <p:cNvSpPr/>
            <p:nvPr/>
          </p:nvSpPr>
          <p:spPr>
            <a:xfrm>
              <a:off x="4254607" y="24051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US" sz="1400" kern="1200" dirty="0">
                  <a:latin typeface="Trebuchet MS" panose="020B0603020202020204" pitchFamily="34" charset="0"/>
                </a:rPr>
                <a:t>Development guide plans for excised villages (Ketu – </a:t>
              </a:r>
              <a:r>
                <a:rPr lang="en-US" sz="1400" kern="1200" dirty="0" err="1">
                  <a:latin typeface="Trebuchet MS" panose="020B0603020202020204" pitchFamily="34" charset="0"/>
                </a:rPr>
                <a:t>Ijanikin</a:t>
              </a:r>
              <a:r>
                <a:rPr lang="en-US" sz="1400" kern="1200" dirty="0">
                  <a:latin typeface="Trebuchet MS" panose="020B0603020202020204" pitchFamily="34" charset="0"/>
                </a:rPr>
                <a:t> – Ojo; </a:t>
              </a:r>
              <a:r>
                <a:rPr lang="en-US" sz="1400" kern="1200" dirty="0" err="1">
                  <a:latin typeface="Trebuchet MS" panose="020B0603020202020204" pitchFamily="34" charset="0"/>
                </a:rPr>
                <a:t>Sangotedo</a:t>
              </a:r>
              <a:r>
                <a:rPr lang="en-US" sz="1400" kern="1200" dirty="0">
                  <a:latin typeface="Trebuchet MS" panose="020B0603020202020204" pitchFamily="34" charset="0"/>
                </a:rPr>
                <a:t> – </a:t>
              </a:r>
              <a:r>
                <a:rPr lang="en-US" sz="1400" kern="1200" dirty="0" err="1">
                  <a:latin typeface="Trebuchet MS" panose="020B0603020202020204" pitchFamily="34" charset="0"/>
                </a:rPr>
                <a:t>Eti-Osa</a:t>
              </a:r>
              <a:r>
                <a:rPr lang="en-US" sz="1400" kern="1200" dirty="0">
                  <a:latin typeface="Trebuchet MS" panose="020B0603020202020204" pitchFamily="34" charset="0"/>
                </a:rPr>
                <a:t>; </a:t>
              </a:r>
              <a:r>
                <a:rPr lang="en-US" sz="1400" kern="1200" dirty="0" err="1">
                  <a:latin typeface="Trebuchet MS" panose="020B0603020202020204" pitchFamily="34" charset="0"/>
                </a:rPr>
                <a:t>Awoyaya</a:t>
              </a:r>
              <a:r>
                <a:rPr lang="en-US" sz="1400" kern="1200" dirty="0">
                  <a:latin typeface="Trebuchet MS" panose="020B0603020202020204" pitchFamily="34" charset="0"/>
                </a:rPr>
                <a:t> – Ibeju; </a:t>
              </a:r>
              <a:r>
                <a:rPr lang="en-US" sz="1400" kern="1200" dirty="0" err="1">
                  <a:latin typeface="Trebuchet MS" panose="020B0603020202020204" pitchFamily="34" charset="0"/>
                </a:rPr>
                <a:t>Suberu-Oje</a:t>
              </a:r>
              <a:r>
                <a:rPr lang="en-US" sz="1400" kern="1200" dirty="0">
                  <a:latin typeface="Trebuchet MS" panose="020B0603020202020204" pitchFamily="34" charset="0"/>
                </a:rPr>
                <a:t> – Alimosho; and </a:t>
              </a:r>
              <a:r>
                <a:rPr lang="en-US" sz="1400" kern="1200" dirty="0" err="1">
                  <a:latin typeface="Trebuchet MS" panose="020B0603020202020204" pitchFamily="34" charset="0"/>
                </a:rPr>
                <a:t>Eleputu</a:t>
              </a:r>
              <a:r>
                <a:rPr lang="en-US" sz="1400" kern="1200" dirty="0">
                  <a:latin typeface="Trebuchet MS" panose="020B0603020202020204" pitchFamily="34" charset="0"/>
                </a:rPr>
                <a:t>-Ibeju to be completed. They have been 90%, 85%, 80%, 80% and 70% completed respectively in Y2022. </a:t>
              </a:r>
              <a:endParaRPr lang="en-GB" sz="1400" b="0" kern="1200" cap="none" spc="0" dirty="0">
                <a:ln w="0"/>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DD72A376-42BE-8B59-1D0A-0570667E949F}"/>
                </a:ext>
              </a:extLst>
            </p:cNvPr>
            <p:cNvSpPr/>
            <p:nvPr/>
          </p:nvSpPr>
          <p:spPr>
            <a:xfrm>
              <a:off x="670452" y="37857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3" name="Freeform: Shape 22">
              <a:extLst>
                <a:ext uri="{FF2B5EF4-FFF2-40B4-BE49-F238E27FC236}">
                  <a16:creationId xmlns:a16="http://schemas.microsoft.com/office/drawing/2014/main" id="{28179A8F-6130-72FE-7616-7FA45EEF67B8}"/>
                </a:ext>
              </a:extLst>
            </p:cNvPr>
            <p:cNvSpPr/>
            <p:nvPr/>
          </p:nvSpPr>
          <p:spPr>
            <a:xfrm>
              <a:off x="4254607" y="37857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US" sz="1400" kern="1200" dirty="0">
                  <a:latin typeface="Trebuchet MS" panose="020B0603020202020204" pitchFamily="34" charset="0"/>
                </a:rPr>
                <a:t>Ibeju Lekki model city plan (40% completed in Y2022), </a:t>
              </a:r>
              <a:r>
                <a:rPr lang="en-US" sz="1400" kern="1200" dirty="0" err="1">
                  <a:latin typeface="Trebuchet MS" panose="020B0603020202020204" pitchFamily="34" charset="0"/>
                </a:rPr>
                <a:t>Kosofe</a:t>
              </a:r>
              <a:r>
                <a:rPr lang="en-US" sz="1400" kern="1200" dirty="0">
                  <a:latin typeface="Trebuchet MS" panose="020B0603020202020204" pitchFamily="34" charset="0"/>
                </a:rPr>
                <a:t> model city plan (75% completed in Y2022), among others to also be completed.</a:t>
              </a:r>
              <a:endParaRPr lang="en-GB" sz="1400" b="0" kern="1200" cap="none" spc="0" dirty="0">
                <a:ln w="0"/>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E25E1426-3BAA-6A84-5B3D-CEFE79E690D7}"/>
                </a:ext>
              </a:extLst>
            </p:cNvPr>
            <p:cNvSpPr/>
            <p:nvPr/>
          </p:nvSpPr>
          <p:spPr>
            <a:xfrm>
              <a:off x="670452" y="5533872"/>
              <a:ext cx="2800121" cy="433191"/>
            </a:xfrm>
            <a:custGeom>
              <a:avLst/>
              <a:gdLst>
                <a:gd name="connsiteX0" fmla="*/ 0 w 2800121"/>
                <a:gd name="connsiteY0" fmla="*/ 0 h 433191"/>
                <a:gd name="connsiteX1" fmla="*/ 2800121 w 2800121"/>
                <a:gd name="connsiteY1" fmla="*/ 0 h 433191"/>
                <a:gd name="connsiteX2" fmla="*/ 2800121 w 2800121"/>
                <a:gd name="connsiteY2" fmla="*/ 433191 h 433191"/>
                <a:gd name="connsiteX3" fmla="*/ 0 w 2800121"/>
                <a:gd name="connsiteY3" fmla="*/ 433191 h 433191"/>
                <a:gd name="connsiteX4" fmla="*/ 0 w 2800121"/>
                <a:gd name="connsiteY4" fmla="*/ 0 h 433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433191">
                  <a:moveTo>
                    <a:pt x="0" y="0"/>
                  </a:moveTo>
                  <a:lnTo>
                    <a:pt x="2800121" y="0"/>
                  </a:lnTo>
                  <a:lnTo>
                    <a:pt x="2800121" y="433191"/>
                  </a:lnTo>
                  <a:lnTo>
                    <a:pt x="0" y="4331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lvl="0" algn="l" defTabSz="889000">
                <a:lnSpc>
                  <a:spcPct val="90000"/>
                </a:lnSpc>
                <a:spcBef>
                  <a:spcPct val="0"/>
                </a:spcBef>
                <a:spcAft>
                  <a:spcPct val="35000"/>
                </a:spcAft>
              </a:pPr>
              <a:endParaRPr lang="en-GB" sz="2000" b="0" kern="1200" cap="none" spc="0" dirty="0">
                <a:ln w="0"/>
                <a:solidFill>
                  <a:srgbClr val="4472C4"/>
                </a:solidFill>
                <a:effectLst>
                  <a:outerShdw blurRad="38100" dist="25400" dir="5400000" algn="ctr" rotWithShape="0">
                    <a:srgbClr val="6E747A">
                      <a:alpha val="43000"/>
                    </a:srgbClr>
                  </a:outerShdw>
                </a:effectLst>
                <a:latin typeface="Trebuchet MS" panose="020B0603020202020204" pitchFamily="34" charset="0"/>
                <a:ea typeface="+mn-ea"/>
                <a:cs typeface="+mn-cs"/>
              </a:endParaRPr>
            </a:p>
          </p:txBody>
        </p:sp>
        <p:sp>
          <p:nvSpPr>
            <p:cNvPr id="26" name="Freeform: Shape 25">
              <a:extLst>
                <a:ext uri="{FF2B5EF4-FFF2-40B4-BE49-F238E27FC236}">
                  <a16:creationId xmlns:a16="http://schemas.microsoft.com/office/drawing/2014/main" id="{64D5302B-414B-D033-3080-D6E956C5A53D}"/>
                </a:ext>
              </a:extLst>
            </p:cNvPr>
            <p:cNvSpPr/>
            <p:nvPr/>
          </p:nvSpPr>
          <p:spPr>
            <a:xfrm>
              <a:off x="4254607" y="51663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chemeClr val="accent5"/>
                </a:buClr>
              </a:pPr>
              <a:r>
                <a:rPr lang="en-GB" sz="1400" kern="1200" dirty="0">
                  <a:latin typeface="Trebuchet MS" panose="020B0603020202020204" pitchFamily="34" charset="0"/>
                </a:rPr>
                <a:t>LAGOS HOMS: Completion of Building &amp; Infrastructure upgrade of 444 units </a:t>
              </a:r>
              <a:r>
                <a:rPr lang="en-GB" sz="1400" kern="1200" dirty="0" err="1">
                  <a:latin typeface="Trebuchet MS" panose="020B0603020202020204" pitchFamily="34" charset="0"/>
                </a:rPr>
                <a:t>Sangotedo</a:t>
              </a:r>
              <a:r>
                <a:rPr lang="en-GB" sz="1400" kern="1200" dirty="0">
                  <a:latin typeface="Trebuchet MS" panose="020B0603020202020204" pitchFamily="34" charset="0"/>
                </a:rPr>
                <a:t> housing estate, Egan </a:t>
              </a:r>
              <a:r>
                <a:rPr lang="en-GB" sz="1400" kern="1200" dirty="0" err="1">
                  <a:latin typeface="Trebuchet MS" panose="020B0603020202020204" pitchFamily="34" charset="0"/>
                </a:rPr>
                <a:t>Igando</a:t>
              </a:r>
              <a:r>
                <a:rPr lang="en-GB" sz="1400" kern="1200" dirty="0">
                  <a:latin typeface="Trebuchet MS" panose="020B0603020202020204" pitchFamily="34" charset="0"/>
                </a:rPr>
                <a:t> Cluster I housing estate, 420 units Ajara Badagry,  112 units </a:t>
              </a:r>
              <a:r>
                <a:rPr lang="en-GB" sz="1400" kern="1200" dirty="0" err="1">
                  <a:latin typeface="Trebuchet MS" panose="020B0603020202020204" pitchFamily="34" charset="0"/>
                </a:rPr>
                <a:t>Epe</a:t>
              </a:r>
              <a:r>
                <a:rPr lang="en-GB" sz="1400" kern="1200" dirty="0">
                  <a:latin typeface="Trebuchet MS" panose="020B0603020202020204" pitchFamily="34" charset="0"/>
                </a:rPr>
                <a:t>, 136 units </a:t>
              </a:r>
              <a:r>
                <a:rPr lang="en-GB" sz="1400" kern="1200" dirty="0" err="1">
                  <a:latin typeface="Trebuchet MS" panose="020B0603020202020204" pitchFamily="34" charset="0"/>
                </a:rPr>
                <a:t>Ibeshe</a:t>
              </a:r>
              <a:r>
                <a:rPr lang="en-GB" sz="1400" kern="1200" dirty="0">
                  <a:latin typeface="Trebuchet MS" panose="020B0603020202020204" pitchFamily="34" charset="0"/>
                </a:rPr>
                <a:t> and 246 units Egan Mixed Housing Schemes Cluster II. </a:t>
              </a:r>
            </a:p>
          </p:txBody>
        </p:sp>
      </p:grpSp>
      <p:sp>
        <p:nvSpPr>
          <p:cNvPr id="10" name="Rectangle 9">
            <a:extLst>
              <a:ext uri="{FF2B5EF4-FFF2-40B4-BE49-F238E27FC236}">
                <a16:creationId xmlns:a16="http://schemas.microsoft.com/office/drawing/2014/main" id="{26107837-4945-569D-B8F2-2452D3050C00}"/>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33</a:t>
            </a:fld>
            <a:endParaRPr kumimoji="0" lang="x-none" b="1" i="0" u="none" strike="noStrike" kern="1200" cap="none" spc="0" normalizeH="0" baseline="0" noProof="0">
              <a:ln>
                <a:noFill/>
              </a:ln>
              <a:effectLst/>
              <a:uLnTx/>
              <a:uFillTx/>
              <a:latin typeface="Calibri"/>
              <a:ea typeface="+mn-ea"/>
              <a:cs typeface="+mn-cs"/>
            </a:endParaRPr>
          </a:p>
        </p:txBody>
      </p:sp>
      <p:grpSp>
        <p:nvGrpSpPr>
          <p:cNvPr id="3" name="Group 2">
            <a:extLst>
              <a:ext uri="{FF2B5EF4-FFF2-40B4-BE49-F238E27FC236}">
                <a16:creationId xmlns:a16="http://schemas.microsoft.com/office/drawing/2014/main" id="{BDD3E0DD-6660-ABF1-CD60-B51940056345}"/>
              </a:ext>
            </a:extLst>
          </p:cNvPr>
          <p:cNvGrpSpPr/>
          <p:nvPr/>
        </p:nvGrpSpPr>
        <p:grpSpPr>
          <a:xfrm>
            <a:off x="3331705" y="321863"/>
            <a:ext cx="8114455" cy="461665"/>
            <a:chOff x="3095886" y="552451"/>
            <a:chExt cx="8622503" cy="461665"/>
          </a:xfrm>
        </p:grpSpPr>
        <p:sp>
          <p:nvSpPr>
            <p:cNvPr id="4" name="TextBox 3">
              <a:extLst>
                <a:ext uri="{FF2B5EF4-FFF2-40B4-BE49-F238E27FC236}">
                  <a16:creationId xmlns:a16="http://schemas.microsoft.com/office/drawing/2014/main" id="{2F418CD1-BF8E-BEB7-2F04-22ECEF441E7E}"/>
                </a:ext>
              </a:extLst>
            </p:cNvPr>
            <p:cNvSpPr txBox="1"/>
            <p:nvPr/>
          </p:nvSpPr>
          <p:spPr>
            <a:xfrm>
              <a:off x="3166189" y="552451"/>
              <a:ext cx="8552200" cy="461665"/>
            </a:xfrm>
            <a:prstGeom prst="rect">
              <a:avLst/>
            </a:prstGeom>
            <a:solidFill>
              <a:srgbClr val="FFC000"/>
            </a:solidFill>
            <a:ln w="38100">
              <a:solidFill>
                <a:schemeClr val="bg1"/>
              </a:solidFill>
            </a:ln>
          </p:spPr>
          <p:txBody>
            <a:bodyPr wrap="square" rtlCol="0">
              <a:spAutoFit/>
            </a:bodyPr>
            <a:lstStyle/>
            <a:p>
              <a:pPr lvl="1">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AGGRESSIVELY DEVELOP, UPGRADE AND MAINTAIN INFRASTRUCTURE (TRANSPORTATION, TECHNOLOGY, EDUCATION, HEALTH, ENERGY ETC.) </a:t>
              </a:r>
            </a:p>
          </p:txBody>
        </p:sp>
        <p:sp>
          <p:nvSpPr>
            <p:cNvPr id="5" name="Arrow: Pentagon 4">
              <a:extLst>
                <a:ext uri="{FF2B5EF4-FFF2-40B4-BE49-F238E27FC236}">
                  <a16:creationId xmlns:a16="http://schemas.microsoft.com/office/drawing/2014/main" id="{B2AB7161-431F-B116-ED30-4B1DA1DDECB7}"/>
                </a:ext>
              </a:extLst>
            </p:cNvPr>
            <p:cNvSpPr/>
            <p:nvPr/>
          </p:nvSpPr>
          <p:spPr>
            <a:xfrm>
              <a:off x="3095886" y="560768"/>
              <a:ext cx="604260" cy="438599"/>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grpSp>
      <p:graphicFrame>
        <p:nvGraphicFramePr>
          <p:cNvPr id="27" name="Diagram 26">
            <a:extLst>
              <a:ext uri="{FF2B5EF4-FFF2-40B4-BE49-F238E27FC236}">
                <a16:creationId xmlns:a16="http://schemas.microsoft.com/office/drawing/2014/main" id="{6C5B97BE-CB44-4D28-F7ED-794BA3AFA896}"/>
              </a:ext>
            </a:extLst>
          </p:cNvPr>
          <p:cNvGraphicFramePr/>
          <p:nvPr>
            <p:extLst>
              <p:ext uri="{D42A27DB-BD31-4B8C-83A1-F6EECF244321}">
                <p14:modId xmlns:p14="http://schemas.microsoft.com/office/powerpoint/2010/main" val="2069243281"/>
              </p:ext>
            </p:extLst>
          </p:nvPr>
        </p:nvGraphicFramePr>
        <p:xfrm>
          <a:off x="788321" y="3109181"/>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Rounded Corners 4">
            <a:extLst>
              <a:ext uri="{FF2B5EF4-FFF2-40B4-BE49-F238E27FC236}">
                <a16:creationId xmlns:a16="http://schemas.microsoft.com/office/drawing/2014/main" id="{35EDE7C9-EC5B-7701-F21C-D3DE92C45D03}"/>
              </a:ext>
            </a:extLst>
          </p:cNvPr>
          <p:cNvSpPr txBox="1"/>
          <p:nvPr/>
        </p:nvSpPr>
        <p:spPr>
          <a:xfrm>
            <a:off x="3899659" y="932531"/>
            <a:ext cx="7546502"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GB"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We Continue To Show Commitment Toward Infrastructure Upgrade And Maintenance, With Plans For Iconic Developments. Delays Are However Experienced In Some Cases That Need To Be Monitored.</a:t>
            </a:r>
            <a:endParaRPr kumimoji="0" lang="en-NG"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279831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ACD322C-E539-ED5F-3985-19FD6122FA05}"/>
              </a:ext>
            </a:extLst>
          </p:cNvPr>
          <p:cNvGrpSpPr/>
          <p:nvPr/>
        </p:nvGrpSpPr>
        <p:grpSpPr>
          <a:xfrm>
            <a:off x="3140497" y="1855826"/>
            <a:ext cx="1137814" cy="4104000"/>
            <a:chOff x="2903020" y="1562101"/>
            <a:chExt cx="1146554" cy="4320000"/>
          </a:xfrm>
        </p:grpSpPr>
        <p:sp>
          <p:nvSpPr>
            <p:cNvPr id="38" name="object 25">
              <a:extLst>
                <a:ext uri="{FF2B5EF4-FFF2-40B4-BE49-F238E27FC236}">
                  <a16:creationId xmlns:a16="http://schemas.microsoft.com/office/drawing/2014/main" id="{2DD147E7-1A90-EF2A-F85D-D0BB2195478C}"/>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9" name="object 25">
              <a:extLst>
                <a:ext uri="{FF2B5EF4-FFF2-40B4-BE49-F238E27FC236}">
                  <a16:creationId xmlns:a16="http://schemas.microsoft.com/office/drawing/2014/main" id="{840217AB-39E3-2846-2037-91A4F664CFB4}"/>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bject 25">
              <a:extLst>
                <a:ext uri="{FF2B5EF4-FFF2-40B4-BE49-F238E27FC236}">
                  <a16:creationId xmlns:a16="http://schemas.microsoft.com/office/drawing/2014/main" id="{B015C514-4442-0AE0-D426-F93E2B59D8AD}"/>
                </a:ext>
              </a:extLst>
            </p:cNvPr>
            <p:cNvSpPr/>
            <p:nvPr/>
          </p:nvSpPr>
          <p:spPr>
            <a:xfrm>
              <a:off x="3739592" y="3013524"/>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bject 25">
              <a:extLst>
                <a:ext uri="{FF2B5EF4-FFF2-40B4-BE49-F238E27FC236}">
                  <a16:creationId xmlns:a16="http://schemas.microsoft.com/office/drawing/2014/main" id="{5FAD4A8A-583C-FBFC-9026-F542D985EAE4}"/>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object 25">
              <a:extLst>
                <a:ext uri="{FF2B5EF4-FFF2-40B4-BE49-F238E27FC236}">
                  <a16:creationId xmlns:a16="http://schemas.microsoft.com/office/drawing/2014/main" id="{4BB50825-4E16-34FF-99C4-14ADF9C2C382}"/>
                </a:ext>
              </a:extLst>
            </p:cNvPr>
            <p:cNvSpPr/>
            <p:nvPr/>
          </p:nvSpPr>
          <p:spPr>
            <a:xfrm>
              <a:off x="3739592" y="443541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object 25">
              <a:extLst>
                <a:ext uri="{FF2B5EF4-FFF2-40B4-BE49-F238E27FC236}">
                  <a16:creationId xmlns:a16="http://schemas.microsoft.com/office/drawing/2014/main" id="{5A29B9EF-B7ED-9914-4329-F94C16123C34}"/>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bject 25">
              <a:extLst>
                <a:ext uri="{FF2B5EF4-FFF2-40B4-BE49-F238E27FC236}">
                  <a16:creationId xmlns:a16="http://schemas.microsoft.com/office/drawing/2014/main" id="{F7ABD94F-AD24-C38D-EE71-DC2B2D4B5E52}"/>
                </a:ext>
              </a:extLst>
            </p:cNvPr>
            <p:cNvSpPr/>
            <p:nvPr/>
          </p:nvSpPr>
          <p:spPr>
            <a:xfrm>
              <a:off x="3761574" y="521474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object 25">
              <a:extLst>
                <a:ext uri="{FF2B5EF4-FFF2-40B4-BE49-F238E27FC236}">
                  <a16:creationId xmlns:a16="http://schemas.microsoft.com/office/drawing/2014/main" id="{8B367225-6F16-9E7B-4098-00905F56AE12}"/>
                </a:ext>
              </a:extLst>
            </p:cNvPr>
            <p:cNvSpPr/>
            <p:nvPr/>
          </p:nvSpPr>
          <p:spPr>
            <a:xfrm>
              <a:off x="3731020" y="222356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bject 25">
              <a:extLst>
                <a:ext uri="{FF2B5EF4-FFF2-40B4-BE49-F238E27FC236}">
                  <a16:creationId xmlns:a16="http://schemas.microsoft.com/office/drawing/2014/main" id="{6C04551D-D82B-927B-DB8F-C29882A16841}"/>
                </a:ext>
              </a:extLst>
            </p:cNvPr>
            <p:cNvSpPr/>
            <p:nvPr/>
          </p:nvSpPr>
          <p:spPr>
            <a:xfrm>
              <a:off x="3761574" y="367201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DC158F9A-5962-F687-AB51-F62B8E8DE8C2}"/>
              </a:ext>
            </a:extLst>
          </p:cNvPr>
          <p:cNvGrpSpPr/>
          <p:nvPr/>
        </p:nvGrpSpPr>
        <p:grpSpPr>
          <a:xfrm>
            <a:off x="670452" y="1367092"/>
            <a:ext cx="11200487" cy="4971433"/>
            <a:chOff x="670452" y="1020612"/>
            <a:chExt cx="11200487" cy="5317913"/>
          </a:xfrm>
        </p:grpSpPr>
        <p:sp>
          <p:nvSpPr>
            <p:cNvPr id="14" name="Rectangle 13">
              <a:extLst>
                <a:ext uri="{FF2B5EF4-FFF2-40B4-BE49-F238E27FC236}">
                  <a16:creationId xmlns:a16="http://schemas.microsoft.com/office/drawing/2014/main" id="{02275399-DFBF-A376-7E8B-79713CB5BEAB}"/>
                </a:ext>
              </a:extLst>
            </p:cNvPr>
            <p:cNvSpPr/>
            <p:nvPr/>
          </p:nvSpPr>
          <p:spPr>
            <a:xfrm>
              <a:off x="670452" y="1020612"/>
              <a:ext cx="11200487" cy="5317913"/>
            </a:xfrm>
            <a:prstGeom prst="rect">
              <a:avLst/>
            </a:prstGeom>
            <a:noFill/>
          </p:spPr>
        </p:sp>
        <p:sp>
          <p:nvSpPr>
            <p:cNvPr id="15" name="Freeform: Shape 14">
              <a:extLst>
                <a:ext uri="{FF2B5EF4-FFF2-40B4-BE49-F238E27FC236}">
                  <a16:creationId xmlns:a16="http://schemas.microsoft.com/office/drawing/2014/main" id="{34E853B8-F9D2-8FA5-AAB6-FCBDD25B362B}"/>
                </a:ext>
              </a:extLst>
            </p:cNvPr>
            <p:cNvSpPr/>
            <p:nvPr/>
          </p:nvSpPr>
          <p:spPr>
            <a:xfrm>
              <a:off x="670452" y="1116368"/>
              <a:ext cx="2800121" cy="633600"/>
            </a:xfrm>
            <a:custGeom>
              <a:avLst/>
              <a:gdLst>
                <a:gd name="connsiteX0" fmla="*/ 0 w 2800121"/>
                <a:gd name="connsiteY0" fmla="*/ 0 h 633600"/>
                <a:gd name="connsiteX1" fmla="*/ 2800121 w 2800121"/>
                <a:gd name="connsiteY1" fmla="*/ 0 h 633600"/>
                <a:gd name="connsiteX2" fmla="*/ 2800121 w 2800121"/>
                <a:gd name="connsiteY2" fmla="*/ 633600 h 633600"/>
                <a:gd name="connsiteX3" fmla="*/ 0 w 2800121"/>
                <a:gd name="connsiteY3" fmla="*/ 633600 h 633600"/>
                <a:gd name="connsiteX4" fmla="*/ 0 w 280012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33600">
                  <a:moveTo>
                    <a:pt x="0" y="0"/>
                  </a:moveTo>
                  <a:lnTo>
                    <a:pt x="2800121" y="0"/>
                  </a:lnTo>
                  <a:lnTo>
                    <a:pt x="2800121" y="633600"/>
                  </a:lnTo>
                  <a:lnTo>
                    <a:pt x="0" y="63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600" b="0" kern="1200" cap="none" spc="0">
                  <a:ln w="0"/>
                  <a:effectLst>
                    <a:outerShdw blurRad="38100" dist="25400" dir="5400000" algn="ctr" rotWithShape="0">
                      <a:srgbClr val="6E747A">
                        <a:alpha val="43000"/>
                      </a:srgbClr>
                    </a:outerShdw>
                  </a:effectLst>
                  <a:latin typeface="Trebuchet MS" panose="020B0603020202020204" pitchFamily="34" charset="0"/>
                </a:rPr>
                <a:t>SMART CITY &amp;                 </a:t>
              </a:r>
              <a:r>
                <a:rPr lang="en-GB" sz="2000" b="0" kern="1200" cap="none" spc="0">
                  <a:ln w="0"/>
                  <a:effectLst>
                    <a:outerShdw blurRad="38100" dist="25400" dir="5400000" algn="ctr" rotWithShape="0">
                      <a:srgbClr val="6E747A">
                        <a:alpha val="43000"/>
                      </a:srgbClr>
                    </a:outerShdw>
                  </a:effectLst>
                  <a:latin typeface="Trebuchet MS" panose="020B0603020202020204" pitchFamily="34" charset="0"/>
                </a:rPr>
                <a:t>ICT UPGRADE</a:t>
              </a:r>
              <a:endParaRPr lang="en-GB" sz="14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7" name="Freeform: Shape 16">
              <a:extLst>
                <a:ext uri="{FF2B5EF4-FFF2-40B4-BE49-F238E27FC236}">
                  <a16:creationId xmlns:a16="http://schemas.microsoft.com/office/drawing/2014/main" id="{01C60CFF-E2BC-5742-E2A7-006107AFE9CF}"/>
                </a:ext>
              </a:extLst>
            </p:cNvPr>
            <p:cNvSpPr/>
            <p:nvPr/>
          </p:nvSpPr>
          <p:spPr>
            <a:xfrm>
              <a:off x="4254607" y="1047068"/>
              <a:ext cx="7616331" cy="772200"/>
            </a:xfrm>
            <a:custGeom>
              <a:avLst/>
              <a:gdLst>
                <a:gd name="connsiteX0" fmla="*/ 0 w 7616331"/>
                <a:gd name="connsiteY0" fmla="*/ 0 h 772200"/>
                <a:gd name="connsiteX1" fmla="*/ 7616331 w 7616331"/>
                <a:gd name="connsiteY1" fmla="*/ 0 h 772200"/>
                <a:gd name="connsiteX2" fmla="*/ 7616331 w 7616331"/>
                <a:gd name="connsiteY2" fmla="*/ 772200 h 772200"/>
                <a:gd name="connsiteX3" fmla="*/ 0 w 7616331"/>
                <a:gd name="connsiteY3" fmla="*/ 772200 h 772200"/>
                <a:gd name="connsiteX4" fmla="*/ 0 w 7616331"/>
                <a:gd name="connsiteY4" fmla="*/ 0 h 7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772200">
                  <a:moveTo>
                    <a:pt x="0" y="0"/>
                  </a:moveTo>
                  <a:lnTo>
                    <a:pt x="7616331" y="0"/>
                  </a:lnTo>
                  <a:lnTo>
                    <a:pt x="7616331" y="772200"/>
                  </a:lnTo>
                  <a:lnTo>
                    <a:pt x="0" y="772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400" kern="1200">
                  <a:latin typeface="Trebuchet MS" panose="020B0603020202020204" pitchFamily="34" charset="0"/>
                </a:rPr>
                <a:t>Start up Lagos portal (a standardized platform for start up ecosystem) to be 100% updated.</a:t>
              </a:r>
              <a:endParaRPr lang="en-GB" sz="1400" b="0" kern="1200" cap="none" spc="0" dirty="0">
                <a:ln w="0"/>
                <a:effectLst/>
                <a:latin typeface="Trebuchet MS" panose="020B0603020202020204" pitchFamily="34" charset="0"/>
              </a:endParaRPr>
            </a:p>
            <a:p>
              <a:pPr marL="0" lvl="1" algn="just" defTabSz="622300">
                <a:lnSpc>
                  <a:spcPct val="100000"/>
                </a:lnSpc>
                <a:spcBef>
                  <a:spcPct val="0"/>
                </a:spcBef>
                <a:spcAft>
                  <a:spcPct val="15000"/>
                </a:spcAft>
                <a:buClr>
                  <a:schemeClr val="accent5"/>
                </a:buClr>
                <a:buSzTx/>
              </a:pPr>
              <a:r>
                <a:rPr lang="en-GB" sz="1400" kern="1200">
                  <a:latin typeface="Trebuchet MS" panose="020B0603020202020204" pitchFamily="34" charset="0"/>
                </a:rPr>
                <a:t> and Open source portal  (a standardized portal for technology development solving &amp; networking) to be 100% completed.</a:t>
              </a:r>
              <a:endParaRPr lang="en-GB" sz="1400" kern="1200" dirty="0">
                <a:latin typeface="Trebuchet MS" panose="020B0603020202020204" pitchFamily="34" charset="0"/>
              </a:endParaRPr>
            </a:p>
          </p:txBody>
        </p:sp>
        <p:sp>
          <p:nvSpPr>
            <p:cNvPr id="18" name="Freeform: Shape 17">
              <a:extLst>
                <a:ext uri="{FF2B5EF4-FFF2-40B4-BE49-F238E27FC236}">
                  <a16:creationId xmlns:a16="http://schemas.microsoft.com/office/drawing/2014/main" id="{5878041F-8ABC-A7D8-E912-F6237BA7B4C2}"/>
                </a:ext>
              </a:extLst>
            </p:cNvPr>
            <p:cNvSpPr/>
            <p:nvPr/>
          </p:nvSpPr>
          <p:spPr>
            <a:xfrm>
              <a:off x="670452" y="1934468"/>
              <a:ext cx="2800121" cy="633600"/>
            </a:xfrm>
            <a:custGeom>
              <a:avLst/>
              <a:gdLst>
                <a:gd name="connsiteX0" fmla="*/ 0 w 2800121"/>
                <a:gd name="connsiteY0" fmla="*/ 0 h 633600"/>
                <a:gd name="connsiteX1" fmla="*/ 2800121 w 2800121"/>
                <a:gd name="connsiteY1" fmla="*/ 0 h 633600"/>
                <a:gd name="connsiteX2" fmla="*/ 2800121 w 2800121"/>
                <a:gd name="connsiteY2" fmla="*/ 633600 h 633600"/>
                <a:gd name="connsiteX3" fmla="*/ 0 w 2800121"/>
                <a:gd name="connsiteY3" fmla="*/ 633600 h 633600"/>
                <a:gd name="connsiteX4" fmla="*/ 0 w 280012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33600">
                  <a:moveTo>
                    <a:pt x="0" y="0"/>
                  </a:moveTo>
                  <a:lnTo>
                    <a:pt x="2800121" y="0"/>
                  </a:lnTo>
                  <a:lnTo>
                    <a:pt x="2800121" y="633600"/>
                  </a:lnTo>
                  <a:lnTo>
                    <a:pt x="0" y="63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0" name="Freeform: Shape 19">
              <a:extLst>
                <a:ext uri="{FF2B5EF4-FFF2-40B4-BE49-F238E27FC236}">
                  <a16:creationId xmlns:a16="http://schemas.microsoft.com/office/drawing/2014/main" id="{5681F290-6FAB-8913-BC04-377E2E317CD4}"/>
                </a:ext>
              </a:extLst>
            </p:cNvPr>
            <p:cNvSpPr/>
            <p:nvPr/>
          </p:nvSpPr>
          <p:spPr>
            <a:xfrm>
              <a:off x="4254607" y="1934468"/>
              <a:ext cx="7616331" cy="633600"/>
            </a:xfrm>
            <a:custGeom>
              <a:avLst/>
              <a:gdLst>
                <a:gd name="connsiteX0" fmla="*/ 0 w 7616331"/>
                <a:gd name="connsiteY0" fmla="*/ 0 h 633600"/>
                <a:gd name="connsiteX1" fmla="*/ 7616331 w 7616331"/>
                <a:gd name="connsiteY1" fmla="*/ 0 h 633600"/>
                <a:gd name="connsiteX2" fmla="*/ 7616331 w 7616331"/>
                <a:gd name="connsiteY2" fmla="*/ 633600 h 633600"/>
                <a:gd name="connsiteX3" fmla="*/ 0 w 7616331"/>
                <a:gd name="connsiteY3" fmla="*/ 633600 h 633600"/>
                <a:gd name="connsiteX4" fmla="*/ 0 w 761633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33600">
                  <a:moveTo>
                    <a:pt x="0" y="0"/>
                  </a:moveTo>
                  <a:lnTo>
                    <a:pt x="7616331" y="0"/>
                  </a:lnTo>
                  <a:lnTo>
                    <a:pt x="7616331" y="633600"/>
                  </a:lnTo>
                  <a:lnTo>
                    <a:pt x="0" y="6336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400" b="0" kern="1200">
                  <a:effectLst/>
                  <a:latin typeface="Trebuchet MS" panose="020B0603020202020204" pitchFamily="34" charset="0"/>
                  <a:ea typeface="+mn-ea"/>
                  <a:cs typeface="+mn-cs"/>
                </a:rPr>
                <a:t>Cybersecurity Project (25% of State IT assets to be protected to secure assets and security platforms in Lagos state).</a:t>
              </a:r>
              <a:endParaRPr lang="en-GB" sz="1400" b="0" kern="1200" cap="none" spc="0" dirty="0">
                <a:ln w="0"/>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52DF468E-10FC-F6C7-B66D-5EFF1622FCD3}"/>
                </a:ext>
              </a:extLst>
            </p:cNvPr>
            <p:cNvSpPr/>
            <p:nvPr/>
          </p:nvSpPr>
          <p:spPr>
            <a:xfrm>
              <a:off x="670452" y="2683268"/>
              <a:ext cx="2800121" cy="633600"/>
            </a:xfrm>
            <a:custGeom>
              <a:avLst/>
              <a:gdLst>
                <a:gd name="connsiteX0" fmla="*/ 0 w 2800121"/>
                <a:gd name="connsiteY0" fmla="*/ 0 h 633600"/>
                <a:gd name="connsiteX1" fmla="*/ 2800121 w 2800121"/>
                <a:gd name="connsiteY1" fmla="*/ 0 h 633600"/>
                <a:gd name="connsiteX2" fmla="*/ 2800121 w 2800121"/>
                <a:gd name="connsiteY2" fmla="*/ 633600 h 633600"/>
                <a:gd name="connsiteX3" fmla="*/ 0 w 2800121"/>
                <a:gd name="connsiteY3" fmla="*/ 633600 h 633600"/>
                <a:gd name="connsiteX4" fmla="*/ 0 w 280012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33600">
                  <a:moveTo>
                    <a:pt x="0" y="0"/>
                  </a:moveTo>
                  <a:lnTo>
                    <a:pt x="2800121" y="0"/>
                  </a:lnTo>
                  <a:lnTo>
                    <a:pt x="2800121" y="633600"/>
                  </a:lnTo>
                  <a:lnTo>
                    <a:pt x="0" y="63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3" name="Freeform: Shape 22">
              <a:extLst>
                <a:ext uri="{FF2B5EF4-FFF2-40B4-BE49-F238E27FC236}">
                  <a16:creationId xmlns:a16="http://schemas.microsoft.com/office/drawing/2014/main" id="{2AFB2F1C-673F-76F9-C4B7-50269FB0A2A4}"/>
                </a:ext>
              </a:extLst>
            </p:cNvPr>
            <p:cNvSpPr/>
            <p:nvPr/>
          </p:nvSpPr>
          <p:spPr>
            <a:xfrm>
              <a:off x="4254607" y="2683268"/>
              <a:ext cx="7616331" cy="633600"/>
            </a:xfrm>
            <a:custGeom>
              <a:avLst/>
              <a:gdLst>
                <a:gd name="connsiteX0" fmla="*/ 0 w 7616331"/>
                <a:gd name="connsiteY0" fmla="*/ 0 h 633600"/>
                <a:gd name="connsiteX1" fmla="*/ 7616331 w 7616331"/>
                <a:gd name="connsiteY1" fmla="*/ 0 h 633600"/>
                <a:gd name="connsiteX2" fmla="*/ 7616331 w 7616331"/>
                <a:gd name="connsiteY2" fmla="*/ 633600 h 633600"/>
                <a:gd name="connsiteX3" fmla="*/ 0 w 7616331"/>
                <a:gd name="connsiteY3" fmla="*/ 633600 h 633600"/>
                <a:gd name="connsiteX4" fmla="*/ 0 w 761633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33600">
                  <a:moveTo>
                    <a:pt x="0" y="0"/>
                  </a:moveTo>
                  <a:lnTo>
                    <a:pt x="7616331" y="0"/>
                  </a:lnTo>
                  <a:lnTo>
                    <a:pt x="7616331" y="633600"/>
                  </a:lnTo>
                  <a:lnTo>
                    <a:pt x="0" y="6336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400" kern="1200" dirty="0">
                  <a:effectLst/>
                  <a:latin typeface="Trebuchet MS" panose="020B0603020202020204" pitchFamily="34" charset="0"/>
                  <a:ea typeface="+mn-ea"/>
                  <a:cs typeface="+mn-cs"/>
                </a:rPr>
                <a:t>Masterplan to be designed for KITE </a:t>
              </a:r>
              <a:r>
                <a:rPr lang="en-GB" sz="1400" kern="1200" dirty="0" err="1">
                  <a:effectLst/>
                  <a:latin typeface="Trebuchet MS" panose="020B0603020202020204" pitchFamily="34" charset="0"/>
                  <a:ea typeface="+mn-ea"/>
                  <a:cs typeface="+mn-cs"/>
                </a:rPr>
                <a:t>Yaba</a:t>
              </a:r>
              <a:r>
                <a:rPr lang="en-GB" sz="1400" kern="1200" dirty="0">
                  <a:effectLst/>
                  <a:latin typeface="Trebuchet MS" panose="020B0603020202020204" pitchFamily="34" charset="0"/>
                  <a:ea typeface="+mn-ea"/>
                  <a:cs typeface="+mn-cs"/>
                </a:rPr>
                <a:t> Hub Project for a knowledge-driven smart economy. </a:t>
              </a:r>
              <a:endParaRPr lang="en-GB" sz="1400" b="0" kern="1200" cap="none" spc="0" dirty="0">
                <a:ln w="0"/>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85986F0E-1F05-596F-730C-793CA4311E31}"/>
                </a:ext>
              </a:extLst>
            </p:cNvPr>
            <p:cNvSpPr/>
            <p:nvPr/>
          </p:nvSpPr>
          <p:spPr>
            <a:xfrm>
              <a:off x="670452" y="3432068"/>
              <a:ext cx="2800121" cy="633600"/>
            </a:xfrm>
            <a:custGeom>
              <a:avLst/>
              <a:gdLst>
                <a:gd name="connsiteX0" fmla="*/ 0 w 2800121"/>
                <a:gd name="connsiteY0" fmla="*/ 0 h 633600"/>
                <a:gd name="connsiteX1" fmla="*/ 2800121 w 2800121"/>
                <a:gd name="connsiteY1" fmla="*/ 0 h 633600"/>
                <a:gd name="connsiteX2" fmla="*/ 2800121 w 2800121"/>
                <a:gd name="connsiteY2" fmla="*/ 633600 h 633600"/>
                <a:gd name="connsiteX3" fmla="*/ 0 w 2800121"/>
                <a:gd name="connsiteY3" fmla="*/ 633600 h 633600"/>
                <a:gd name="connsiteX4" fmla="*/ 0 w 280012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33600">
                  <a:moveTo>
                    <a:pt x="0" y="0"/>
                  </a:moveTo>
                  <a:lnTo>
                    <a:pt x="2800121" y="0"/>
                  </a:lnTo>
                  <a:lnTo>
                    <a:pt x="2800121" y="633600"/>
                  </a:lnTo>
                  <a:lnTo>
                    <a:pt x="0" y="63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6" name="Freeform: Shape 25">
              <a:extLst>
                <a:ext uri="{FF2B5EF4-FFF2-40B4-BE49-F238E27FC236}">
                  <a16:creationId xmlns:a16="http://schemas.microsoft.com/office/drawing/2014/main" id="{65A00786-8F9C-CEAD-0592-0741581B5258}"/>
                </a:ext>
              </a:extLst>
            </p:cNvPr>
            <p:cNvSpPr/>
            <p:nvPr/>
          </p:nvSpPr>
          <p:spPr>
            <a:xfrm>
              <a:off x="4254607" y="3432068"/>
              <a:ext cx="7616331" cy="633600"/>
            </a:xfrm>
            <a:custGeom>
              <a:avLst/>
              <a:gdLst>
                <a:gd name="connsiteX0" fmla="*/ 0 w 7616331"/>
                <a:gd name="connsiteY0" fmla="*/ 0 h 633600"/>
                <a:gd name="connsiteX1" fmla="*/ 7616331 w 7616331"/>
                <a:gd name="connsiteY1" fmla="*/ 0 h 633600"/>
                <a:gd name="connsiteX2" fmla="*/ 7616331 w 7616331"/>
                <a:gd name="connsiteY2" fmla="*/ 633600 h 633600"/>
                <a:gd name="connsiteX3" fmla="*/ 0 w 7616331"/>
                <a:gd name="connsiteY3" fmla="*/ 633600 h 633600"/>
                <a:gd name="connsiteX4" fmla="*/ 0 w 761633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33600">
                  <a:moveTo>
                    <a:pt x="0" y="0"/>
                  </a:moveTo>
                  <a:lnTo>
                    <a:pt x="7616331" y="0"/>
                  </a:lnTo>
                  <a:lnTo>
                    <a:pt x="7616331" y="633600"/>
                  </a:lnTo>
                  <a:lnTo>
                    <a:pt x="0" y="6336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400" kern="1200">
                  <a:effectLst/>
                  <a:latin typeface="Trebuchet MS" panose="020B0603020202020204" pitchFamily="34" charset="0"/>
                  <a:ea typeface="+mn-ea"/>
                  <a:cs typeface="+mn-cs"/>
                </a:rPr>
                <a:t>IT development and implementation standards to be formalized and standardized, with 50% information technology system harnessed in 2023 (Enterprise Architecture Project).</a:t>
              </a:r>
              <a:endParaRPr lang="en-GB" sz="1400" b="1" kern="1200" cap="none" spc="0" dirty="0">
                <a:ln w="0"/>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2B0235FF-7352-2371-7872-BF7B90DD356F}"/>
                </a:ext>
              </a:extLst>
            </p:cNvPr>
            <p:cNvSpPr/>
            <p:nvPr/>
          </p:nvSpPr>
          <p:spPr>
            <a:xfrm>
              <a:off x="670452" y="4180868"/>
              <a:ext cx="2800121" cy="633600"/>
            </a:xfrm>
            <a:custGeom>
              <a:avLst/>
              <a:gdLst>
                <a:gd name="connsiteX0" fmla="*/ 0 w 2800121"/>
                <a:gd name="connsiteY0" fmla="*/ 0 h 633600"/>
                <a:gd name="connsiteX1" fmla="*/ 2800121 w 2800121"/>
                <a:gd name="connsiteY1" fmla="*/ 0 h 633600"/>
                <a:gd name="connsiteX2" fmla="*/ 2800121 w 2800121"/>
                <a:gd name="connsiteY2" fmla="*/ 633600 h 633600"/>
                <a:gd name="connsiteX3" fmla="*/ 0 w 2800121"/>
                <a:gd name="connsiteY3" fmla="*/ 633600 h 633600"/>
                <a:gd name="connsiteX4" fmla="*/ 0 w 280012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33600">
                  <a:moveTo>
                    <a:pt x="0" y="0"/>
                  </a:moveTo>
                  <a:lnTo>
                    <a:pt x="2800121" y="0"/>
                  </a:lnTo>
                  <a:lnTo>
                    <a:pt x="2800121" y="633600"/>
                  </a:lnTo>
                  <a:lnTo>
                    <a:pt x="0" y="63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endParaRPr lang="en-GB" sz="3200" kern="1200"/>
            </a:p>
          </p:txBody>
        </p:sp>
        <p:sp>
          <p:nvSpPr>
            <p:cNvPr id="29" name="Freeform: Shape 28">
              <a:extLst>
                <a:ext uri="{FF2B5EF4-FFF2-40B4-BE49-F238E27FC236}">
                  <a16:creationId xmlns:a16="http://schemas.microsoft.com/office/drawing/2014/main" id="{383FA69D-DB00-6980-6DCA-F60AC2701925}"/>
                </a:ext>
              </a:extLst>
            </p:cNvPr>
            <p:cNvSpPr/>
            <p:nvPr/>
          </p:nvSpPr>
          <p:spPr>
            <a:xfrm>
              <a:off x="4254607" y="4180868"/>
              <a:ext cx="7616331" cy="633600"/>
            </a:xfrm>
            <a:custGeom>
              <a:avLst/>
              <a:gdLst>
                <a:gd name="connsiteX0" fmla="*/ 0 w 7616331"/>
                <a:gd name="connsiteY0" fmla="*/ 0 h 633600"/>
                <a:gd name="connsiteX1" fmla="*/ 7616331 w 7616331"/>
                <a:gd name="connsiteY1" fmla="*/ 0 h 633600"/>
                <a:gd name="connsiteX2" fmla="*/ 7616331 w 7616331"/>
                <a:gd name="connsiteY2" fmla="*/ 633600 h 633600"/>
                <a:gd name="connsiteX3" fmla="*/ 0 w 7616331"/>
                <a:gd name="connsiteY3" fmla="*/ 633600 h 633600"/>
                <a:gd name="connsiteX4" fmla="*/ 0 w 761633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33600">
                  <a:moveTo>
                    <a:pt x="0" y="0"/>
                  </a:moveTo>
                  <a:lnTo>
                    <a:pt x="7616331" y="0"/>
                  </a:lnTo>
                  <a:lnTo>
                    <a:pt x="7616331" y="633600"/>
                  </a:lnTo>
                  <a:lnTo>
                    <a:pt x="0" y="6336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buSzTx/>
              </a:pPr>
              <a:r>
                <a:rPr lang="en-US" sz="1400" b="0" kern="1200">
                  <a:effectLst/>
                  <a:latin typeface="Trebuchet MS" panose="020B0603020202020204" pitchFamily="34" charset="0"/>
                  <a:ea typeface="+mn-ea"/>
                  <a:cs typeface="+mn-cs"/>
                </a:rPr>
                <a:t>Construction of new data Centre to be completed. </a:t>
              </a:r>
              <a:endParaRPr lang="en-GB" sz="1400" kern="1200" dirty="0"/>
            </a:p>
          </p:txBody>
        </p:sp>
        <p:sp>
          <p:nvSpPr>
            <p:cNvPr id="30" name="Freeform: Shape 29">
              <a:extLst>
                <a:ext uri="{FF2B5EF4-FFF2-40B4-BE49-F238E27FC236}">
                  <a16:creationId xmlns:a16="http://schemas.microsoft.com/office/drawing/2014/main" id="{E41F71D9-CA6F-A293-2EFD-44013E78396E}"/>
                </a:ext>
              </a:extLst>
            </p:cNvPr>
            <p:cNvSpPr/>
            <p:nvPr/>
          </p:nvSpPr>
          <p:spPr>
            <a:xfrm>
              <a:off x="670452" y="4929668"/>
              <a:ext cx="2800121" cy="633600"/>
            </a:xfrm>
            <a:custGeom>
              <a:avLst/>
              <a:gdLst>
                <a:gd name="connsiteX0" fmla="*/ 0 w 2800121"/>
                <a:gd name="connsiteY0" fmla="*/ 0 h 633600"/>
                <a:gd name="connsiteX1" fmla="*/ 2800121 w 2800121"/>
                <a:gd name="connsiteY1" fmla="*/ 0 h 633600"/>
                <a:gd name="connsiteX2" fmla="*/ 2800121 w 2800121"/>
                <a:gd name="connsiteY2" fmla="*/ 633600 h 633600"/>
                <a:gd name="connsiteX3" fmla="*/ 0 w 2800121"/>
                <a:gd name="connsiteY3" fmla="*/ 633600 h 633600"/>
                <a:gd name="connsiteX4" fmla="*/ 0 w 280012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33600">
                  <a:moveTo>
                    <a:pt x="0" y="0"/>
                  </a:moveTo>
                  <a:lnTo>
                    <a:pt x="2800121" y="0"/>
                  </a:lnTo>
                  <a:lnTo>
                    <a:pt x="2800121" y="633600"/>
                  </a:lnTo>
                  <a:lnTo>
                    <a:pt x="0" y="63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endParaRPr lang="en-GB" sz="3200" kern="1200"/>
            </a:p>
          </p:txBody>
        </p:sp>
        <p:sp>
          <p:nvSpPr>
            <p:cNvPr id="32" name="Freeform: Shape 31">
              <a:extLst>
                <a:ext uri="{FF2B5EF4-FFF2-40B4-BE49-F238E27FC236}">
                  <a16:creationId xmlns:a16="http://schemas.microsoft.com/office/drawing/2014/main" id="{E1176DD6-DB1A-EF08-AF9E-A48869D9E877}"/>
                </a:ext>
              </a:extLst>
            </p:cNvPr>
            <p:cNvSpPr/>
            <p:nvPr/>
          </p:nvSpPr>
          <p:spPr>
            <a:xfrm>
              <a:off x="4254607" y="4929668"/>
              <a:ext cx="7616331" cy="633600"/>
            </a:xfrm>
            <a:custGeom>
              <a:avLst/>
              <a:gdLst>
                <a:gd name="connsiteX0" fmla="*/ 0 w 7616331"/>
                <a:gd name="connsiteY0" fmla="*/ 0 h 633600"/>
                <a:gd name="connsiteX1" fmla="*/ 7616331 w 7616331"/>
                <a:gd name="connsiteY1" fmla="*/ 0 h 633600"/>
                <a:gd name="connsiteX2" fmla="*/ 7616331 w 7616331"/>
                <a:gd name="connsiteY2" fmla="*/ 633600 h 633600"/>
                <a:gd name="connsiteX3" fmla="*/ 0 w 7616331"/>
                <a:gd name="connsiteY3" fmla="*/ 633600 h 633600"/>
                <a:gd name="connsiteX4" fmla="*/ 0 w 761633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33600">
                  <a:moveTo>
                    <a:pt x="0" y="0"/>
                  </a:moveTo>
                  <a:lnTo>
                    <a:pt x="7616331" y="0"/>
                  </a:lnTo>
                  <a:lnTo>
                    <a:pt x="7616331" y="633600"/>
                  </a:lnTo>
                  <a:lnTo>
                    <a:pt x="0" y="6336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pPr>
              <a:r>
                <a:rPr lang="en-GB" sz="1400" kern="1200">
                  <a:effectLst/>
                  <a:latin typeface="Trebuchet MS" panose="020B0603020202020204" pitchFamily="34" charset="0"/>
                  <a:ea typeface="+mn-ea"/>
                  <a:cs typeface="+mn-cs"/>
                </a:rPr>
                <a:t>1000 new vehicles and 1100 existing vehicles to be installed with trackers for security purpose.</a:t>
              </a:r>
              <a:endParaRPr lang="en-GB" sz="1400" kern="1200" dirty="0">
                <a:latin typeface="Trebuchet MS" panose="020B0603020202020204" pitchFamily="34" charset="0"/>
              </a:endParaRPr>
            </a:p>
          </p:txBody>
        </p:sp>
        <p:sp>
          <p:nvSpPr>
            <p:cNvPr id="33" name="Freeform: Shape 32">
              <a:extLst>
                <a:ext uri="{FF2B5EF4-FFF2-40B4-BE49-F238E27FC236}">
                  <a16:creationId xmlns:a16="http://schemas.microsoft.com/office/drawing/2014/main" id="{3F810585-6B3E-A7DA-7C5B-F5FD10F2AD3B}"/>
                </a:ext>
              </a:extLst>
            </p:cNvPr>
            <p:cNvSpPr/>
            <p:nvPr/>
          </p:nvSpPr>
          <p:spPr>
            <a:xfrm>
              <a:off x="670452" y="5678468"/>
              <a:ext cx="2800121" cy="633600"/>
            </a:xfrm>
            <a:custGeom>
              <a:avLst/>
              <a:gdLst>
                <a:gd name="connsiteX0" fmla="*/ 0 w 2800121"/>
                <a:gd name="connsiteY0" fmla="*/ 0 h 633600"/>
                <a:gd name="connsiteX1" fmla="*/ 2800121 w 2800121"/>
                <a:gd name="connsiteY1" fmla="*/ 0 h 633600"/>
                <a:gd name="connsiteX2" fmla="*/ 2800121 w 2800121"/>
                <a:gd name="connsiteY2" fmla="*/ 633600 h 633600"/>
                <a:gd name="connsiteX3" fmla="*/ 0 w 2800121"/>
                <a:gd name="connsiteY3" fmla="*/ 633600 h 633600"/>
                <a:gd name="connsiteX4" fmla="*/ 0 w 280012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33600">
                  <a:moveTo>
                    <a:pt x="0" y="0"/>
                  </a:moveTo>
                  <a:lnTo>
                    <a:pt x="2800121" y="0"/>
                  </a:lnTo>
                  <a:lnTo>
                    <a:pt x="2800121" y="633600"/>
                  </a:lnTo>
                  <a:lnTo>
                    <a:pt x="0" y="63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endParaRPr lang="en-GB" sz="3200" kern="1200"/>
            </a:p>
          </p:txBody>
        </p:sp>
        <p:sp>
          <p:nvSpPr>
            <p:cNvPr id="35" name="Freeform: Shape 34">
              <a:extLst>
                <a:ext uri="{FF2B5EF4-FFF2-40B4-BE49-F238E27FC236}">
                  <a16:creationId xmlns:a16="http://schemas.microsoft.com/office/drawing/2014/main" id="{8E3EA3DB-14D7-81E2-E6B1-9677C2548ADF}"/>
                </a:ext>
              </a:extLst>
            </p:cNvPr>
            <p:cNvSpPr/>
            <p:nvPr/>
          </p:nvSpPr>
          <p:spPr>
            <a:xfrm>
              <a:off x="4254607" y="5678468"/>
              <a:ext cx="7616331" cy="633600"/>
            </a:xfrm>
            <a:custGeom>
              <a:avLst/>
              <a:gdLst>
                <a:gd name="connsiteX0" fmla="*/ 0 w 7616331"/>
                <a:gd name="connsiteY0" fmla="*/ 0 h 633600"/>
                <a:gd name="connsiteX1" fmla="*/ 7616331 w 7616331"/>
                <a:gd name="connsiteY1" fmla="*/ 0 h 633600"/>
                <a:gd name="connsiteX2" fmla="*/ 7616331 w 7616331"/>
                <a:gd name="connsiteY2" fmla="*/ 633600 h 633600"/>
                <a:gd name="connsiteX3" fmla="*/ 0 w 7616331"/>
                <a:gd name="connsiteY3" fmla="*/ 633600 h 633600"/>
                <a:gd name="connsiteX4" fmla="*/ 0 w 7616331"/>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33600">
                  <a:moveTo>
                    <a:pt x="0" y="0"/>
                  </a:moveTo>
                  <a:lnTo>
                    <a:pt x="7616331" y="0"/>
                  </a:lnTo>
                  <a:lnTo>
                    <a:pt x="7616331" y="633600"/>
                  </a:lnTo>
                  <a:lnTo>
                    <a:pt x="0" y="6336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pPr>
              <a:r>
                <a:rPr lang="en-GB" sz="1400" kern="1200">
                  <a:latin typeface="Trebuchet MS" panose="020B0603020202020204" pitchFamily="34" charset="0"/>
                </a:rPr>
                <a:t>Lagos Smart City Project to be completed. 3000km out of the 6000km fibre connection had been laid and 450 out of 2010 surveillance cameras had been installed in Y2023.</a:t>
              </a:r>
              <a:endParaRPr lang="en-GB" sz="1400" kern="1200" dirty="0"/>
            </a:p>
          </p:txBody>
        </p:sp>
      </p:grpSp>
      <p:sp>
        <p:nvSpPr>
          <p:cNvPr id="10" name="Rectangle 9">
            <a:extLst>
              <a:ext uri="{FF2B5EF4-FFF2-40B4-BE49-F238E27FC236}">
                <a16:creationId xmlns:a16="http://schemas.microsoft.com/office/drawing/2014/main" id="{B1649E70-3867-7740-E21A-80914C22F13A}"/>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34</a:t>
            </a:fld>
            <a:endParaRPr kumimoji="0" lang="x-none" b="1" i="0" u="none" strike="noStrike" kern="1200" cap="none" spc="0" normalizeH="0" baseline="0" noProof="0">
              <a:ln>
                <a:noFill/>
              </a:ln>
              <a:effectLst/>
              <a:uLnTx/>
              <a:uFillTx/>
              <a:latin typeface="Calibri"/>
              <a:ea typeface="+mn-ea"/>
              <a:cs typeface="+mn-cs"/>
            </a:endParaRPr>
          </a:p>
        </p:txBody>
      </p:sp>
      <p:grpSp>
        <p:nvGrpSpPr>
          <p:cNvPr id="3" name="Group 2">
            <a:extLst>
              <a:ext uri="{FF2B5EF4-FFF2-40B4-BE49-F238E27FC236}">
                <a16:creationId xmlns:a16="http://schemas.microsoft.com/office/drawing/2014/main" id="{BDD3E0DD-6660-ABF1-CD60-B51940056345}"/>
              </a:ext>
            </a:extLst>
          </p:cNvPr>
          <p:cNvGrpSpPr/>
          <p:nvPr/>
        </p:nvGrpSpPr>
        <p:grpSpPr>
          <a:xfrm>
            <a:off x="3326930" y="281067"/>
            <a:ext cx="8203729" cy="461665"/>
            <a:chOff x="3001022" y="552451"/>
            <a:chExt cx="8717367" cy="461665"/>
          </a:xfrm>
        </p:grpSpPr>
        <p:sp>
          <p:nvSpPr>
            <p:cNvPr id="4" name="TextBox 3">
              <a:extLst>
                <a:ext uri="{FF2B5EF4-FFF2-40B4-BE49-F238E27FC236}">
                  <a16:creationId xmlns:a16="http://schemas.microsoft.com/office/drawing/2014/main" id="{2F418CD1-BF8E-BEB7-2F04-22ECEF441E7E}"/>
                </a:ext>
              </a:extLst>
            </p:cNvPr>
            <p:cNvSpPr txBox="1"/>
            <p:nvPr/>
          </p:nvSpPr>
          <p:spPr>
            <a:xfrm>
              <a:off x="3076401" y="552451"/>
              <a:ext cx="8641988" cy="461665"/>
            </a:xfrm>
            <a:prstGeom prst="rect">
              <a:avLst/>
            </a:prstGeom>
            <a:solidFill>
              <a:srgbClr val="FFC000"/>
            </a:solidFill>
            <a:ln w="38100">
              <a:solidFill>
                <a:schemeClr val="bg1"/>
              </a:solidFill>
            </a:ln>
          </p:spPr>
          <p:txBody>
            <a:bodyPr wrap="square" rtlCol="0">
              <a:spAutoFit/>
            </a:bodyPr>
            <a:lstStyle/>
            <a:p>
              <a:pPr lvl="1">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AGGRESSIVELY DEVELOP, UPGRADE AND MAINTAIN INFRASTRUCTURE (TRANSPORTATION, TECHNOLOGY, EDUCATION, HEALTH, ENERGY ETC.) </a:t>
              </a:r>
            </a:p>
          </p:txBody>
        </p:sp>
        <p:sp>
          <p:nvSpPr>
            <p:cNvPr id="5" name="Arrow: Pentagon 4">
              <a:extLst>
                <a:ext uri="{FF2B5EF4-FFF2-40B4-BE49-F238E27FC236}">
                  <a16:creationId xmlns:a16="http://schemas.microsoft.com/office/drawing/2014/main" id="{B2AB7161-431F-B116-ED30-4B1DA1DDECB7}"/>
                </a:ext>
              </a:extLst>
            </p:cNvPr>
            <p:cNvSpPr/>
            <p:nvPr/>
          </p:nvSpPr>
          <p:spPr>
            <a:xfrm>
              <a:off x="3001022" y="552451"/>
              <a:ext cx="560781" cy="443779"/>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Trebuchet MS" panose="020B0603020202020204" pitchFamily="34" charset="0"/>
                  <a:ea typeface="+mn-ea"/>
                  <a:cs typeface="+mn-cs"/>
                </a:rPr>
                <a:t>1</a:t>
              </a:r>
            </a:p>
          </p:txBody>
        </p:sp>
      </p:grpSp>
      <p:sp>
        <p:nvSpPr>
          <p:cNvPr id="7" name="Rectangle: Rounded Corners 6">
            <a:extLst>
              <a:ext uri="{FF2B5EF4-FFF2-40B4-BE49-F238E27FC236}">
                <a16:creationId xmlns:a16="http://schemas.microsoft.com/office/drawing/2014/main" id="{25926D6F-CD82-C45F-1E10-8325E946391A}"/>
              </a:ext>
            </a:extLst>
          </p:cNvPr>
          <p:cNvSpPr/>
          <p:nvPr/>
        </p:nvSpPr>
        <p:spPr>
          <a:xfrm>
            <a:off x="4244314" y="747776"/>
            <a:ext cx="7286345" cy="365125"/>
          </a:xfrm>
          <a:prstGeom prst="roundRect">
            <a:avLst/>
          </a:prstGeom>
          <a:noFill/>
        </p:spPr>
        <p:style>
          <a:lnRef idx="0">
            <a:schemeClr val="dk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aphicFrame>
        <p:nvGraphicFramePr>
          <p:cNvPr id="36" name="Diagram 35">
            <a:extLst>
              <a:ext uri="{FF2B5EF4-FFF2-40B4-BE49-F238E27FC236}">
                <a16:creationId xmlns:a16="http://schemas.microsoft.com/office/drawing/2014/main" id="{AE56BFFD-4A0D-8A87-00C2-5215749461BF}"/>
              </a:ext>
            </a:extLst>
          </p:cNvPr>
          <p:cNvGraphicFramePr/>
          <p:nvPr>
            <p:extLst>
              <p:ext uri="{D42A27DB-BD31-4B8C-83A1-F6EECF244321}">
                <p14:modId xmlns:p14="http://schemas.microsoft.com/office/powerpoint/2010/main" val="1547904328"/>
              </p:ext>
            </p:extLst>
          </p:nvPr>
        </p:nvGraphicFramePr>
        <p:xfrm>
          <a:off x="710177" y="3028320"/>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Rounded Corners 4">
            <a:extLst>
              <a:ext uri="{FF2B5EF4-FFF2-40B4-BE49-F238E27FC236}">
                <a16:creationId xmlns:a16="http://schemas.microsoft.com/office/drawing/2014/main" id="{7004CCF9-5894-00D4-B951-2EC353728CD6}"/>
              </a:ext>
            </a:extLst>
          </p:cNvPr>
          <p:cNvSpPr txBox="1"/>
          <p:nvPr/>
        </p:nvSpPr>
        <p:spPr>
          <a:xfrm>
            <a:off x="3962185" y="900782"/>
            <a:ext cx="7546502"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GB"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We Continue To Show Commitment Toward Infrastructure Upgrade And Maintenance, With Plans For Iconic Developments. Delays Are However Experienced In Some Cases That Need To Be Monitored.</a:t>
            </a:r>
            <a:endParaRPr kumimoji="0" lang="en-NG"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867050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DD69D116-EAAA-4E99-1183-F4A17A313D5F}"/>
              </a:ext>
            </a:extLst>
          </p:cNvPr>
          <p:cNvGrpSpPr/>
          <p:nvPr/>
        </p:nvGrpSpPr>
        <p:grpSpPr>
          <a:xfrm>
            <a:off x="3140497" y="1745468"/>
            <a:ext cx="1137814" cy="4608000"/>
            <a:chOff x="2903020" y="1562101"/>
            <a:chExt cx="1146554" cy="4320000"/>
          </a:xfrm>
        </p:grpSpPr>
        <p:sp>
          <p:nvSpPr>
            <p:cNvPr id="38" name="object 25">
              <a:extLst>
                <a:ext uri="{FF2B5EF4-FFF2-40B4-BE49-F238E27FC236}">
                  <a16:creationId xmlns:a16="http://schemas.microsoft.com/office/drawing/2014/main" id="{26D8ECFB-6B7C-9F30-757C-BD0FD1C6EB17}"/>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9" name="object 25">
              <a:extLst>
                <a:ext uri="{FF2B5EF4-FFF2-40B4-BE49-F238E27FC236}">
                  <a16:creationId xmlns:a16="http://schemas.microsoft.com/office/drawing/2014/main" id="{2855B51B-DBFC-47B2-0F9F-B96937C73649}"/>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bject 25">
              <a:extLst>
                <a:ext uri="{FF2B5EF4-FFF2-40B4-BE49-F238E27FC236}">
                  <a16:creationId xmlns:a16="http://schemas.microsoft.com/office/drawing/2014/main" id="{E99C3C4B-8E4E-BDAD-9A3D-6C9A0CC3EF6E}"/>
                </a:ext>
              </a:extLst>
            </p:cNvPr>
            <p:cNvSpPr/>
            <p:nvPr/>
          </p:nvSpPr>
          <p:spPr>
            <a:xfrm>
              <a:off x="3739592" y="29305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bject 25">
              <a:extLst>
                <a:ext uri="{FF2B5EF4-FFF2-40B4-BE49-F238E27FC236}">
                  <a16:creationId xmlns:a16="http://schemas.microsoft.com/office/drawing/2014/main" id="{51594E3F-104B-9535-943F-E0330F7A1C29}"/>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object 25">
              <a:extLst>
                <a:ext uri="{FF2B5EF4-FFF2-40B4-BE49-F238E27FC236}">
                  <a16:creationId xmlns:a16="http://schemas.microsoft.com/office/drawing/2014/main" id="{A215E4F2-BB21-B532-32CF-745EEACAA7C1}"/>
                </a:ext>
              </a:extLst>
            </p:cNvPr>
            <p:cNvSpPr/>
            <p:nvPr/>
          </p:nvSpPr>
          <p:spPr>
            <a:xfrm>
              <a:off x="3739592" y="4261164"/>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object 25">
              <a:extLst>
                <a:ext uri="{FF2B5EF4-FFF2-40B4-BE49-F238E27FC236}">
                  <a16:creationId xmlns:a16="http://schemas.microsoft.com/office/drawing/2014/main" id="{38E94904-09BF-7E6C-AD8E-AA2CBC063A08}"/>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bject 25">
              <a:extLst>
                <a:ext uri="{FF2B5EF4-FFF2-40B4-BE49-F238E27FC236}">
                  <a16:creationId xmlns:a16="http://schemas.microsoft.com/office/drawing/2014/main" id="{6C36EE22-49FE-6800-E861-7E4E9E160DFC}"/>
                </a:ext>
              </a:extLst>
            </p:cNvPr>
            <p:cNvSpPr/>
            <p:nvPr/>
          </p:nvSpPr>
          <p:spPr>
            <a:xfrm>
              <a:off x="3761574" y="503219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object 25">
              <a:extLst>
                <a:ext uri="{FF2B5EF4-FFF2-40B4-BE49-F238E27FC236}">
                  <a16:creationId xmlns:a16="http://schemas.microsoft.com/office/drawing/2014/main" id="{A5D6F9F2-6962-99FC-D11D-65DCE8DAFD51}"/>
                </a:ext>
              </a:extLst>
            </p:cNvPr>
            <p:cNvSpPr/>
            <p:nvPr/>
          </p:nvSpPr>
          <p:spPr>
            <a:xfrm>
              <a:off x="3731020" y="222356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bject 25">
              <a:extLst>
                <a:ext uri="{FF2B5EF4-FFF2-40B4-BE49-F238E27FC236}">
                  <a16:creationId xmlns:a16="http://schemas.microsoft.com/office/drawing/2014/main" id="{8E40582E-CC2A-3EF8-56AA-479864935C80}"/>
                </a:ext>
              </a:extLst>
            </p:cNvPr>
            <p:cNvSpPr/>
            <p:nvPr/>
          </p:nvSpPr>
          <p:spPr>
            <a:xfrm>
              <a:off x="3761574" y="367201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A1CB53AF-E316-A59C-C129-A14DD5E6AA15}"/>
              </a:ext>
            </a:extLst>
          </p:cNvPr>
          <p:cNvGrpSpPr/>
          <p:nvPr/>
        </p:nvGrpSpPr>
        <p:grpSpPr>
          <a:xfrm>
            <a:off x="675553" y="1292114"/>
            <a:ext cx="11200487" cy="5317913"/>
            <a:chOff x="670452" y="1020612"/>
            <a:chExt cx="11200487" cy="5317913"/>
          </a:xfrm>
        </p:grpSpPr>
        <p:sp>
          <p:nvSpPr>
            <p:cNvPr id="14" name="Rectangle 13">
              <a:extLst>
                <a:ext uri="{FF2B5EF4-FFF2-40B4-BE49-F238E27FC236}">
                  <a16:creationId xmlns:a16="http://schemas.microsoft.com/office/drawing/2014/main" id="{C6393CD3-DABA-7E03-7E68-4AC054629C02}"/>
                </a:ext>
              </a:extLst>
            </p:cNvPr>
            <p:cNvSpPr/>
            <p:nvPr/>
          </p:nvSpPr>
          <p:spPr>
            <a:xfrm>
              <a:off x="670452" y="1020612"/>
              <a:ext cx="11200487" cy="5317913"/>
            </a:xfrm>
            <a:prstGeom prst="rect">
              <a:avLst/>
            </a:prstGeom>
            <a:noFill/>
          </p:spPr>
        </p:sp>
        <p:sp>
          <p:nvSpPr>
            <p:cNvPr id="15" name="Freeform: Shape 14">
              <a:extLst>
                <a:ext uri="{FF2B5EF4-FFF2-40B4-BE49-F238E27FC236}">
                  <a16:creationId xmlns:a16="http://schemas.microsoft.com/office/drawing/2014/main" id="{A6C25B4D-C8D8-9DE5-851F-7C8A821E9F78}"/>
                </a:ext>
              </a:extLst>
            </p:cNvPr>
            <p:cNvSpPr/>
            <p:nvPr/>
          </p:nvSpPr>
          <p:spPr>
            <a:xfrm>
              <a:off x="670452" y="1036268"/>
              <a:ext cx="2800121" cy="653400"/>
            </a:xfrm>
            <a:custGeom>
              <a:avLst/>
              <a:gdLst>
                <a:gd name="connsiteX0" fmla="*/ 0 w 2800121"/>
                <a:gd name="connsiteY0" fmla="*/ 0 h 653400"/>
                <a:gd name="connsiteX1" fmla="*/ 2800121 w 2800121"/>
                <a:gd name="connsiteY1" fmla="*/ 0 h 653400"/>
                <a:gd name="connsiteX2" fmla="*/ 2800121 w 2800121"/>
                <a:gd name="connsiteY2" fmla="*/ 653400 h 653400"/>
                <a:gd name="connsiteX3" fmla="*/ 0 w 2800121"/>
                <a:gd name="connsiteY3" fmla="*/ 653400 h 653400"/>
                <a:gd name="connsiteX4" fmla="*/ 0 w 280012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53400">
                  <a:moveTo>
                    <a:pt x="0" y="0"/>
                  </a:moveTo>
                  <a:lnTo>
                    <a:pt x="2800121" y="0"/>
                  </a:lnTo>
                  <a:lnTo>
                    <a:pt x="2800121" y="653400"/>
                  </a:lnTo>
                  <a:lnTo>
                    <a:pt x="0" y="653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600" b="0" kern="1200" cap="none" spc="0">
                  <a:ln w="0"/>
                  <a:effectLst>
                    <a:outerShdw blurRad="38100" dist="25400" dir="5400000" algn="ctr" rotWithShape="0">
                      <a:srgbClr val="6E747A">
                        <a:alpha val="43000"/>
                      </a:srgbClr>
                    </a:outerShdw>
                  </a:effectLst>
                  <a:latin typeface="Trebuchet MS" panose="020B0603020202020204" pitchFamily="34" charset="0"/>
                </a:rPr>
                <a:t>IMPROVED                          </a:t>
              </a:r>
              <a:r>
                <a:rPr lang="en-GB" sz="2000" b="0" kern="1200" cap="none" spc="0">
                  <a:ln w="0"/>
                  <a:effectLst>
                    <a:outerShdw blurRad="38100" dist="25400" dir="5400000" algn="ctr" rotWithShape="0">
                      <a:srgbClr val="6E747A">
                        <a:alpha val="43000"/>
                      </a:srgbClr>
                    </a:outerShdw>
                  </a:effectLst>
                  <a:latin typeface="Trebuchet MS" panose="020B0603020202020204" pitchFamily="34" charset="0"/>
                </a:rPr>
                <a:t>ENERGY</a:t>
              </a:r>
              <a:endParaRPr lang="en-GB" sz="14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7" name="Freeform: Shape 16">
              <a:extLst>
                <a:ext uri="{FF2B5EF4-FFF2-40B4-BE49-F238E27FC236}">
                  <a16:creationId xmlns:a16="http://schemas.microsoft.com/office/drawing/2014/main" id="{77334E23-2E79-2160-7A4F-DB86FAB42600}"/>
                </a:ext>
              </a:extLst>
            </p:cNvPr>
            <p:cNvSpPr/>
            <p:nvPr/>
          </p:nvSpPr>
          <p:spPr>
            <a:xfrm>
              <a:off x="4254607" y="1036268"/>
              <a:ext cx="7616331" cy="653400"/>
            </a:xfrm>
            <a:custGeom>
              <a:avLst/>
              <a:gdLst>
                <a:gd name="connsiteX0" fmla="*/ 0 w 7616331"/>
                <a:gd name="connsiteY0" fmla="*/ 0 h 653400"/>
                <a:gd name="connsiteX1" fmla="*/ 7616331 w 7616331"/>
                <a:gd name="connsiteY1" fmla="*/ 0 h 653400"/>
                <a:gd name="connsiteX2" fmla="*/ 7616331 w 7616331"/>
                <a:gd name="connsiteY2" fmla="*/ 653400 h 653400"/>
                <a:gd name="connsiteX3" fmla="*/ 0 w 7616331"/>
                <a:gd name="connsiteY3" fmla="*/ 653400 h 653400"/>
                <a:gd name="connsiteX4" fmla="*/ 0 w 761633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53400">
                  <a:moveTo>
                    <a:pt x="0" y="0"/>
                  </a:moveTo>
                  <a:lnTo>
                    <a:pt x="7616331" y="0"/>
                  </a:lnTo>
                  <a:lnTo>
                    <a:pt x="7616331" y="653400"/>
                  </a:lnTo>
                  <a:lnTo>
                    <a:pt x="0" y="6534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400" kern="1200" dirty="0">
                  <a:latin typeface="Trebuchet MS" panose="020B0603020202020204" pitchFamily="34" charset="0"/>
                </a:rPr>
                <a:t>Y2022 Ongoing Electrification of Ibeju Lekki and Hospital Electrification intervention to be completed. </a:t>
              </a:r>
              <a:endParaRPr lang="en-GB" sz="1400" b="0" kern="1200" cap="none" spc="0" dirty="0">
                <a:ln w="0"/>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3F026B0F-8392-6AA8-FE7F-745923047DD9}"/>
                </a:ext>
              </a:extLst>
            </p:cNvPr>
            <p:cNvSpPr/>
            <p:nvPr/>
          </p:nvSpPr>
          <p:spPr>
            <a:xfrm>
              <a:off x="670452" y="1808468"/>
              <a:ext cx="2800121" cy="653400"/>
            </a:xfrm>
            <a:custGeom>
              <a:avLst/>
              <a:gdLst>
                <a:gd name="connsiteX0" fmla="*/ 0 w 2800121"/>
                <a:gd name="connsiteY0" fmla="*/ 0 h 653400"/>
                <a:gd name="connsiteX1" fmla="*/ 2800121 w 2800121"/>
                <a:gd name="connsiteY1" fmla="*/ 0 h 653400"/>
                <a:gd name="connsiteX2" fmla="*/ 2800121 w 2800121"/>
                <a:gd name="connsiteY2" fmla="*/ 653400 h 653400"/>
                <a:gd name="connsiteX3" fmla="*/ 0 w 2800121"/>
                <a:gd name="connsiteY3" fmla="*/ 653400 h 653400"/>
                <a:gd name="connsiteX4" fmla="*/ 0 w 280012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53400">
                  <a:moveTo>
                    <a:pt x="0" y="0"/>
                  </a:moveTo>
                  <a:lnTo>
                    <a:pt x="2800121" y="0"/>
                  </a:lnTo>
                  <a:lnTo>
                    <a:pt x="2800121" y="653400"/>
                  </a:lnTo>
                  <a:lnTo>
                    <a:pt x="0" y="653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0" name="Freeform: Shape 19">
              <a:extLst>
                <a:ext uri="{FF2B5EF4-FFF2-40B4-BE49-F238E27FC236}">
                  <a16:creationId xmlns:a16="http://schemas.microsoft.com/office/drawing/2014/main" id="{68604300-69ED-E5C2-554D-9CC2A04300B1}"/>
                </a:ext>
              </a:extLst>
            </p:cNvPr>
            <p:cNvSpPr/>
            <p:nvPr/>
          </p:nvSpPr>
          <p:spPr>
            <a:xfrm>
              <a:off x="4254607" y="1808468"/>
              <a:ext cx="7616331" cy="653400"/>
            </a:xfrm>
            <a:custGeom>
              <a:avLst/>
              <a:gdLst>
                <a:gd name="connsiteX0" fmla="*/ 0 w 7616331"/>
                <a:gd name="connsiteY0" fmla="*/ 0 h 653400"/>
                <a:gd name="connsiteX1" fmla="*/ 7616331 w 7616331"/>
                <a:gd name="connsiteY1" fmla="*/ 0 h 653400"/>
                <a:gd name="connsiteX2" fmla="*/ 7616331 w 7616331"/>
                <a:gd name="connsiteY2" fmla="*/ 653400 h 653400"/>
                <a:gd name="connsiteX3" fmla="*/ 0 w 7616331"/>
                <a:gd name="connsiteY3" fmla="*/ 653400 h 653400"/>
                <a:gd name="connsiteX4" fmla="*/ 0 w 761633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53400">
                  <a:moveTo>
                    <a:pt x="0" y="0"/>
                  </a:moveTo>
                  <a:lnTo>
                    <a:pt x="7616331" y="0"/>
                  </a:lnTo>
                  <a:lnTo>
                    <a:pt x="7616331" y="653400"/>
                  </a:lnTo>
                  <a:lnTo>
                    <a:pt x="0" y="6534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400" kern="1200">
                  <a:latin typeface="Trebuchet MS" panose="020B0603020202020204" pitchFamily="34" charset="0"/>
                </a:rPr>
                <a:t>Electrification intervention in the state: Four</a:t>
              </a:r>
              <a:r>
                <a:rPr lang="en-GB" sz="1400" kern="1200">
                  <a:effectLst/>
                  <a:latin typeface="Trebuchet MS" panose="020B0603020202020204" pitchFamily="34" charset="0"/>
                  <a:ea typeface="+mn-ea"/>
                  <a:cs typeface="+mn-cs"/>
                </a:rPr>
                <a:t> 500KVA, 33/11/0.415KV transformers to be procured and installed in various communities in the state, by LSEB.</a:t>
              </a:r>
              <a:endParaRPr lang="en-GB" sz="1400" b="0" kern="1200" cap="none" spc="0" dirty="0">
                <a:ln w="0"/>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F317CAAA-019A-EB94-8A28-D934FA7AFDDB}"/>
                </a:ext>
              </a:extLst>
            </p:cNvPr>
            <p:cNvSpPr/>
            <p:nvPr/>
          </p:nvSpPr>
          <p:spPr>
            <a:xfrm>
              <a:off x="670452" y="2580668"/>
              <a:ext cx="2800121" cy="653400"/>
            </a:xfrm>
            <a:custGeom>
              <a:avLst/>
              <a:gdLst>
                <a:gd name="connsiteX0" fmla="*/ 0 w 2800121"/>
                <a:gd name="connsiteY0" fmla="*/ 0 h 653400"/>
                <a:gd name="connsiteX1" fmla="*/ 2800121 w 2800121"/>
                <a:gd name="connsiteY1" fmla="*/ 0 h 653400"/>
                <a:gd name="connsiteX2" fmla="*/ 2800121 w 2800121"/>
                <a:gd name="connsiteY2" fmla="*/ 653400 h 653400"/>
                <a:gd name="connsiteX3" fmla="*/ 0 w 2800121"/>
                <a:gd name="connsiteY3" fmla="*/ 653400 h 653400"/>
                <a:gd name="connsiteX4" fmla="*/ 0 w 280012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53400">
                  <a:moveTo>
                    <a:pt x="0" y="0"/>
                  </a:moveTo>
                  <a:lnTo>
                    <a:pt x="2800121" y="0"/>
                  </a:lnTo>
                  <a:lnTo>
                    <a:pt x="2800121" y="653400"/>
                  </a:lnTo>
                  <a:lnTo>
                    <a:pt x="0" y="653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3" name="Freeform: Shape 22">
              <a:extLst>
                <a:ext uri="{FF2B5EF4-FFF2-40B4-BE49-F238E27FC236}">
                  <a16:creationId xmlns:a16="http://schemas.microsoft.com/office/drawing/2014/main" id="{6DEDC9F1-F198-EA87-1687-4A627408CC4C}"/>
                </a:ext>
              </a:extLst>
            </p:cNvPr>
            <p:cNvSpPr/>
            <p:nvPr/>
          </p:nvSpPr>
          <p:spPr>
            <a:xfrm>
              <a:off x="4254607" y="2580668"/>
              <a:ext cx="7616331" cy="653400"/>
            </a:xfrm>
            <a:custGeom>
              <a:avLst/>
              <a:gdLst>
                <a:gd name="connsiteX0" fmla="*/ 0 w 7616331"/>
                <a:gd name="connsiteY0" fmla="*/ 0 h 653400"/>
                <a:gd name="connsiteX1" fmla="*/ 7616331 w 7616331"/>
                <a:gd name="connsiteY1" fmla="*/ 0 h 653400"/>
                <a:gd name="connsiteX2" fmla="*/ 7616331 w 7616331"/>
                <a:gd name="connsiteY2" fmla="*/ 653400 h 653400"/>
                <a:gd name="connsiteX3" fmla="*/ 0 w 7616331"/>
                <a:gd name="connsiteY3" fmla="*/ 653400 h 653400"/>
                <a:gd name="connsiteX4" fmla="*/ 0 w 761633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53400">
                  <a:moveTo>
                    <a:pt x="0" y="0"/>
                  </a:moveTo>
                  <a:lnTo>
                    <a:pt x="7616331" y="0"/>
                  </a:lnTo>
                  <a:lnTo>
                    <a:pt x="7616331" y="653400"/>
                  </a:lnTo>
                  <a:lnTo>
                    <a:pt x="0" y="6534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400" kern="1200">
                  <a:effectLst/>
                  <a:latin typeface="Trebuchet MS" panose="020B0603020202020204" pitchFamily="34" charset="0"/>
                  <a:ea typeface="+mn-ea"/>
                  <a:cs typeface="+mn-cs"/>
                </a:rPr>
                <a:t>New Smart LED Streetlights to be installed in 13 streets.</a:t>
              </a:r>
              <a:r>
                <a:rPr lang="en-GB" sz="1400" kern="1200">
                  <a:latin typeface="Trebuchet MS" panose="020B0603020202020204" pitchFamily="34" charset="0"/>
                </a:rPr>
                <a:t> </a:t>
              </a:r>
              <a:endParaRPr lang="en-GB" sz="1400" b="0" kern="1200" cap="none" spc="0" dirty="0">
                <a:ln w="0"/>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940AB37A-B4E8-461C-7D87-8802E983DC59}"/>
                </a:ext>
              </a:extLst>
            </p:cNvPr>
            <p:cNvSpPr/>
            <p:nvPr/>
          </p:nvSpPr>
          <p:spPr>
            <a:xfrm>
              <a:off x="670452" y="3352868"/>
              <a:ext cx="2800121" cy="653400"/>
            </a:xfrm>
            <a:custGeom>
              <a:avLst/>
              <a:gdLst>
                <a:gd name="connsiteX0" fmla="*/ 0 w 2800121"/>
                <a:gd name="connsiteY0" fmla="*/ 0 h 653400"/>
                <a:gd name="connsiteX1" fmla="*/ 2800121 w 2800121"/>
                <a:gd name="connsiteY1" fmla="*/ 0 h 653400"/>
                <a:gd name="connsiteX2" fmla="*/ 2800121 w 2800121"/>
                <a:gd name="connsiteY2" fmla="*/ 653400 h 653400"/>
                <a:gd name="connsiteX3" fmla="*/ 0 w 2800121"/>
                <a:gd name="connsiteY3" fmla="*/ 653400 h 653400"/>
                <a:gd name="connsiteX4" fmla="*/ 0 w 280012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53400">
                  <a:moveTo>
                    <a:pt x="0" y="0"/>
                  </a:moveTo>
                  <a:lnTo>
                    <a:pt x="2800121" y="0"/>
                  </a:lnTo>
                  <a:lnTo>
                    <a:pt x="2800121" y="653400"/>
                  </a:lnTo>
                  <a:lnTo>
                    <a:pt x="0" y="653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6" name="Freeform: Shape 25">
              <a:extLst>
                <a:ext uri="{FF2B5EF4-FFF2-40B4-BE49-F238E27FC236}">
                  <a16:creationId xmlns:a16="http://schemas.microsoft.com/office/drawing/2014/main" id="{494F3C3D-70B1-5E63-62D7-C620132DEB06}"/>
                </a:ext>
              </a:extLst>
            </p:cNvPr>
            <p:cNvSpPr/>
            <p:nvPr/>
          </p:nvSpPr>
          <p:spPr>
            <a:xfrm>
              <a:off x="4254607" y="3352868"/>
              <a:ext cx="7616331" cy="653400"/>
            </a:xfrm>
            <a:custGeom>
              <a:avLst/>
              <a:gdLst>
                <a:gd name="connsiteX0" fmla="*/ 0 w 7616331"/>
                <a:gd name="connsiteY0" fmla="*/ 0 h 653400"/>
                <a:gd name="connsiteX1" fmla="*/ 7616331 w 7616331"/>
                <a:gd name="connsiteY1" fmla="*/ 0 h 653400"/>
                <a:gd name="connsiteX2" fmla="*/ 7616331 w 7616331"/>
                <a:gd name="connsiteY2" fmla="*/ 653400 h 653400"/>
                <a:gd name="connsiteX3" fmla="*/ 0 w 7616331"/>
                <a:gd name="connsiteY3" fmla="*/ 653400 h 653400"/>
                <a:gd name="connsiteX4" fmla="*/ 0 w 761633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53400">
                  <a:moveTo>
                    <a:pt x="0" y="0"/>
                  </a:moveTo>
                  <a:lnTo>
                    <a:pt x="7616331" y="0"/>
                  </a:lnTo>
                  <a:lnTo>
                    <a:pt x="7616331" y="653400"/>
                  </a:lnTo>
                  <a:lnTo>
                    <a:pt x="0" y="6534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400" kern="1200">
                  <a:effectLst/>
                  <a:latin typeface="Trebuchet MS" panose="020B0603020202020204" pitchFamily="34" charset="0"/>
                  <a:ea typeface="+mn-ea"/>
                  <a:cs typeface="+mn-cs"/>
                </a:rPr>
                <a:t>IT </a:t>
              </a:r>
              <a:r>
                <a:rPr lang="en-GB" sz="1400" kern="1200">
                  <a:latin typeface="Trebuchet MS" panose="020B0603020202020204" pitchFamily="34" charset="0"/>
                </a:rPr>
                <a:t>Policy for Abandoned Oil &amp; Gas facilities in Lagos state to be developed, and Feasibility study to be conducted on the establishment of Gas (Methanol M-15).</a:t>
              </a:r>
              <a:endParaRPr lang="en-GB" sz="1400" b="1" kern="1200" cap="none" spc="0" dirty="0">
                <a:ln w="0"/>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4D19DE10-C89D-4EBD-5E29-9B7B6B26BF0C}"/>
                </a:ext>
              </a:extLst>
            </p:cNvPr>
            <p:cNvSpPr/>
            <p:nvPr/>
          </p:nvSpPr>
          <p:spPr>
            <a:xfrm>
              <a:off x="670452" y="4125068"/>
              <a:ext cx="2800121" cy="653400"/>
            </a:xfrm>
            <a:custGeom>
              <a:avLst/>
              <a:gdLst>
                <a:gd name="connsiteX0" fmla="*/ 0 w 2800121"/>
                <a:gd name="connsiteY0" fmla="*/ 0 h 653400"/>
                <a:gd name="connsiteX1" fmla="*/ 2800121 w 2800121"/>
                <a:gd name="connsiteY1" fmla="*/ 0 h 653400"/>
                <a:gd name="connsiteX2" fmla="*/ 2800121 w 2800121"/>
                <a:gd name="connsiteY2" fmla="*/ 653400 h 653400"/>
                <a:gd name="connsiteX3" fmla="*/ 0 w 2800121"/>
                <a:gd name="connsiteY3" fmla="*/ 653400 h 653400"/>
                <a:gd name="connsiteX4" fmla="*/ 0 w 280012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53400">
                  <a:moveTo>
                    <a:pt x="0" y="0"/>
                  </a:moveTo>
                  <a:lnTo>
                    <a:pt x="2800121" y="0"/>
                  </a:lnTo>
                  <a:lnTo>
                    <a:pt x="2800121" y="653400"/>
                  </a:lnTo>
                  <a:lnTo>
                    <a:pt x="0" y="653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4696" tIns="83820" rIns="234696" bIns="83820" numCol="1" spcCol="1270" anchor="ctr" anchorCtr="0">
              <a:noAutofit/>
            </a:bodyPr>
            <a:lstStyle/>
            <a:p>
              <a:pPr lvl="0" algn="r" defTabSz="1466850">
                <a:lnSpc>
                  <a:spcPct val="90000"/>
                </a:lnSpc>
                <a:spcBef>
                  <a:spcPct val="0"/>
                </a:spcBef>
                <a:spcAft>
                  <a:spcPct val="35000"/>
                </a:spcAft>
              </a:pPr>
              <a:endParaRPr lang="en-GB" sz="3300" kern="1200"/>
            </a:p>
          </p:txBody>
        </p:sp>
        <p:sp>
          <p:nvSpPr>
            <p:cNvPr id="29" name="Freeform: Shape 28">
              <a:extLst>
                <a:ext uri="{FF2B5EF4-FFF2-40B4-BE49-F238E27FC236}">
                  <a16:creationId xmlns:a16="http://schemas.microsoft.com/office/drawing/2014/main" id="{9F19BEE3-003F-4228-0EF2-59A4F8C066DB}"/>
                </a:ext>
              </a:extLst>
            </p:cNvPr>
            <p:cNvSpPr/>
            <p:nvPr/>
          </p:nvSpPr>
          <p:spPr>
            <a:xfrm>
              <a:off x="4254607" y="4125068"/>
              <a:ext cx="7616331" cy="653400"/>
            </a:xfrm>
            <a:custGeom>
              <a:avLst/>
              <a:gdLst>
                <a:gd name="connsiteX0" fmla="*/ 0 w 7616331"/>
                <a:gd name="connsiteY0" fmla="*/ 0 h 653400"/>
                <a:gd name="connsiteX1" fmla="*/ 7616331 w 7616331"/>
                <a:gd name="connsiteY1" fmla="*/ 0 h 653400"/>
                <a:gd name="connsiteX2" fmla="*/ 7616331 w 7616331"/>
                <a:gd name="connsiteY2" fmla="*/ 653400 h 653400"/>
                <a:gd name="connsiteX3" fmla="*/ 0 w 7616331"/>
                <a:gd name="connsiteY3" fmla="*/ 653400 h 653400"/>
                <a:gd name="connsiteX4" fmla="*/ 0 w 761633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53400">
                  <a:moveTo>
                    <a:pt x="0" y="0"/>
                  </a:moveTo>
                  <a:lnTo>
                    <a:pt x="7616331" y="0"/>
                  </a:lnTo>
                  <a:lnTo>
                    <a:pt x="7616331" y="653400"/>
                  </a:lnTo>
                  <a:lnTo>
                    <a:pt x="0" y="6534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buSzTx/>
              </a:pPr>
              <a:r>
                <a:rPr lang="en-GB" sz="1400" kern="1200">
                  <a:latin typeface="Trebuchet MS" panose="020B0603020202020204" pitchFamily="34" charset="0"/>
                </a:rPr>
                <a:t>Policy for Abandoned Oil &amp; Gas facilities in Lagos state to be developed, and Feasibility study to be conducted on the establishment of Gas (Methanol M-15)</a:t>
              </a:r>
              <a:endParaRPr lang="en-GB" sz="1400" kern="1200" dirty="0"/>
            </a:p>
          </p:txBody>
        </p:sp>
        <p:sp>
          <p:nvSpPr>
            <p:cNvPr id="30" name="Freeform: Shape 29">
              <a:extLst>
                <a:ext uri="{FF2B5EF4-FFF2-40B4-BE49-F238E27FC236}">
                  <a16:creationId xmlns:a16="http://schemas.microsoft.com/office/drawing/2014/main" id="{A653CEBE-997C-CACC-BCBB-3E87A57998DE}"/>
                </a:ext>
              </a:extLst>
            </p:cNvPr>
            <p:cNvSpPr/>
            <p:nvPr/>
          </p:nvSpPr>
          <p:spPr>
            <a:xfrm>
              <a:off x="670452" y="4897268"/>
              <a:ext cx="2800121" cy="653400"/>
            </a:xfrm>
            <a:custGeom>
              <a:avLst/>
              <a:gdLst>
                <a:gd name="connsiteX0" fmla="*/ 0 w 2800121"/>
                <a:gd name="connsiteY0" fmla="*/ 0 h 653400"/>
                <a:gd name="connsiteX1" fmla="*/ 2800121 w 2800121"/>
                <a:gd name="connsiteY1" fmla="*/ 0 h 653400"/>
                <a:gd name="connsiteX2" fmla="*/ 2800121 w 2800121"/>
                <a:gd name="connsiteY2" fmla="*/ 653400 h 653400"/>
                <a:gd name="connsiteX3" fmla="*/ 0 w 2800121"/>
                <a:gd name="connsiteY3" fmla="*/ 653400 h 653400"/>
                <a:gd name="connsiteX4" fmla="*/ 0 w 280012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53400">
                  <a:moveTo>
                    <a:pt x="0" y="0"/>
                  </a:moveTo>
                  <a:lnTo>
                    <a:pt x="2800121" y="0"/>
                  </a:lnTo>
                  <a:lnTo>
                    <a:pt x="2800121" y="653400"/>
                  </a:lnTo>
                  <a:lnTo>
                    <a:pt x="0" y="653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4696" tIns="83820" rIns="234696" bIns="83820" numCol="1" spcCol="1270" anchor="ctr" anchorCtr="0">
              <a:noAutofit/>
            </a:bodyPr>
            <a:lstStyle/>
            <a:p>
              <a:pPr lvl="0" algn="r" defTabSz="1466850">
                <a:lnSpc>
                  <a:spcPct val="90000"/>
                </a:lnSpc>
                <a:spcBef>
                  <a:spcPct val="0"/>
                </a:spcBef>
                <a:spcAft>
                  <a:spcPct val="35000"/>
                </a:spcAft>
              </a:pPr>
              <a:endParaRPr lang="en-GB" sz="3300" kern="1200"/>
            </a:p>
          </p:txBody>
        </p:sp>
        <p:sp>
          <p:nvSpPr>
            <p:cNvPr id="32" name="Freeform: Shape 31">
              <a:extLst>
                <a:ext uri="{FF2B5EF4-FFF2-40B4-BE49-F238E27FC236}">
                  <a16:creationId xmlns:a16="http://schemas.microsoft.com/office/drawing/2014/main" id="{051CE127-A8F6-9461-E1B2-CD74B48F5BC3}"/>
                </a:ext>
              </a:extLst>
            </p:cNvPr>
            <p:cNvSpPr/>
            <p:nvPr/>
          </p:nvSpPr>
          <p:spPr>
            <a:xfrm>
              <a:off x="4254607" y="4897268"/>
              <a:ext cx="7616331" cy="653400"/>
            </a:xfrm>
            <a:custGeom>
              <a:avLst/>
              <a:gdLst>
                <a:gd name="connsiteX0" fmla="*/ 0 w 7616331"/>
                <a:gd name="connsiteY0" fmla="*/ 0 h 653400"/>
                <a:gd name="connsiteX1" fmla="*/ 7616331 w 7616331"/>
                <a:gd name="connsiteY1" fmla="*/ 0 h 653400"/>
                <a:gd name="connsiteX2" fmla="*/ 7616331 w 7616331"/>
                <a:gd name="connsiteY2" fmla="*/ 653400 h 653400"/>
                <a:gd name="connsiteX3" fmla="*/ 0 w 7616331"/>
                <a:gd name="connsiteY3" fmla="*/ 653400 h 653400"/>
                <a:gd name="connsiteX4" fmla="*/ 0 w 761633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53400">
                  <a:moveTo>
                    <a:pt x="0" y="0"/>
                  </a:moveTo>
                  <a:lnTo>
                    <a:pt x="7616331" y="0"/>
                  </a:lnTo>
                  <a:lnTo>
                    <a:pt x="7616331" y="653400"/>
                  </a:lnTo>
                  <a:lnTo>
                    <a:pt x="0" y="6534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pPr>
              <a:r>
                <a:rPr lang="en-GB" sz="1400" kern="1200">
                  <a:effectLst/>
                  <a:latin typeface="Trebuchet MS" panose="020B0603020202020204" pitchFamily="34" charset="0"/>
                  <a:ea typeface="+mn-ea"/>
                  <a:cs typeface="+mn-cs"/>
                </a:rPr>
                <a:t>IOGC to construct 1 Petroleum Product Bulk Storage Facility and One 240MT Liquified Gas Bulk Storage Facility.</a:t>
              </a:r>
              <a:endParaRPr lang="en-GB" sz="1400" kern="1200" dirty="0">
                <a:latin typeface="Trebuchet MS" panose="020B0603020202020204" pitchFamily="34" charset="0"/>
              </a:endParaRPr>
            </a:p>
          </p:txBody>
        </p:sp>
        <p:sp>
          <p:nvSpPr>
            <p:cNvPr id="33" name="Freeform: Shape 32">
              <a:extLst>
                <a:ext uri="{FF2B5EF4-FFF2-40B4-BE49-F238E27FC236}">
                  <a16:creationId xmlns:a16="http://schemas.microsoft.com/office/drawing/2014/main" id="{59AB4B96-1513-43C2-A771-742A81F82CE7}"/>
                </a:ext>
              </a:extLst>
            </p:cNvPr>
            <p:cNvSpPr/>
            <p:nvPr/>
          </p:nvSpPr>
          <p:spPr>
            <a:xfrm>
              <a:off x="670452" y="5669468"/>
              <a:ext cx="2800121" cy="653400"/>
            </a:xfrm>
            <a:custGeom>
              <a:avLst/>
              <a:gdLst>
                <a:gd name="connsiteX0" fmla="*/ 0 w 2800121"/>
                <a:gd name="connsiteY0" fmla="*/ 0 h 653400"/>
                <a:gd name="connsiteX1" fmla="*/ 2800121 w 2800121"/>
                <a:gd name="connsiteY1" fmla="*/ 0 h 653400"/>
                <a:gd name="connsiteX2" fmla="*/ 2800121 w 2800121"/>
                <a:gd name="connsiteY2" fmla="*/ 653400 h 653400"/>
                <a:gd name="connsiteX3" fmla="*/ 0 w 2800121"/>
                <a:gd name="connsiteY3" fmla="*/ 653400 h 653400"/>
                <a:gd name="connsiteX4" fmla="*/ 0 w 280012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53400">
                  <a:moveTo>
                    <a:pt x="0" y="0"/>
                  </a:moveTo>
                  <a:lnTo>
                    <a:pt x="2800121" y="0"/>
                  </a:lnTo>
                  <a:lnTo>
                    <a:pt x="2800121" y="653400"/>
                  </a:lnTo>
                  <a:lnTo>
                    <a:pt x="0" y="653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4696" tIns="83820" rIns="234696" bIns="83820" numCol="1" spcCol="1270" anchor="ctr" anchorCtr="0">
              <a:noAutofit/>
            </a:bodyPr>
            <a:lstStyle/>
            <a:p>
              <a:pPr lvl="0" algn="r" defTabSz="1466850">
                <a:lnSpc>
                  <a:spcPct val="90000"/>
                </a:lnSpc>
                <a:spcBef>
                  <a:spcPct val="0"/>
                </a:spcBef>
                <a:spcAft>
                  <a:spcPct val="35000"/>
                </a:spcAft>
              </a:pPr>
              <a:endParaRPr lang="en-GB" sz="3300" kern="1200"/>
            </a:p>
          </p:txBody>
        </p:sp>
        <p:sp>
          <p:nvSpPr>
            <p:cNvPr id="35" name="Freeform: Shape 34">
              <a:extLst>
                <a:ext uri="{FF2B5EF4-FFF2-40B4-BE49-F238E27FC236}">
                  <a16:creationId xmlns:a16="http://schemas.microsoft.com/office/drawing/2014/main" id="{E5D45DF1-4E83-FC94-034D-1FF70EFE4383}"/>
                </a:ext>
              </a:extLst>
            </p:cNvPr>
            <p:cNvSpPr/>
            <p:nvPr/>
          </p:nvSpPr>
          <p:spPr>
            <a:xfrm>
              <a:off x="4254607" y="5669468"/>
              <a:ext cx="7616331" cy="653400"/>
            </a:xfrm>
            <a:custGeom>
              <a:avLst/>
              <a:gdLst>
                <a:gd name="connsiteX0" fmla="*/ 0 w 7616331"/>
                <a:gd name="connsiteY0" fmla="*/ 0 h 653400"/>
                <a:gd name="connsiteX1" fmla="*/ 7616331 w 7616331"/>
                <a:gd name="connsiteY1" fmla="*/ 0 h 653400"/>
                <a:gd name="connsiteX2" fmla="*/ 7616331 w 7616331"/>
                <a:gd name="connsiteY2" fmla="*/ 653400 h 653400"/>
                <a:gd name="connsiteX3" fmla="*/ 0 w 7616331"/>
                <a:gd name="connsiteY3" fmla="*/ 653400 h 653400"/>
                <a:gd name="connsiteX4" fmla="*/ 0 w 7616331"/>
                <a:gd name="connsiteY4" fmla="*/ 0 h 65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53400">
                  <a:moveTo>
                    <a:pt x="0" y="0"/>
                  </a:moveTo>
                  <a:lnTo>
                    <a:pt x="7616331" y="0"/>
                  </a:lnTo>
                  <a:lnTo>
                    <a:pt x="7616331" y="653400"/>
                  </a:lnTo>
                  <a:lnTo>
                    <a:pt x="0" y="6534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pPr>
              <a:r>
                <a:rPr lang="en-GB" sz="1400" kern="1200">
                  <a:effectLst/>
                  <a:latin typeface="Trebuchet MS" panose="020B0603020202020204" pitchFamily="34" charset="0"/>
                  <a:ea typeface="+mn-ea"/>
                  <a:cs typeface="+mn-cs"/>
                </a:rPr>
                <a:t>10 Gas reticulation sites to be completed (Gas Reticulation Project – Pilot Phase).</a:t>
              </a:r>
              <a:endParaRPr lang="en-GB" sz="1400" kern="1200" dirty="0"/>
            </a:p>
          </p:txBody>
        </p:sp>
      </p:grpSp>
      <p:sp>
        <p:nvSpPr>
          <p:cNvPr id="10" name="Rectangle 9">
            <a:extLst>
              <a:ext uri="{FF2B5EF4-FFF2-40B4-BE49-F238E27FC236}">
                <a16:creationId xmlns:a16="http://schemas.microsoft.com/office/drawing/2014/main" id="{F97C08C1-FE5F-9DF3-63A4-B67D3C7C9CF7}"/>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35</a:t>
            </a:fld>
            <a:endParaRPr kumimoji="0" lang="x-none" sz="2000" b="1" i="0" u="none" strike="noStrike" kern="1200" cap="none" spc="0" normalizeH="0" baseline="0" noProof="0" dirty="0">
              <a:ln>
                <a:noFill/>
              </a:ln>
              <a:effectLst/>
              <a:uLnTx/>
              <a:uFillTx/>
              <a:latin typeface="Calibri"/>
              <a:ea typeface="+mn-ea"/>
              <a:cs typeface="+mn-cs"/>
            </a:endParaRPr>
          </a:p>
        </p:txBody>
      </p:sp>
      <p:grpSp>
        <p:nvGrpSpPr>
          <p:cNvPr id="3" name="Group 2">
            <a:extLst>
              <a:ext uri="{FF2B5EF4-FFF2-40B4-BE49-F238E27FC236}">
                <a16:creationId xmlns:a16="http://schemas.microsoft.com/office/drawing/2014/main" id="{BDD3E0DD-6660-ABF1-CD60-B51940056345}"/>
              </a:ext>
            </a:extLst>
          </p:cNvPr>
          <p:cNvGrpSpPr/>
          <p:nvPr/>
        </p:nvGrpSpPr>
        <p:grpSpPr>
          <a:xfrm>
            <a:off x="3299278" y="321862"/>
            <a:ext cx="8146882" cy="461665"/>
            <a:chOff x="3061427" y="552450"/>
            <a:chExt cx="8656962" cy="461665"/>
          </a:xfrm>
        </p:grpSpPr>
        <p:sp>
          <p:nvSpPr>
            <p:cNvPr id="4" name="TextBox 3">
              <a:extLst>
                <a:ext uri="{FF2B5EF4-FFF2-40B4-BE49-F238E27FC236}">
                  <a16:creationId xmlns:a16="http://schemas.microsoft.com/office/drawing/2014/main" id="{2F418CD1-BF8E-BEB7-2F04-22ECEF441E7E}"/>
                </a:ext>
              </a:extLst>
            </p:cNvPr>
            <p:cNvSpPr txBox="1"/>
            <p:nvPr/>
          </p:nvSpPr>
          <p:spPr>
            <a:xfrm>
              <a:off x="3166189" y="552450"/>
              <a:ext cx="8552200" cy="461665"/>
            </a:xfrm>
            <a:prstGeom prst="rect">
              <a:avLst/>
            </a:prstGeom>
            <a:solidFill>
              <a:srgbClr val="FFC000"/>
            </a:solidFill>
            <a:ln w="38100">
              <a:solidFill>
                <a:schemeClr val="bg1"/>
              </a:solidFill>
            </a:ln>
          </p:spPr>
          <p:txBody>
            <a:bodyPr wrap="square" rtlCol="0">
              <a:spAutoFit/>
            </a:bodyPr>
            <a:lstStyle/>
            <a:p>
              <a:pPr lvl="1">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AGGRESSIVELY DEVELOP, UPGRADE AND MAINTAIN INFRASTRUCTURE (TRANSPORTATION, TECHNOLOGY, EDUCATION, HEALTH, ENERGY ETC.) </a:t>
              </a:r>
            </a:p>
          </p:txBody>
        </p:sp>
        <p:sp>
          <p:nvSpPr>
            <p:cNvPr id="5" name="Arrow: Pentagon 4">
              <a:extLst>
                <a:ext uri="{FF2B5EF4-FFF2-40B4-BE49-F238E27FC236}">
                  <a16:creationId xmlns:a16="http://schemas.microsoft.com/office/drawing/2014/main" id="{B2AB7161-431F-B116-ED30-4B1DA1DDECB7}"/>
                </a:ext>
              </a:extLst>
            </p:cNvPr>
            <p:cNvSpPr/>
            <p:nvPr/>
          </p:nvSpPr>
          <p:spPr>
            <a:xfrm>
              <a:off x="3061427" y="566507"/>
              <a:ext cx="548283" cy="446738"/>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grpSp>
      <p:sp>
        <p:nvSpPr>
          <p:cNvPr id="7" name="Rectangle: Rounded Corners 6">
            <a:extLst>
              <a:ext uri="{FF2B5EF4-FFF2-40B4-BE49-F238E27FC236}">
                <a16:creationId xmlns:a16="http://schemas.microsoft.com/office/drawing/2014/main" id="{25926D6F-CD82-C45F-1E10-8325E946391A}"/>
              </a:ext>
            </a:extLst>
          </p:cNvPr>
          <p:cNvSpPr/>
          <p:nvPr/>
        </p:nvSpPr>
        <p:spPr>
          <a:xfrm>
            <a:off x="4445540" y="589912"/>
            <a:ext cx="7276618" cy="365125"/>
          </a:xfrm>
          <a:prstGeom prst="roundRect">
            <a:avLst/>
          </a:prstGeom>
          <a:noFill/>
        </p:spPr>
        <p:style>
          <a:lnRef idx="0">
            <a:schemeClr val="dk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aphicFrame>
        <p:nvGraphicFramePr>
          <p:cNvPr id="36" name="Diagram 35">
            <a:extLst>
              <a:ext uri="{FF2B5EF4-FFF2-40B4-BE49-F238E27FC236}">
                <a16:creationId xmlns:a16="http://schemas.microsoft.com/office/drawing/2014/main" id="{2C53F6EB-D05E-612A-C169-E4CF7E3311C6}"/>
              </a:ext>
            </a:extLst>
          </p:cNvPr>
          <p:cNvGraphicFramePr/>
          <p:nvPr>
            <p:extLst>
              <p:ext uri="{D42A27DB-BD31-4B8C-83A1-F6EECF244321}">
                <p14:modId xmlns:p14="http://schemas.microsoft.com/office/powerpoint/2010/main" val="100217461"/>
              </p:ext>
            </p:extLst>
          </p:nvPr>
        </p:nvGraphicFramePr>
        <p:xfrm>
          <a:off x="788202" y="3404326"/>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Rounded Corners 4">
            <a:extLst>
              <a:ext uri="{FF2B5EF4-FFF2-40B4-BE49-F238E27FC236}">
                <a16:creationId xmlns:a16="http://schemas.microsoft.com/office/drawing/2014/main" id="{BDBC540E-1DD0-20AF-186D-4A989F5F339E}"/>
              </a:ext>
            </a:extLst>
          </p:cNvPr>
          <p:cNvSpPr txBox="1"/>
          <p:nvPr/>
        </p:nvSpPr>
        <p:spPr>
          <a:xfrm>
            <a:off x="3899659" y="932531"/>
            <a:ext cx="7546502"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GB"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We Continue To Show Commitment Toward Infrastructure Upgrade And Maintenance, With Plans For Iconic Developments. Delays Are However Experienced In Some Cases That Need To Be Monitored.</a:t>
            </a:r>
            <a:endParaRPr kumimoji="0" lang="en-NG"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514560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E56749C-74AB-C36E-2808-90EFC836BAB8}"/>
              </a:ext>
            </a:extLst>
          </p:cNvPr>
          <p:cNvGrpSpPr/>
          <p:nvPr/>
        </p:nvGrpSpPr>
        <p:grpSpPr>
          <a:xfrm>
            <a:off x="3140498" y="1911007"/>
            <a:ext cx="1116000" cy="3888000"/>
            <a:chOff x="2903020" y="1562101"/>
            <a:chExt cx="1124572" cy="4320000"/>
          </a:xfrm>
        </p:grpSpPr>
        <p:sp>
          <p:nvSpPr>
            <p:cNvPr id="32" name="object 25">
              <a:extLst>
                <a:ext uri="{FF2B5EF4-FFF2-40B4-BE49-F238E27FC236}">
                  <a16:creationId xmlns:a16="http://schemas.microsoft.com/office/drawing/2014/main" id="{392CAE18-A26F-3B7B-35A1-02CCFB9D866F}"/>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0EA7AEF5-01A8-6BBF-F8FB-5A76EEE23540}"/>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bject 25">
              <a:extLst>
                <a:ext uri="{FF2B5EF4-FFF2-40B4-BE49-F238E27FC236}">
                  <a16:creationId xmlns:a16="http://schemas.microsoft.com/office/drawing/2014/main" id="{9F470554-A4D9-A7B6-DFE4-A824E24A0C61}"/>
                </a:ext>
              </a:extLst>
            </p:cNvPr>
            <p:cNvSpPr/>
            <p:nvPr/>
          </p:nvSpPr>
          <p:spPr>
            <a:xfrm>
              <a:off x="3739592" y="3632948"/>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bject 25">
              <a:extLst>
                <a:ext uri="{FF2B5EF4-FFF2-40B4-BE49-F238E27FC236}">
                  <a16:creationId xmlns:a16="http://schemas.microsoft.com/office/drawing/2014/main" id="{DA28E6D5-5915-B5DB-7BF3-2E1813614AE4}"/>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object 25">
              <a:extLst>
                <a:ext uri="{FF2B5EF4-FFF2-40B4-BE49-F238E27FC236}">
                  <a16:creationId xmlns:a16="http://schemas.microsoft.com/office/drawing/2014/main" id="{E0C8BCF9-991C-CD84-AD78-AE68A01AB573}"/>
                </a:ext>
              </a:extLst>
            </p:cNvPr>
            <p:cNvSpPr/>
            <p:nvPr/>
          </p:nvSpPr>
          <p:spPr>
            <a:xfrm>
              <a:off x="3739592" y="4674314"/>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7" name="object 25">
              <a:extLst>
                <a:ext uri="{FF2B5EF4-FFF2-40B4-BE49-F238E27FC236}">
                  <a16:creationId xmlns:a16="http://schemas.microsoft.com/office/drawing/2014/main" id="{949CE03A-2627-768E-7451-98B9D75996C2}"/>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bject 25">
              <a:extLst>
                <a:ext uri="{FF2B5EF4-FFF2-40B4-BE49-F238E27FC236}">
                  <a16:creationId xmlns:a16="http://schemas.microsoft.com/office/drawing/2014/main" id="{E9367362-8C61-2319-680C-E8BCF625DC3A}"/>
                </a:ext>
              </a:extLst>
            </p:cNvPr>
            <p:cNvSpPr/>
            <p:nvPr/>
          </p:nvSpPr>
          <p:spPr>
            <a:xfrm>
              <a:off x="3731020" y="261322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8FC14ED1-3464-2656-E33D-0919FD8B7C50}"/>
              </a:ext>
            </a:extLst>
          </p:cNvPr>
          <p:cNvGrpSpPr/>
          <p:nvPr/>
        </p:nvGrpSpPr>
        <p:grpSpPr>
          <a:xfrm>
            <a:off x="670452" y="1470529"/>
            <a:ext cx="11200487" cy="4867996"/>
            <a:chOff x="670452" y="1020612"/>
            <a:chExt cx="11200487" cy="5317913"/>
          </a:xfrm>
        </p:grpSpPr>
        <p:sp>
          <p:nvSpPr>
            <p:cNvPr id="14" name="Rectangle 13">
              <a:extLst>
                <a:ext uri="{FF2B5EF4-FFF2-40B4-BE49-F238E27FC236}">
                  <a16:creationId xmlns:a16="http://schemas.microsoft.com/office/drawing/2014/main" id="{40587046-0FD5-B6C9-3AAD-EBD1815798C9}"/>
                </a:ext>
              </a:extLst>
            </p:cNvPr>
            <p:cNvSpPr/>
            <p:nvPr/>
          </p:nvSpPr>
          <p:spPr>
            <a:xfrm>
              <a:off x="670452" y="1020612"/>
              <a:ext cx="11200487" cy="5317913"/>
            </a:xfrm>
            <a:prstGeom prst="rect">
              <a:avLst/>
            </a:prstGeom>
            <a:noFill/>
          </p:spPr>
        </p:sp>
        <p:sp>
          <p:nvSpPr>
            <p:cNvPr id="15" name="Freeform: Shape 14">
              <a:extLst>
                <a:ext uri="{FF2B5EF4-FFF2-40B4-BE49-F238E27FC236}">
                  <a16:creationId xmlns:a16="http://schemas.microsoft.com/office/drawing/2014/main" id="{04C34586-DDFF-A86E-73A8-DDDE43DD42C9}"/>
                </a:ext>
              </a:extLst>
            </p:cNvPr>
            <p:cNvSpPr/>
            <p:nvPr/>
          </p:nvSpPr>
          <p:spPr>
            <a:xfrm>
              <a:off x="670452" y="1048643"/>
              <a:ext cx="2800121" cy="871200"/>
            </a:xfrm>
            <a:custGeom>
              <a:avLst/>
              <a:gdLst>
                <a:gd name="connsiteX0" fmla="*/ 0 w 2800121"/>
                <a:gd name="connsiteY0" fmla="*/ 0 h 871200"/>
                <a:gd name="connsiteX1" fmla="*/ 2800121 w 2800121"/>
                <a:gd name="connsiteY1" fmla="*/ 0 h 871200"/>
                <a:gd name="connsiteX2" fmla="*/ 2800121 w 2800121"/>
                <a:gd name="connsiteY2" fmla="*/ 871200 h 871200"/>
                <a:gd name="connsiteX3" fmla="*/ 0 w 2800121"/>
                <a:gd name="connsiteY3" fmla="*/ 871200 h 871200"/>
                <a:gd name="connsiteX4" fmla="*/ 0 w 280012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871200">
                  <a:moveTo>
                    <a:pt x="0" y="0"/>
                  </a:moveTo>
                  <a:lnTo>
                    <a:pt x="2800121" y="0"/>
                  </a:lnTo>
                  <a:lnTo>
                    <a:pt x="2800121" y="871200"/>
                  </a:lnTo>
                  <a:lnTo>
                    <a:pt x="0" y="871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600" b="0" kern="1200" cap="none" spc="0">
                  <a:ln w="0"/>
                  <a:effectLst>
                    <a:outerShdw blurRad="38100" dist="25400" dir="5400000" algn="ctr" rotWithShape="0">
                      <a:srgbClr val="6E747A">
                        <a:alpha val="43000"/>
                      </a:srgbClr>
                    </a:outerShdw>
                  </a:effectLst>
                  <a:latin typeface="Trebuchet MS" panose="020B0603020202020204" pitchFamily="34" charset="0"/>
                </a:rPr>
                <a:t>EDUCATION INFRASTRUCTURE           </a:t>
              </a:r>
              <a:r>
                <a:rPr lang="en-GB" sz="2000" b="0" kern="1200" cap="none" spc="0">
                  <a:ln w="0"/>
                  <a:effectLst>
                    <a:outerShdw blurRad="38100" dist="25400" dir="5400000" algn="ctr" rotWithShape="0">
                      <a:srgbClr val="6E747A">
                        <a:alpha val="43000"/>
                      </a:srgbClr>
                    </a:outerShdw>
                  </a:effectLst>
                  <a:latin typeface="Trebuchet MS" panose="020B0603020202020204" pitchFamily="34" charset="0"/>
                </a:rPr>
                <a:t>UPGRADE</a:t>
              </a:r>
              <a:endParaRPr lang="en-GB" sz="14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7" name="Freeform: Shape 16">
              <a:extLst>
                <a:ext uri="{FF2B5EF4-FFF2-40B4-BE49-F238E27FC236}">
                  <a16:creationId xmlns:a16="http://schemas.microsoft.com/office/drawing/2014/main" id="{64E6FCE9-C5A9-3729-48DD-E55F705DC26A}"/>
                </a:ext>
              </a:extLst>
            </p:cNvPr>
            <p:cNvSpPr/>
            <p:nvPr/>
          </p:nvSpPr>
          <p:spPr>
            <a:xfrm>
              <a:off x="4254607" y="1048643"/>
              <a:ext cx="7616331" cy="871200"/>
            </a:xfrm>
            <a:custGeom>
              <a:avLst/>
              <a:gdLst>
                <a:gd name="connsiteX0" fmla="*/ 0 w 7616331"/>
                <a:gd name="connsiteY0" fmla="*/ 0 h 871200"/>
                <a:gd name="connsiteX1" fmla="*/ 7616331 w 7616331"/>
                <a:gd name="connsiteY1" fmla="*/ 0 h 871200"/>
                <a:gd name="connsiteX2" fmla="*/ 7616331 w 7616331"/>
                <a:gd name="connsiteY2" fmla="*/ 871200 h 871200"/>
                <a:gd name="connsiteX3" fmla="*/ 0 w 7616331"/>
                <a:gd name="connsiteY3" fmla="*/ 871200 h 871200"/>
                <a:gd name="connsiteX4" fmla="*/ 0 w 76163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871200">
                  <a:moveTo>
                    <a:pt x="0" y="0"/>
                  </a:moveTo>
                  <a:lnTo>
                    <a:pt x="7616331" y="0"/>
                  </a:lnTo>
                  <a:lnTo>
                    <a:pt x="7616331" y="871200"/>
                  </a:lnTo>
                  <a:lnTo>
                    <a:pt x="0" y="871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400" kern="1200" dirty="0">
                  <a:latin typeface="Trebuchet MS" panose="020B0603020202020204" pitchFamily="34" charset="0"/>
                </a:rPr>
                <a:t>Classrooms to be rehabilitated by SUBEB at Community Primary School, Surulere, Alimosho; </a:t>
              </a:r>
              <a:r>
                <a:rPr lang="en-US" sz="1400" kern="1200" dirty="0">
                  <a:latin typeface="Trebuchet MS" panose="020B0603020202020204" pitchFamily="34" charset="0"/>
                </a:rPr>
                <a:t>ZI School I and II, </a:t>
              </a:r>
              <a:r>
                <a:rPr lang="en-US" sz="1400" kern="1200" dirty="0" err="1">
                  <a:latin typeface="Trebuchet MS" panose="020B0603020202020204" pitchFamily="34" charset="0"/>
                </a:rPr>
                <a:t>Alaba</a:t>
              </a:r>
              <a:r>
                <a:rPr lang="en-US" sz="1400" kern="1200" dirty="0">
                  <a:latin typeface="Trebuchet MS" panose="020B0603020202020204" pitchFamily="34" charset="0"/>
                </a:rPr>
                <a:t>, </a:t>
              </a:r>
              <a:r>
                <a:rPr lang="en-US" sz="1400" kern="1200" dirty="0" err="1">
                  <a:latin typeface="Trebuchet MS" panose="020B0603020202020204" pitchFamily="34" charset="0"/>
                </a:rPr>
                <a:t>Amuwo</a:t>
              </a:r>
              <a:r>
                <a:rPr lang="en-US" sz="1400" kern="1200" dirty="0">
                  <a:latin typeface="Trebuchet MS" panose="020B0603020202020204" pitchFamily="34" charset="0"/>
                </a:rPr>
                <a:t> </a:t>
              </a:r>
              <a:r>
                <a:rPr lang="en-US" sz="1400" kern="1200" dirty="0" err="1">
                  <a:latin typeface="Trebuchet MS" panose="020B0603020202020204" pitchFamily="34" charset="0"/>
                </a:rPr>
                <a:t>Odofin</a:t>
              </a:r>
              <a:r>
                <a:rPr lang="en-US" sz="1400" kern="1200" dirty="0">
                  <a:latin typeface="Trebuchet MS" panose="020B0603020202020204" pitchFamily="34" charset="0"/>
                </a:rPr>
                <a:t>;</a:t>
              </a:r>
              <a:r>
                <a:rPr lang="en-GB" sz="1400" kern="1200" dirty="0">
                  <a:latin typeface="Trebuchet MS" panose="020B0603020202020204" pitchFamily="34" charset="0"/>
                </a:rPr>
                <a:t> Victoria Island primary School, </a:t>
              </a:r>
              <a:r>
                <a:rPr lang="en-GB" sz="1400" kern="1200" dirty="0" err="1">
                  <a:latin typeface="Trebuchet MS" panose="020B0603020202020204" pitchFamily="34" charset="0"/>
                </a:rPr>
                <a:t>Eti-Osa</a:t>
              </a:r>
              <a:r>
                <a:rPr lang="en-GB" sz="1400" kern="1200" dirty="0">
                  <a:latin typeface="Trebuchet MS" panose="020B0603020202020204" pitchFamily="34" charset="0"/>
                </a:rPr>
                <a:t>, and Army Children Primary School, Badagry LGA.</a:t>
              </a:r>
              <a:endParaRPr lang="en-GB" sz="1400" b="0" kern="1200" cap="none" spc="0" dirty="0">
                <a:ln w="0"/>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5615C8D8-120E-5CD2-4575-679812E2FBB1}"/>
                </a:ext>
              </a:extLst>
            </p:cNvPr>
            <p:cNvSpPr/>
            <p:nvPr/>
          </p:nvSpPr>
          <p:spPr>
            <a:xfrm>
              <a:off x="670452" y="2078243"/>
              <a:ext cx="2800121" cy="871200"/>
            </a:xfrm>
            <a:custGeom>
              <a:avLst/>
              <a:gdLst>
                <a:gd name="connsiteX0" fmla="*/ 0 w 2800121"/>
                <a:gd name="connsiteY0" fmla="*/ 0 h 871200"/>
                <a:gd name="connsiteX1" fmla="*/ 2800121 w 2800121"/>
                <a:gd name="connsiteY1" fmla="*/ 0 h 871200"/>
                <a:gd name="connsiteX2" fmla="*/ 2800121 w 2800121"/>
                <a:gd name="connsiteY2" fmla="*/ 871200 h 871200"/>
                <a:gd name="connsiteX3" fmla="*/ 0 w 2800121"/>
                <a:gd name="connsiteY3" fmla="*/ 871200 h 871200"/>
                <a:gd name="connsiteX4" fmla="*/ 0 w 280012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871200">
                  <a:moveTo>
                    <a:pt x="0" y="0"/>
                  </a:moveTo>
                  <a:lnTo>
                    <a:pt x="2800121" y="0"/>
                  </a:lnTo>
                  <a:lnTo>
                    <a:pt x="2800121" y="871200"/>
                  </a:lnTo>
                  <a:lnTo>
                    <a:pt x="0" y="871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0" name="Freeform: Shape 19">
              <a:extLst>
                <a:ext uri="{FF2B5EF4-FFF2-40B4-BE49-F238E27FC236}">
                  <a16:creationId xmlns:a16="http://schemas.microsoft.com/office/drawing/2014/main" id="{2C919263-4685-A244-7DA5-1A3DEB062313}"/>
                </a:ext>
              </a:extLst>
            </p:cNvPr>
            <p:cNvSpPr/>
            <p:nvPr/>
          </p:nvSpPr>
          <p:spPr>
            <a:xfrm>
              <a:off x="4254607" y="2078243"/>
              <a:ext cx="7616331" cy="871200"/>
            </a:xfrm>
            <a:custGeom>
              <a:avLst/>
              <a:gdLst>
                <a:gd name="connsiteX0" fmla="*/ 0 w 7616331"/>
                <a:gd name="connsiteY0" fmla="*/ 0 h 871200"/>
                <a:gd name="connsiteX1" fmla="*/ 7616331 w 7616331"/>
                <a:gd name="connsiteY1" fmla="*/ 0 h 871200"/>
                <a:gd name="connsiteX2" fmla="*/ 7616331 w 7616331"/>
                <a:gd name="connsiteY2" fmla="*/ 871200 h 871200"/>
                <a:gd name="connsiteX3" fmla="*/ 0 w 7616331"/>
                <a:gd name="connsiteY3" fmla="*/ 871200 h 871200"/>
                <a:gd name="connsiteX4" fmla="*/ 0 w 76163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871200">
                  <a:moveTo>
                    <a:pt x="0" y="0"/>
                  </a:moveTo>
                  <a:lnTo>
                    <a:pt x="7616331" y="0"/>
                  </a:lnTo>
                  <a:lnTo>
                    <a:pt x="7616331" y="871200"/>
                  </a:lnTo>
                  <a:lnTo>
                    <a:pt x="0" y="871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GB" sz="1400" kern="1200" dirty="0">
                  <a:latin typeface="Trebuchet MS" panose="020B0603020202020204" pitchFamily="34" charset="0"/>
                </a:rPr>
                <a:t>Classrooms to be constructed by SUBEB at Community Primary School, </a:t>
              </a:r>
              <a:r>
                <a:rPr lang="en-GB" sz="1400" kern="1200" dirty="0" err="1">
                  <a:latin typeface="Trebuchet MS" panose="020B0603020202020204" pitchFamily="34" charset="0"/>
                </a:rPr>
                <a:t>Iba-Oloja</a:t>
              </a:r>
              <a:r>
                <a:rPr lang="en-GB" sz="1400" kern="1200" dirty="0">
                  <a:latin typeface="Trebuchet MS" panose="020B0603020202020204" pitchFamily="34" charset="0"/>
                </a:rPr>
                <a:t>, Ibeju-Lekki, </a:t>
              </a:r>
              <a:r>
                <a:rPr lang="en-GB" sz="1400" kern="1200" dirty="0" err="1">
                  <a:latin typeface="Trebuchet MS" panose="020B0603020202020204" pitchFamily="34" charset="0"/>
                </a:rPr>
                <a:t>Fazil</a:t>
              </a:r>
              <a:r>
                <a:rPr lang="en-GB" sz="1400" kern="1200" dirty="0">
                  <a:latin typeface="Trebuchet MS" panose="020B0603020202020204" pitchFamily="34" charset="0"/>
                </a:rPr>
                <a:t> Omar </a:t>
              </a:r>
              <a:r>
                <a:rPr lang="en-GB" sz="1400" kern="1200" dirty="0" err="1">
                  <a:latin typeface="Trebuchet MS" panose="020B0603020202020204" pitchFamily="34" charset="0"/>
                </a:rPr>
                <a:t>Ahamadiya</a:t>
              </a:r>
              <a:r>
                <a:rPr lang="en-GB" sz="1400" kern="1200" dirty="0">
                  <a:latin typeface="Trebuchet MS" panose="020B0603020202020204" pitchFamily="34" charset="0"/>
                </a:rPr>
                <a:t> Primary School, </a:t>
              </a:r>
              <a:r>
                <a:rPr lang="en-GB" sz="1400" kern="1200" dirty="0" err="1">
                  <a:latin typeface="Trebuchet MS" panose="020B0603020202020204" pitchFamily="34" charset="0"/>
                </a:rPr>
                <a:t>Okokomaiko</a:t>
              </a:r>
              <a:r>
                <a:rPr lang="en-GB" sz="1400" kern="1200" dirty="0">
                  <a:latin typeface="Trebuchet MS" panose="020B0603020202020204" pitchFamily="34" charset="0"/>
                </a:rPr>
                <a:t>, Ojo, L.G Central Primary School, </a:t>
              </a:r>
              <a:r>
                <a:rPr lang="en-GB" sz="1400" kern="1200" dirty="0" err="1">
                  <a:latin typeface="Trebuchet MS" panose="020B0603020202020204" pitchFamily="34" charset="0"/>
                </a:rPr>
                <a:t>Epe</a:t>
              </a:r>
              <a:r>
                <a:rPr lang="en-GB" sz="1400" kern="1200" dirty="0">
                  <a:latin typeface="Trebuchet MS" panose="020B0603020202020204" pitchFamily="34" charset="0"/>
                </a:rPr>
                <a:t>, and Community Primary School, Abule </a:t>
              </a:r>
              <a:r>
                <a:rPr lang="en-GB" sz="1400" kern="1200" dirty="0" err="1">
                  <a:latin typeface="Trebuchet MS" panose="020B0603020202020204" pitchFamily="34" charset="0"/>
                </a:rPr>
                <a:t>Eko</a:t>
              </a:r>
              <a:r>
                <a:rPr lang="en-GB" sz="1400" kern="1200" dirty="0">
                  <a:latin typeface="Trebuchet MS" panose="020B0603020202020204" pitchFamily="34" charset="0"/>
                </a:rPr>
                <a:t>, </a:t>
              </a:r>
              <a:r>
                <a:rPr lang="en-GB" sz="1400" kern="1200" dirty="0" err="1">
                  <a:latin typeface="Trebuchet MS" panose="020B0603020202020204" pitchFamily="34" charset="0"/>
                </a:rPr>
                <a:t>Ijede</a:t>
              </a:r>
              <a:r>
                <a:rPr lang="en-GB" sz="1400" kern="1200" dirty="0">
                  <a:latin typeface="Trebuchet MS" panose="020B0603020202020204" pitchFamily="34" charset="0"/>
                </a:rPr>
                <a:t>.   </a:t>
              </a:r>
              <a:endParaRPr lang="en-GB" sz="1400" b="0" kern="1200" cap="none" spc="0" dirty="0">
                <a:ln w="0"/>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9616E79C-D020-A5E4-6F42-491C77E85504}"/>
                </a:ext>
              </a:extLst>
            </p:cNvPr>
            <p:cNvSpPr/>
            <p:nvPr/>
          </p:nvSpPr>
          <p:spPr>
            <a:xfrm>
              <a:off x="670452" y="3107843"/>
              <a:ext cx="2800121" cy="871200"/>
            </a:xfrm>
            <a:custGeom>
              <a:avLst/>
              <a:gdLst>
                <a:gd name="connsiteX0" fmla="*/ 0 w 2800121"/>
                <a:gd name="connsiteY0" fmla="*/ 0 h 871200"/>
                <a:gd name="connsiteX1" fmla="*/ 2800121 w 2800121"/>
                <a:gd name="connsiteY1" fmla="*/ 0 h 871200"/>
                <a:gd name="connsiteX2" fmla="*/ 2800121 w 2800121"/>
                <a:gd name="connsiteY2" fmla="*/ 871200 h 871200"/>
                <a:gd name="connsiteX3" fmla="*/ 0 w 2800121"/>
                <a:gd name="connsiteY3" fmla="*/ 871200 h 871200"/>
                <a:gd name="connsiteX4" fmla="*/ 0 w 280012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871200">
                  <a:moveTo>
                    <a:pt x="0" y="0"/>
                  </a:moveTo>
                  <a:lnTo>
                    <a:pt x="2800121" y="0"/>
                  </a:lnTo>
                  <a:lnTo>
                    <a:pt x="2800121" y="871200"/>
                  </a:lnTo>
                  <a:lnTo>
                    <a:pt x="0" y="871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3" name="Freeform: Shape 22">
              <a:extLst>
                <a:ext uri="{FF2B5EF4-FFF2-40B4-BE49-F238E27FC236}">
                  <a16:creationId xmlns:a16="http://schemas.microsoft.com/office/drawing/2014/main" id="{1FDC5B82-1219-08A1-1592-27005EB32B4A}"/>
                </a:ext>
              </a:extLst>
            </p:cNvPr>
            <p:cNvSpPr/>
            <p:nvPr/>
          </p:nvSpPr>
          <p:spPr>
            <a:xfrm>
              <a:off x="4254607" y="3107843"/>
              <a:ext cx="7616331" cy="871200"/>
            </a:xfrm>
            <a:custGeom>
              <a:avLst/>
              <a:gdLst>
                <a:gd name="connsiteX0" fmla="*/ 0 w 7616331"/>
                <a:gd name="connsiteY0" fmla="*/ 0 h 871200"/>
                <a:gd name="connsiteX1" fmla="*/ 7616331 w 7616331"/>
                <a:gd name="connsiteY1" fmla="*/ 0 h 871200"/>
                <a:gd name="connsiteX2" fmla="*/ 7616331 w 7616331"/>
                <a:gd name="connsiteY2" fmla="*/ 871200 h 871200"/>
                <a:gd name="connsiteX3" fmla="*/ 0 w 7616331"/>
                <a:gd name="connsiteY3" fmla="*/ 871200 h 871200"/>
                <a:gd name="connsiteX4" fmla="*/ 0 w 76163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871200">
                  <a:moveTo>
                    <a:pt x="0" y="0"/>
                  </a:moveTo>
                  <a:lnTo>
                    <a:pt x="7616331" y="0"/>
                  </a:lnTo>
                  <a:lnTo>
                    <a:pt x="7616331" y="871200"/>
                  </a:lnTo>
                  <a:lnTo>
                    <a:pt x="0" y="871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GB" sz="1400" kern="1200" dirty="0">
                  <a:effectLst/>
                  <a:latin typeface="Trebuchet MS" panose="020B0603020202020204" pitchFamily="34" charset="0"/>
                  <a:ea typeface="+mn-ea"/>
                  <a:cs typeface="+mn-cs"/>
                </a:rPr>
                <a:t>Ongoing Digital Hub establishment at </a:t>
              </a:r>
              <a:r>
                <a:rPr lang="en-GB" sz="1400" kern="1200" dirty="0" err="1">
                  <a:effectLst/>
                  <a:latin typeface="Trebuchet MS" panose="020B0603020202020204" pitchFamily="34" charset="0"/>
                  <a:ea typeface="+mn-ea"/>
                  <a:cs typeface="+mn-cs"/>
                </a:rPr>
                <a:t>Kosofe</a:t>
              </a:r>
              <a:r>
                <a:rPr lang="en-GB" sz="1400" kern="1200" dirty="0">
                  <a:effectLst/>
                  <a:latin typeface="Trebuchet MS" panose="020B0603020202020204" pitchFamily="34" charset="0"/>
                  <a:ea typeface="+mn-ea"/>
                  <a:cs typeface="+mn-cs"/>
                </a:rPr>
                <a:t>, Provision of Radio Sets for IRI Programmes, solar street light and Perimeter fencing of schools in all LGAs, among others to be completed. </a:t>
              </a:r>
              <a:endParaRPr lang="en-GB" sz="1400" b="0" kern="1200" cap="none" spc="0" dirty="0">
                <a:ln w="0"/>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50185B57-C0DF-D370-2BFA-48C414370539}"/>
                </a:ext>
              </a:extLst>
            </p:cNvPr>
            <p:cNvSpPr/>
            <p:nvPr/>
          </p:nvSpPr>
          <p:spPr>
            <a:xfrm>
              <a:off x="670452" y="4137443"/>
              <a:ext cx="2800121" cy="871200"/>
            </a:xfrm>
            <a:custGeom>
              <a:avLst/>
              <a:gdLst>
                <a:gd name="connsiteX0" fmla="*/ 0 w 2800121"/>
                <a:gd name="connsiteY0" fmla="*/ 0 h 871200"/>
                <a:gd name="connsiteX1" fmla="*/ 2800121 w 2800121"/>
                <a:gd name="connsiteY1" fmla="*/ 0 h 871200"/>
                <a:gd name="connsiteX2" fmla="*/ 2800121 w 2800121"/>
                <a:gd name="connsiteY2" fmla="*/ 871200 h 871200"/>
                <a:gd name="connsiteX3" fmla="*/ 0 w 2800121"/>
                <a:gd name="connsiteY3" fmla="*/ 871200 h 871200"/>
                <a:gd name="connsiteX4" fmla="*/ 0 w 280012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871200">
                  <a:moveTo>
                    <a:pt x="0" y="0"/>
                  </a:moveTo>
                  <a:lnTo>
                    <a:pt x="2800121" y="0"/>
                  </a:lnTo>
                  <a:lnTo>
                    <a:pt x="2800121" y="871200"/>
                  </a:lnTo>
                  <a:lnTo>
                    <a:pt x="0" y="871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400" b="0" kern="1200" cap="none" spc="0">
                <a:ln w="0"/>
                <a:solidFill>
                  <a:schemeClr val="tx1">
                    <a:lumMod val="75000"/>
                    <a:lumOff val="25000"/>
                  </a:schemeClr>
                </a:solidFill>
                <a:effectLst/>
                <a:latin typeface="Trebuchet MS" panose="020B0603020202020204" pitchFamily="34" charset="0"/>
              </a:endParaRPr>
            </a:p>
          </p:txBody>
        </p:sp>
        <p:sp>
          <p:nvSpPr>
            <p:cNvPr id="26" name="Freeform: Shape 25">
              <a:extLst>
                <a:ext uri="{FF2B5EF4-FFF2-40B4-BE49-F238E27FC236}">
                  <a16:creationId xmlns:a16="http://schemas.microsoft.com/office/drawing/2014/main" id="{4B36AC39-6FAD-460F-2C93-D0CF9CE4EC82}"/>
                </a:ext>
              </a:extLst>
            </p:cNvPr>
            <p:cNvSpPr/>
            <p:nvPr/>
          </p:nvSpPr>
          <p:spPr>
            <a:xfrm>
              <a:off x="4254607" y="4121012"/>
              <a:ext cx="7616331" cy="871200"/>
            </a:xfrm>
            <a:custGeom>
              <a:avLst/>
              <a:gdLst>
                <a:gd name="connsiteX0" fmla="*/ 0 w 7616331"/>
                <a:gd name="connsiteY0" fmla="*/ 0 h 871200"/>
                <a:gd name="connsiteX1" fmla="*/ 7616331 w 7616331"/>
                <a:gd name="connsiteY1" fmla="*/ 0 h 871200"/>
                <a:gd name="connsiteX2" fmla="*/ 7616331 w 7616331"/>
                <a:gd name="connsiteY2" fmla="*/ 871200 h 871200"/>
                <a:gd name="connsiteX3" fmla="*/ 0 w 7616331"/>
                <a:gd name="connsiteY3" fmla="*/ 871200 h 871200"/>
                <a:gd name="connsiteX4" fmla="*/ 0 w 76163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871200">
                  <a:moveTo>
                    <a:pt x="0" y="0"/>
                  </a:moveTo>
                  <a:lnTo>
                    <a:pt x="7616331" y="0"/>
                  </a:lnTo>
                  <a:lnTo>
                    <a:pt x="7616331" y="871200"/>
                  </a:lnTo>
                  <a:lnTo>
                    <a:pt x="0" y="871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400" kern="1200">
                  <a:effectLst/>
                  <a:latin typeface="Trebuchet MS" panose="020B0603020202020204" pitchFamily="34" charset="0"/>
                  <a:ea typeface="+mn-ea"/>
                  <a:cs typeface="+mn-cs"/>
                </a:rPr>
                <a:t>SCRPS to </a:t>
              </a:r>
              <a:r>
                <a:rPr lang="en-US" sz="1400" kern="1200">
                  <a:effectLst/>
                  <a:latin typeface="Trebuchet MS" panose="020B0603020202020204" pitchFamily="34" charset="0"/>
                  <a:ea typeface="+mn-ea"/>
                  <a:cs typeface="+mn-cs"/>
                </a:rPr>
                <a:t>provide 22,000 units furniture for primary schools and renovate 65 primary schools</a:t>
              </a:r>
              <a:endParaRPr lang="en-GB" sz="1400" b="1" kern="1200" cap="none" spc="0" dirty="0">
                <a:ln w="0"/>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C50ABABE-B447-8704-D93B-8633E49BAB13}"/>
                </a:ext>
              </a:extLst>
            </p:cNvPr>
            <p:cNvSpPr/>
            <p:nvPr/>
          </p:nvSpPr>
          <p:spPr>
            <a:xfrm>
              <a:off x="670452" y="5303168"/>
              <a:ext cx="2800121" cy="871200"/>
            </a:xfrm>
            <a:custGeom>
              <a:avLst/>
              <a:gdLst>
                <a:gd name="connsiteX0" fmla="*/ 0 w 2800121"/>
                <a:gd name="connsiteY0" fmla="*/ 0 h 871200"/>
                <a:gd name="connsiteX1" fmla="*/ 2800121 w 2800121"/>
                <a:gd name="connsiteY1" fmla="*/ 0 h 871200"/>
                <a:gd name="connsiteX2" fmla="*/ 2800121 w 2800121"/>
                <a:gd name="connsiteY2" fmla="*/ 871200 h 871200"/>
                <a:gd name="connsiteX3" fmla="*/ 0 w 2800121"/>
                <a:gd name="connsiteY3" fmla="*/ 871200 h 871200"/>
                <a:gd name="connsiteX4" fmla="*/ 0 w 280012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871200">
                  <a:moveTo>
                    <a:pt x="0" y="0"/>
                  </a:moveTo>
                  <a:lnTo>
                    <a:pt x="2800121" y="0"/>
                  </a:lnTo>
                  <a:lnTo>
                    <a:pt x="2800121" y="871200"/>
                  </a:lnTo>
                  <a:lnTo>
                    <a:pt x="0" y="871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2928" tIns="111760" rIns="312928" bIns="111760" numCol="1" spcCol="1270" anchor="ctr" anchorCtr="0">
              <a:noAutofit/>
            </a:bodyPr>
            <a:lstStyle/>
            <a:p>
              <a:pPr lvl="0" algn="r" defTabSz="1955800">
                <a:lnSpc>
                  <a:spcPct val="90000"/>
                </a:lnSpc>
                <a:spcBef>
                  <a:spcPct val="0"/>
                </a:spcBef>
                <a:spcAft>
                  <a:spcPct val="35000"/>
                </a:spcAft>
              </a:pPr>
              <a:endParaRPr lang="en-GB" sz="4400" kern="1200"/>
            </a:p>
          </p:txBody>
        </p:sp>
        <p:sp>
          <p:nvSpPr>
            <p:cNvPr id="29" name="Freeform: Shape 28">
              <a:extLst>
                <a:ext uri="{FF2B5EF4-FFF2-40B4-BE49-F238E27FC236}">
                  <a16:creationId xmlns:a16="http://schemas.microsoft.com/office/drawing/2014/main" id="{1067322D-A3ED-6AA3-ECDC-55A8747093C0}"/>
                </a:ext>
              </a:extLst>
            </p:cNvPr>
            <p:cNvSpPr/>
            <p:nvPr/>
          </p:nvSpPr>
          <p:spPr>
            <a:xfrm>
              <a:off x="4254607" y="5167043"/>
              <a:ext cx="7616331" cy="1143450"/>
            </a:xfrm>
            <a:custGeom>
              <a:avLst/>
              <a:gdLst>
                <a:gd name="connsiteX0" fmla="*/ 0 w 7616331"/>
                <a:gd name="connsiteY0" fmla="*/ 0 h 1143450"/>
                <a:gd name="connsiteX1" fmla="*/ 7616331 w 7616331"/>
                <a:gd name="connsiteY1" fmla="*/ 0 h 1143450"/>
                <a:gd name="connsiteX2" fmla="*/ 7616331 w 7616331"/>
                <a:gd name="connsiteY2" fmla="*/ 1143450 h 1143450"/>
                <a:gd name="connsiteX3" fmla="*/ 0 w 7616331"/>
                <a:gd name="connsiteY3" fmla="*/ 1143450 h 1143450"/>
                <a:gd name="connsiteX4" fmla="*/ 0 w 7616331"/>
                <a:gd name="connsiteY4" fmla="*/ 0 h 114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43450">
                  <a:moveTo>
                    <a:pt x="0" y="0"/>
                  </a:moveTo>
                  <a:lnTo>
                    <a:pt x="7616331" y="0"/>
                  </a:lnTo>
                  <a:lnTo>
                    <a:pt x="7616331" y="1143450"/>
                  </a:lnTo>
                  <a:lnTo>
                    <a:pt x="0" y="11434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US" sz="1400" kern="1200" dirty="0">
                  <a:effectLst/>
                  <a:latin typeface="Trebuchet MS" panose="020B0603020202020204" pitchFamily="34" charset="0"/>
                  <a:ea typeface="+mn-ea"/>
                  <a:cs typeface="+mn-cs"/>
                </a:rPr>
                <a:t>SCRPS </a:t>
              </a:r>
              <a:r>
                <a:rPr lang="en-GB" sz="1400" kern="1200" dirty="0">
                  <a:effectLst/>
                  <a:latin typeface="Trebuchet MS" panose="020B0603020202020204" pitchFamily="34" charset="0"/>
                  <a:ea typeface="+mn-ea"/>
                  <a:cs typeface="+mn-cs"/>
                </a:rPr>
                <a:t>to construct hostel blocks  at Lagos State Model Junior College, </a:t>
              </a:r>
              <a:r>
                <a:rPr lang="en-GB" sz="1400" kern="1200" dirty="0" err="1">
                  <a:effectLst/>
                  <a:latin typeface="Trebuchet MS" panose="020B0603020202020204" pitchFamily="34" charset="0"/>
                  <a:ea typeface="+mn-ea"/>
                  <a:cs typeface="+mn-cs"/>
                </a:rPr>
                <a:t>Meiran</a:t>
              </a:r>
              <a:r>
                <a:rPr lang="en-GB" sz="1400" kern="1200" dirty="0">
                  <a:effectLst/>
                  <a:latin typeface="Trebuchet MS" panose="020B0603020202020204" pitchFamily="34" charset="0"/>
                  <a:ea typeface="+mn-ea"/>
                  <a:cs typeface="+mn-cs"/>
                </a:rPr>
                <a:t>, </a:t>
              </a:r>
              <a:r>
                <a:rPr lang="en-GB" sz="1400" kern="1200" dirty="0" err="1">
                  <a:effectLst/>
                  <a:latin typeface="Trebuchet MS" panose="020B0603020202020204" pitchFamily="34" charset="0"/>
                  <a:ea typeface="+mn-ea"/>
                  <a:cs typeface="+mn-cs"/>
                </a:rPr>
                <a:t>Alimoso</a:t>
              </a:r>
              <a:r>
                <a:rPr lang="en-GB" sz="1400" kern="1200" dirty="0">
                  <a:effectLst/>
                  <a:latin typeface="Trebuchet MS" panose="020B0603020202020204" pitchFamily="34" charset="0"/>
                  <a:ea typeface="+mn-ea"/>
                  <a:cs typeface="+mn-cs"/>
                </a:rPr>
                <a:t> LGA, Badagry Grammar School, Badagry LGA, Lagos State Model College, </a:t>
              </a:r>
              <a:r>
                <a:rPr lang="en-GB" sz="1400" kern="1200" dirty="0" err="1">
                  <a:effectLst/>
                  <a:latin typeface="Trebuchet MS" panose="020B0603020202020204" pitchFamily="34" charset="0"/>
                  <a:ea typeface="+mn-ea"/>
                  <a:cs typeface="+mn-cs"/>
                </a:rPr>
                <a:t>Agbowa</a:t>
              </a:r>
              <a:r>
                <a:rPr lang="en-GB" sz="1400" kern="1200" dirty="0">
                  <a:effectLst/>
                  <a:latin typeface="Trebuchet MS" panose="020B0603020202020204" pitchFamily="34" charset="0"/>
                  <a:ea typeface="+mn-ea"/>
                  <a:cs typeface="+mn-cs"/>
                </a:rPr>
                <a:t> </a:t>
              </a:r>
              <a:r>
                <a:rPr lang="en-GB" sz="1400" kern="1200" dirty="0" err="1">
                  <a:effectLst/>
                  <a:latin typeface="Trebuchet MS" panose="020B0603020202020204" pitchFamily="34" charset="0"/>
                  <a:ea typeface="+mn-ea"/>
                  <a:cs typeface="+mn-cs"/>
                </a:rPr>
                <a:t>Ikosi</a:t>
              </a:r>
              <a:r>
                <a:rPr lang="en-GB" sz="1400" kern="1200" dirty="0">
                  <a:effectLst/>
                  <a:latin typeface="Trebuchet MS" panose="020B0603020202020204" pitchFamily="34" charset="0"/>
                  <a:ea typeface="+mn-ea"/>
                  <a:cs typeface="+mn-cs"/>
                </a:rPr>
                <a:t>, </a:t>
              </a:r>
              <a:r>
                <a:rPr lang="en-GB" sz="1400" kern="1200" dirty="0" err="1">
                  <a:effectLst/>
                  <a:latin typeface="Trebuchet MS" panose="020B0603020202020204" pitchFamily="34" charset="0"/>
                  <a:ea typeface="+mn-ea"/>
                  <a:cs typeface="+mn-cs"/>
                </a:rPr>
                <a:t>Epe</a:t>
              </a:r>
              <a:r>
                <a:rPr lang="en-GB" sz="1400" kern="1200" dirty="0">
                  <a:effectLst/>
                  <a:latin typeface="Trebuchet MS" panose="020B0603020202020204" pitchFamily="34" charset="0"/>
                  <a:ea typeface="+mn-ea"/>
                  <a:cs typeface="+mn-cs"/>
                </a:rPr>
                <a:t> LGA, Lagos State Model College, </a:t>
              </a:r>
              <a:r>
                <a:rPr lang="en-GB" sz="1400" kern="1200" dirty="0" err="1">
                  <a:effectLst/>
                  <a:latin typeface="Trebuchet MS" panose="020B0603020202020204" pitchFamily="34" charset="0"/>
                  <a:ea typeface="+mn-ea"/>
                  <a:cs typeface="+mn-cs"/>
                </a:rPr>
                <a:t>Badore</a:t>
              </a:r>
              <a:r>
                <a:rPr lang="en-GB" sz="1400" kern="1200" dirty="0">
                  <a:effectLst/>
                  <a:latin typeface="Trebuchet MS" panose="020B0603020202020204" pitchFamily="34" charset="0"/>
                  <a:ea typeface="+mn-ea"/>
                  <a:cs typeface="+mn-cs"/>
                </a:rPr>
                <a:t>, Eti-0sa LGA &amp; </a:t>
              </a:r>
              <a:r>
                <a:rPr lang="en-GB" sz="1400" kern="1200" dirty="0" err="1">
                  <a:effectLst/>
                  <a:latin typeface="Trebuchet MS" panose="020B0603020202020204" pitchFamily="34" charset="0"/>
                  <a:ea typeface="+mn-ea"/>
                  <a:cs typeface="+mn-cs"/>
                </a:rPr>
                <a:t>Igbokuta</a:t>
              </a:r>
              <a:r>
                <a:rPr lang="en-GB" sz="1400" kern="1200" dirty="0">
                  <a:effectLst/>
                  <a:latin typeface="Trebuchet MS" panose="020B0603020202020204" pitchFamily="34" charset="0"/>
                  <a:ea typeface="+mn-ea"/>
                  <a:cs typeface="+mn-cs"/>
                </a:rPr>
                <a:t>, Ikorodu LGA, Lagos State Girls Model College, </a:t>
              </a:r>
              <a:r>
                <a:rPr lang="en-GB" sz="1400" kern="1200" dirty="0" err="1">
                  <a:effectLst/>
                  <a:latin typeface="Trebuchet MS" panose="020B0603020202020204" pitchFamily="34" charset="0"/>
                  <a:ea typeface="+mn-ea"/>
                  <a:cs typeface="+mn-cs"/>
                </a:rPr>
                <a:t>Agunfoye</a:t>
              </a:r>
              <a:r>
                <a:rPr lang="en-GB" sz="1400" kern="1200" dirty="0">
                  <a:effectLst/>
                  <a:latin typeface="Trebuchet MS" panose="020B0603020202020204" pitchFamily="34" charset="0"/>
                  <a:ea typeface="+mn-ea"/>
                  <a:cs typeface="+mn-cs"/>
                </a:rPr>
                <a:t>, Ikorodu LGA, and Eva </a:t>
              </a:r>
              <a:r>
                <a:rPr lang="en-GB" sz="1400" kern="1200" dirty="0" err="1">
                  <a:effectLst/>
                  <a:latin typeface="Trebuchet MS" panose="020B0603020202020204" pitchFamily="34" charset="0"/>
                  <a:ea typeface="+mn-ea"/>
                  <a:cs typeface="+mn-cs"/>
                </a:rPr>
                <a:t>Adelaja</a:t>
              </a:r>
              <a:r>
                <a:rPr lang="en-GB" sz="1400" kern="1200" dirty="0">
                  <a:effectLst/>
                  <a:latin typeface="Trebuchet MS" panose="020B0603020202020204" pitchFamily="34" charset="0"/>
                  <a:ea typeface="+mn-ea"/>
                  <a:cs typeface="+mn-cs"/>
                </a:rPr>
                <a:t> Memorial Girls </a:t>
              </a:r>
              <a:r>
                <a:rPr lang="en-GB" sz="1400" kern="1200" dirty="0" err="1">
                  <a:effectLst/>
                  <a:latin typeface="Trebuchet MS" panose="020B0603020202020204" pitchFamily="34" charset="0"/>
                  <a:ea typeface="+mn-ea"/>
                  <a:cs typeface="+mn-cs"/>
                </a:rPr>
                <a:t>Grammer</a:t>
              </a:r>
              <a:r>
                <a:rPr lang="en-GB" sz="1400" kern="1200" dirty="0">
                  <a:effectLst/>
                  <a:latin typeface="Trebuchet MS" panose="020B0603020202020204" pitchFamily="34" charset="0"/>
                  <a:ea typeface="+mn-ea"/>
                  <a:cs typeface="+mn-cs"/>
                </a:rPr>
                <a:t> school, </a:t>
              </a:r>
              <a:r>
                <a:rPr lang="en-GB" sz="1400" kern="1200" dirty="0" err="1">
                  <a:effectLst/>
                  <a:latin typeface="Trebuchet MS" panose="020B0603020202020204" pitchFamily="34" charset="0"/>
                  <a:ea typeface="+mn-ea"/>
                  <a:cs typeface="+mn-cs"/>
                </a:rPr>
                <a:t>Somolu</a:t>
              </a:r>
              <a:r>
                <a:rPr lang="en-GB" sz="1400" kern="1200" dirty="0">
                  <a:effectLst/>
                  <a:latin typeface="Trebuchet MS" panose="020B0603020202020204" pitchFamily="34" charset="0"/>
                  <a:ea typeface="+mn-ea"/>
                  <a:cs typeface="+mn-cs"/>
                </a:rPr>
                <a:t> LGA </a:t>
              </a:r>
            </a:p>
          </p:txBody>
        </p:sp>
      </p:gr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36</a:t>
            </a:fld>
            <a:endParaRPr kumimoji="0" lang="x-none" b="1" i="0" u="none" strike="noStrike" kern="1200" cap="none" spc="0" normalizeH="0" baseline="0" noProof="0" dirty="0">
              <a:ln>
                <a:noFill/>
              </a:ln>
              <a:effectLst/>
              <a:uLnTx/>
              <a:uFillTx/>
              <a:latin typeface="Calibri"/>
              <a:ea typeface="+mn-ea"/>
              <a:cs typeface="+mn-cs"/>
            </a:endParaRPr>
          </a:p>
        </p:txBody>
      </p:sp>
      <p:sp>
        <p:nvSpPr>
          <p:cNvPr id="10" name="Rectangle 9">
            <a:extLst>
              <a:ext uri="{FF2B5EF4-FFF2-40B4-BE49-F238E27FC236}">
                <a16:creationId xmlns:a16="http://schemas.microsoft.com/office/drawing/2014/main" id="{D7F8ADE5-F2BF-A9B0-4B83-844370D21C99}"/>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25926D6F-CD82-C45F-1E10-8325E946391A}"/>
              </a:ext>
            </a:extLst>
          </p:cNvPr>
          <p:cNvSpPr/>
          <p:nvPr/>
        </p:nvSpPr>
        <p:spPr>
          <a:xfrm>
            <a:off x="4328809" y="589912"/>
            <a:ext cx="7393349" cy="365125"/>
          </a:xfrm>
          <a:prstGeom prst="roundRect">
            <a:avLst/>
          </a:prstGeom>
          <a:noFill/>
        </p:spPr>
        <p:style>
          <a:lnRef idx="0">
            <a:schemeClr val="dk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aphicFrame>
        <p:nvGraphicFramePr>
          <p:cNvPr id="30" name="Diagram 29">
            <a:extLst>
              <a:ext uri="{FF2B5EF4-FFF2-40B4-BE49-F238E27FC236}">
                <a16:creationId xmlns:a16="http://schemas.microsoft.com/office/drawing/2014/main" id="{5CBD4208-CCB7-1AC3-1D90-0E2EA1D21A54}"/>
              </a:ext>
            </a:extLst>
          </p:cNvPr>
          <p:cNvGraphicFramePr/>
          <p:nvPr>
            <p:extLst>
              <p:ext uri="{D42A27DB-BD31-4B8C-83A1-F6EECF244321}">
                <p14:modId xmlns:p14="http://schemas.microsoft.com/office/powerpoint/2010/main" val="1279131810"/>
              </p:ext>
            </p:extLst>
          </p:nvPr>
        </p:nvGraphicFramePr>
        <p:xfrm>
          <a:off x="822654" y="3007873"/>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DCA9B478-44A5-EA4C-C239-1FDFAA57A43B}"/>
              </a:ext>
            </a:extLst>
          </p:cNvPr>
          <p:cNvGrpSpPr/>
          <p:nvPr/>
        </p:nvGrpSpPr>
        <p:grpSpPr>
          <a:xfrm>
            <a:off x="3299278" y="321862"/>
            <a:ext cx="8146882" cy="461665"/>
            <a:chOff x="3061427" y="552450"/>
            <a:chExt cx="8656962" cy="461665"/>
          </a:xfrm>
        </p:grpSpPr>
        <p:sp>
          <p:nvSpPr>
            <p:cNvPr id="11" name="TextBox 10">
              <a:extLst>
                <a:ext uri="{FF2B5EF4-FFF2-40B4-BE49-F238E27FC236}">
                  <a16:creationId xmlns:a16="http://schemas.microsoft.com/office/drawing/2014/main" id="{7A45FCE6-B739-694A-5E48-612A1514923D}"/>
                </a:ext>
              </a:extLst>
            </p:cNvPr>
            <p:cNvSpPr txBox="1"/>
            <p:nvPr/>
          </p:nvSpPr>
          <p:spPr>
            <a:xfrm>
              <a:off x="3166189" y="552450"/>
              <a:ext cx="8552200" cy="461665"/>
            </a:xfrm>
            <a:prstGeom prst="rect">
              <a:avLst/>
            </a:prstGeom>
            <a:solidFill>
              <a:srgbClr val="FFC000"/>
            </a:solidFill>
            <a:ln w="38100">
              <a:solidFill>
                <a:schemeClr val="bg1"/>
              </a:solidFill>
            </a:ln>
          </p:spPr>
          <p:txBody>
            <a:bodyPr wrap="square" rtlCol="0">
              <a:spAutoFit/>
            </a:bodyPr>
            <a:lstStyle/>
            <a:p>
              <a:pPr lvl="1">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AGGRESSIVELY DEVELOP, UPGRADE AND MAINTAIN INFRASTRUCTURE (TRANSPORTATION, TECHNOLOGY, EDUCATION, HEALTH, ENERGY ETC.) </a:t>
              </a:r>
            </a:p>
          </p:txBody>
        </p:sp>
        <p:sp>
          <p:nvSpPr>
            <p:cNvPr id="13" name="Arrow: Pentagon 12">
              <a:extLst>
                <a:ext uri="{FF2B5EF4-FFF2-40B4-BE49-F238E27FC236}">
                  <a16:creationId xmlns:a16="http://schemas.microsoft.com/office/drawing/2014/main" id="{D98756DA-0AC5-1EA5-568E-6EB622E311E0}"/>
                </a:ext>
              </a:extLst>
            </p:cNvPr>
            <p:cNvSpPr/>
            <p:nvPr/>
          </p:nvSpPr>
          <p:spPr>
            <a:xfrm>
              <a:off x="3061427" y="566507"/>
              <a:ext cx="548283" cy="446738"/>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grpSp>
      <p:sp>
        <p:nvSpPr>
          <p:cNvPr id="19" name="Rectangle: Rounded Corners 4">
            <a:extLst>
              <a:ext uri="{FF2B5EF4-FFF2-40B4-BE49-F238E27FC236}">
                <a16:creationId xmlns:a16="http://schemas.microsoft.com/office/drawing/2014/main" id="{985CA5A2-7EEE-B2EE-A983-0753A4678E12}"/>
              </a:ext>
            </a:extLst>
          </p:cNvPr>
          <p:cNvSpPr txBox="1"/>
          <p:nvPr/>
        </p:nvSpPr>
        <p:spPr>
          <a:xfrm>
            <a:off x="3911422" y="934180"/>
            <a:ext cx="7546502"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GB"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We Continue To Show Commitment Toward Infrastructure Upgrade And Maintenance, With Plans For Iconic Developments. Delays Are However Experienced In Some Cases That Need To Be Monitored.</a:t>
            </a:r>
            <a:endParaRPr kumimoji="0" lang="en-NG"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061998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13911D7-990B-4B96-6B9F-B5D55BDD9493}"/>
              </a:ext>
            </a:extLst>
          </p:cNvPr>
          <p:cNvGrpSpPr/>
          <p:nvPr/>
        </p:nvGrpSpPr>
        <p:grpSpPr>
          <a:xfrm>
            <a:off x="3140498" y="1879477"/>
            <a:ext cx="1124572" cy="3996000"/>
            <a:chOff x="2903020" y="1562101"/>
            <a:chExt cx="1124572" cy="4320000"/>
          </a:xfrm>
        </p:grpSpPr>
        <p:sp>
          <p:nvSpPr>
            <p:cNvPr id="29" name="object 25">
              <a:extLst>
                <a:ext uri="{FF2B5EF4-FFF2-40B4-BE49-F238E27FC236}">
                  <a16:creationId xmlns:a16="http://schemas.microsoft.com/office/drawing/2014/main" id="{A286A8B6-E8BF-1026-2A7B-9E7C3D95FD4A}"/>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object 25">
              <a:extLst>
                <a:ext uri="{FF2B5EF4-FFF2-40B4-BE49-F238E27FC236}">
                  <a16:creationId xmlns:a16="http://schemas.microsoft.com/office/drawing/2014/main" id="{0F192F33-FA0A-A7E0-71AB-265993632748}"/>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8A5C88C8-25F5-28B6-268D-B8718DBDB00A}"/>
                </a:ext>
              </a:extLst>
            </p:cNvPr>
            <p:cNvSpPr/>
            <p:nvPr/>
          </p:nvSpPr>
          <p:spPr>
            <a:xfrm>
              <a:off x="3739592" y="29305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object 25">
              <a:extLst>
                <a:ext uri="{FF2B5EF4-FFF2-40B4-BE49-F238E27FC236}">
                  <a16:creationId xmlns:a16="http://schemas.microsoft.com/office/drawing/2014/main" id="{E2489772-874B-DA68-74BF-5B4F7CCE3DA7}"/>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5D4B549D-57B6-5DE3-9ECF-F8FD1A6BEB6E}"/>
                </a:ext>
              </a:extLst>
            </p:cNvPr>
            <p:cNvSpPr/>
            <p:nvPr/>
          </p:nvSpPr>
          <p:spPr>
            <a:xfrm>
              <a:off x="3739592" y="4372016"/>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bject 25">
              <a:extLst>
                <a:ext uri="{FF2B5EF4-FFF2-40B4-BE49-F238E27FC236}">
                  <a16:creationId xmlns:a16="http://schemas.microsoft.com/office/drawing/2014/main" id="{19EB3E84-3261-5B6F-40CD-30967ED6D456}"/>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82825942-104E-2430-E4E7-A3314420B1A1}"/>
              </a:ext>
            </a:extLst>
          </p:cNvPr>
          <p:cNvGrpSpPr/>
          <p:nvPr/>
        </p:nvGrpSpPr>
        <p:grpSpPr>
          <a:xfrm>
            <a:off x="670452" y="1290793"/>
            <a:ext cx="11200487" cy="5047732"/>
            <a:chOff x="670452" y="1020612"/>
            <a:chExt cx="11200487" cy="5317913"/>
          </a:xfrm>
        </p:grpSpPr>
        <p:sp>
          <p:nvSpPr>
            <p:cNvPr id="10" name="Rectangle 9">
              <a:extLst>
                <a:ext uri="{FF2B5EF4-FFF2-40B4-BE49-F238E27FC236}">
                  <a16:creationId xmlns:a16="http://schemas.microsoft.com/office/drawing/2014/main" id="{89974490-9705-F6A5-0BC7-784479393A57}"/>
                </a:ext>
              </a:extLst>
            </p:cNvPr>
            <p:cNvSpPr/>
            <p:nvPr/>
          </p:nvSpPr>
          <p:spPr>
            <a:xfrm>
              <a:off x="670452" y="1020612"/>
              <a:ext cx="11200487" cy="5317913"/>
            </a:xfrm>
            <a:prstGeom prst="rect">
              <a:avLst/>
            </a:prstGeom>
            <a:noFill/>
          </p:spPr>
        </p:sp>
        <p:sp>
          <p:nvSpPr>
            <p:cNvPr id="11" name="Freeform: Shape 10">
              <a:extLst>
                <a:ext uri="{FF2B5EF4-FFF2-40B4-BE49-F238E27FC236}">
                  <a16:creationId xmlns:a16="http://schemas.microsoft.com/office/drawing/2014/main" id="{32DE37B4-771E-5031-9DF3-1CFA39D9FBDF}"/>
                </a:ext>
              </a:extLst>
            </p:cNvPr>
            <p:cNvSpPr/>
            <p:nvPr/>
          </p:nvSpPr>
          <p:spPr>
            <a:xfrm>
              <a:off x="670452" y="1040318"/>
              <a:ext cx="2800121" cy="910800"/>
            </a:xfrm>
            <a:custGeom>
              <a:avLst/>
              <a:gdLst>
                <a:gd name="connsiteX0" fmla="*/ 0 w 2800121"/>
                <a:gd name="connsiteY0" fmla="*/ 0 h 910800"/>
                <a:gd name="connsiteX1" fmla="*/ 2800121 w 2800121"/>
                <a:gd name="connsiteY1" fmla="*/ 0 h 910800"/>
                <a:gd name="connsiteX2" fmla="*/ 2800121 w 2800121"/>
                <a:gd name="connsiteY2" fmla="*/ 910800 h 910800"/>
                <a:gd name="connsiteX3" fmla="*/ 0 w 2800121"/>
                <a:gd name="connsiteY3" fmla="*/ 910800 h 910800"/>
                <a:gd name="connsiteX4" fmla="*/ 0 w 280012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910800">
                  <a:moveTo>
                    <a:pt x="0" y="0"/>
                  </a:moveTo>
                  <a:lnTo>
                    <a:pt x="2800121" y="0"/>
                  </a:lnTo>
                  <a:lnTo>
                    <a:pt x="2800121"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marL="0" lvl="0" indent="0" algn="l" defTabSz="711200">
                <a:lnSpc>
                  <a:spcPct val="90000"/>
                </a:lnSpc>
                <a:spcBef>
                  <a:spcPct val="0"/>
                </a:spcBef>
                <a:spcAft>
                  <a:spcPct val="35000"/>
                </a:spcAft>
                <a:buNone/>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EDUCATION           UPGRADE</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7" name="Freeform: Shape 16">
              <a:extLst>
                <a:ext uri="{FF2B5EF4-FFF2-40B4-BE49-F238E27FC236}">
                  <a16:creationId xmlns:a16="http://schemas.microsoft.com/office/drawing/2014/main" id="{B10CA98B-AE60-C650-CABF-0117568DDB97}"/>
                </a:ext>
              </a:extLst>
            </p:cNvPr>
            <p:cNvSpPr/>
            <p:nvPr/>
          </p:nvSpPr>
          <p:spPr>
            <a:xfrm>
              <a:off x="4254607" y="1040318"/>
              <a:ext cx="7616331" cy="910800"/>
            </a:xfrm>
            <a:custGeom>
              <a:avLst/>
              <a:gdLst>
                <a:gd name="connsiteX0" fmla="*/ 0 w 7616331"/>
                <a:gd name="connsiteY0" fmla="*/ 0 h 910800"/>
                <a:gd name="connsiteX1" fmla="*/ 7616331 w 7616331"/>
                <a:gd name="connsiteY1" fmla="*/ 0 h 910800"/>
                <a:gd name="connsiteX2" fmla="*/ 7616331 w 7616331"/>
                <a:gd name="connsiteY2" fmla="*/ 910800 h 910800"/>
                <a:gd name="connsiteX3" fmla="*/ 0 w 7616331"/>
                <a:gd name="connsiteY3" fmla="*/ 910800 h 910800"/>
                <a:gd name="connsiteX4" fmla="*/ 0 w 761633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10800">
                  <a:moveTo>
                    <a:pt x="0" y="0"/>
                  </a:moveTo>
                  <a:lnTo>
                    <a:pt x="7616331" y="0"/>
                  </a:lnTo>
                  <a:lnTo>
                    <a:pt x="7616331" y="910800"/>
                  </a:lnTo>
                  <a:lnTo>
                    <a:pt x="0" y="910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100000"/>
                </a:lnSpc>
                <a:spcBef>
                  <a:spcPct val="0"/>
                </a:spcBef>
                <a:spcAft>
                  <a:spcPct val="15000"/>
                </a:spcAft>
                <a:buClr>
                  <a:schemeClr val="accent5"/>
                </a:buClr>
                <a:buSzTx/>
                <a:buFont typeface="Wingdings" panose="05000000000000000000" pitchFamily="2" charset="2"/>
                <a:buChar char="Ø"/>
              </a:pPr>
              <a:r>
                <a:rPr lang="en-GB" sz="1200" kern="1200" dirty="0">
                  <a:latin typeface="Trebuchet MS" panose="020B0603020202020204" pitchFamily="34" charset="0"/>
                </a:rPr>
                <a:t>SCRPS to construct 18 block classrooms at </a:t>
              </a:r>
              <a:r>
                <a:rPr lang="en-GB" sz="1200" kern="1200" dirty="0" err="1">
                  <a:latin typeface="Trebuchet MS" panose="020B0603020202020204" pitchFamily="34" charset="0"/>
                </a:rPr>
                <a:t>Araromi</a:t>
              </a:r>
              <a:r>
                <a:rPr lang="en-GB" sz="1200" kern="1200" dirty="0">
                  <a:latin typeface="Trebuchet MS" panose="020B0603020202020204" pitchFamily="34" charset="0"/>
                </a:rPr>
                <a:t> </a:t>
              </a:r>
              <a:r>
                <a:rPr lang="en-GB" sz="1200" kern="1200" dirty="0" err="1">
                  <a:latin typeface="Trebuchet MS" panose="020B0603020202020204" pitchFamily="34" charset="0"/>
                </a:rPr>
                <a:t>ilogbo</a:t>
              </a:r>
              <a:r>
                <a:rPr lang="en-GB" sz="1200" kern="1200" dirty="0">
                  <a:latin typeface="Trebuchet MS" panose="020B0603020202020204" pitchFamily="34" charset="0"/>
                </a:rPr>
                <a:t> Junior Secondary School, Muslim Senior College, </a:t>
              </a:r>
              <a:r>
                <a:rPr lang="en-GB" sz="1200" kern="1200" dirty="0" err="1">
                  <a:latin typeface="Trebuchet MS" panose="020B0603020202020204" pitchFamily="34" charset="0"/>
                </a:rPr>
                <a:t>Oworo</a:t>
              </a:r>
              <a:r>
                <a:rPr lang="en-GB" sz="1200" kern="1200" dirty="0">
                  <a:latin typeface="Trebuchet MS" panose="020B0603020202020204" pitchFamily="34" charset="0"/>
                </a:rPr>
                <a:t>, Kosofe LGA, and </a:t>
              </a:r>
              <a:r>
                <a:rPr lang="en-GB" sz="1200" kern="1200" dirty="0" err="1">
                  <a:latin typeface="Trebuchet MS" panose="020B0603020202020204" pitchFamily="34" charset="0"/>
                </a:rPr>
                <a:t>Alagbado</a:t>
              </a:r>
              <a:r>
                <a:rPr lang="en-GB" sz="1200" kern="1200" dirty="0">
                  <a:latin typeface="Trebuchet MS" panose="020B0603020202020204" pitchFamily="34" charset="0"/>
                </a:rPr>
                <a:t> Junior </a:t>
              </a:r>
              <a:r>
                <a:rPr lang="en-GB" sz="1200" kern="1200" dirty="0" err="1">
                  <a:latin typeface="Trebuchet MS" panose="020B0603020202020204" pitchFamily="34" charset="0"/>
                </a:rPr>
                <a:t>Grammer</a:t>
              </a:r>
              <a:r>
                <a:rPr lang="en-GB" sz="1200" kern="1200" dirty="0">
                  <a:latin typeface="Trebuchet MS" panose="020B0603020202020204" pitchFamily="34" charset="0"/>
                </a:rPr>
                <a:t> School, Alimosho LGA, </a:t>
              </a:r>
              <a:endParaRPr lang="en-GB" sz="1200" b="0" kern="1200" cap="none" spc="0" dirty="0">
                <a:ln w="0"/>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C50ED34D-C76A-1576-8182-D1B334511570}"/>
                </a:ext>
              </a:extLst>
            </p:cNvPr>
            <p:cNvSpPr/>
            <p:nvPr/>
          </p:nvSpPr>
          <p:spPr>
            <a:xfrm>
              <a:off x="670452" y="2444037"/>
              <a:ext cx="2800121" cy="910800"/>
            </a:xfrm>
            <a:custGeom>
              <a:avLst/>
              <a:gdLst>
                <a:gd name="connsiteX0" fmla="*/ 0 w 2800121"/>
                <a:gd name="connsiteY0" fmla="*/ 0 h 910800"/>
                <a:gd name="connsiteX1" fmla="*/ 2800121 w 2800121"/>
                <a:gd name="connsiteY1" fmla="*/ 0 h 910800"/>
                <a:gd name="connsiteX2" fmla="*/ 2800121 w 2800121"/>
                <a:gd name="connsiteY2" fmla="*/ 910800 h 910800"/>
                <a:gd name="connsiteX3" fmla="*/ 0 w 2800121"/>
                <a:gd name="connsiteY3" fmla="*/ 910800 h 910800"/>
                <a:gd name="connsiteX4" fmla="*/ 0 w 280012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910800">
                  <a:moveTo>
                    <a:pt x="0" y="0"/>
                  </a:moveTo>
                  <a:lnTo>
                    <a:pt x="2800121" y="0"/>
                  </a:lnTo>
                  <a:lnTo>
                    <a:pt x="2800121"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marL="0" lvl="0" indent="0" algn="just" defTabSz="622300">
                <a:lnSpc>
                  <a:spcPct val="90000"/>
                </a:lnSpc>
                <a:spcBef>
                  <a:spcPct val="0"/>
                </a:spcBef>
                <a:spcAft>
                  <a:spcPct val="35000"/>
                </a:spcAft>
                <a:buNone/>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0" name="Freeform: Shape 19">
              <a:extLst>
                <a:ext uri="{FF2B5EF4-FFF2-40B4-BE49-F238E27FC236}">
                  <a16:creationId xmlns:a16="http://schemas.microsoft.com/office/drawing/2014/main" id="{5F8E5AF7-9554-F05D-101D-B67977EC8EBF}"/>
                </a:ext>
              </a:extLst>
            </p:cNvPr>
            <p:cNvSpPr/>
            <p:nvPr/>
          </p:nvSpPr>
          <p:spPr>
            <a:xfrm>
              <a:off x="4254607" y="2116718"/>
              <a:ext cx="7616331" cy="1565437"/>
            </a:xfrm>
            <a:custGeom>
              <a:avLst/>
              <a:gdLst>
                <a:gd name="connsiteX0" fmla="*/ 0 w 7616331"/>
                <a:gd name="connsiteY0" fmla="*/ 0 h 1565437"/>
                <a:gd name="connsiteX1" fmla="*/ 7616331 w 7616331"/>
                <a:gd name="connsiteY1" fmla="*/ 0 h 1565437"/>
                <a:gd name="connsiteX2" fmla="*/ 7616331 w 7616331"/>
                <a:gd name="connsiteY2" fmla="*/ 1565437 h 1565437"/>
                <a:gd name="connsiteX3" fmla="*/ 0 w 7616331"/>
                <a:gd name="connsiteY3" fmla="*/ 1565437 h 1565437"/>
                <a:gd name="connsiteX4" fmla="*/ 0 w 7616331"/>
                <a:gd name="connsiteY4" fmla="*/ 0 h 1565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565437">
                  <a:moveTo>
                    <a:pt x="0" y="0"/>
                  </a:moveTo>
                  <a:lnTo>
                    <a:pt x="7616331" y="0"/>
                  </a:lnTo>
                  <a:lnTo>
                    <a:pt x="7616331" y="1565437"/>
                  </a:lnTo>
                  <a:lnTo>
                    <a:pt x="0" y="1565437"/>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100000"/>
                </a:lnSpc>
                <a:spcBef>
                  <a:spcPct val="0"/>
                </a:spcBef>
                <a:spcAft>
                  <a:spcPct val="15000"/>
                </a:spcAft>
                <a:buClr>
                  <a:schemeClr val="accent5"/>
                </a:buClr>
                <a:buFont typeface="Wingdings" panose="05000000000000000000" pitchFamily="2" charset="2"/>
                <a:buChar char="Ø"/>
              </a:pPr>
              <a:r>
                <a:rPr lang="en-GB" sz="1200" kern="1200" dirty="0">
                  <a:latin typeface="Trebuchet MS" panose="020B0603020202020204" pitchFamily="34" charset="0"/>
                </a:rPr>
                <a:t>SCRPS to construct 12 block classrooms, staff rooms and toilet at </a:t>
              </a:r>
              <a:r>
                <a:rPr lang="en-GB" sz="1200" kern="1200" dirty="0" err="1">
                  <a:latin typeface="Trebuchet MS" panose="020B0603020202020204" pitchFamily="34" charset="0"/>
                </a:rPr>
                <a:t>Igando</a:t>
              </a:r>
              <a:r>
                <a:rPr lang="en-GB" sz="1200" kern="1200" dirty="0">
                  <a:latin typeface="Trebuchet MS" panose="020B0603020202020204" pitchFamily="34" charset="0"/>
                </a:rPr>
                <a:t> Junior </a:t>
              </a:r>
              <a:r>
                <a:rPr lang="en-GB" sz="1200" kern="1200" dirty="0" err="1">
                  <a:latin typeface="Trebuchet MS" panose="020B0603020202020204" pitchFamily="34" charset="0"/>
                </a:rPr>
                <a:t>Grammer</a:t>
              </a:r>
              <a:r>
                <a:rPr lang="en-GB" sz="1200" kern="1200" dirty="0">
                  <a:latin typeface="Trebuchet MS" panose="020B0603020202020204" pitchFamily="34" charset="0"/>
                </a:rPr>
                <a:t> School, </a:t>
              </a:r>
              <a:r>
                <a:rPr lang="en-GB" sz="1200" kern="1200" dirty="0" err="1">
                  <a:latin typeface="Trebuchet MS" panose="020B0603020202020204" pitchFamily="34" charset="0"/>
                </a:rPr>
                <a:t>Igando</a:t>
              </a:r>
              <a:r>
                <a:rPr lang="en-GB" sz="1200" kern="1200" dirty="0">
                  <a:latin typeface="Trebuchet MS" panose="020B0603020202020204" pitchFamily="34" charset="0"/>
                </a:rPr>
                <a:t> Alimosho (Education District I), Lagos Baptist Secondary School Agege (Education District 1), </a:t>
              </a:r>
              <a:r>
                <a:rPr lang="en-GB" sz="1200" kern="1200" dirty="0" err="1">
                  <a:latin typeface="Trebuchet MS" panose="020B0603020202020204" pitchFamily="34" charset="0"/>
                </a:rPr>
                <a:t>Ijaiye</a:t>
              </a:r>
              <a:r>
                <a:rPr lang="en-GB" sz="1200" kern="1200" dirty="0">
                  <a:latin typeface="Trebuchet MS" panose="020B0603020202020204" pitchFamily="34" charset="0"/>
                </a:rPr>
                <a:t> Housing Estate Senior </a:t>
              </a:r>
              <a:r>
                <a:rPr lang="en-GB" sz="1200" kern="1200" dirty="0" err="1">
                  <a:latin typeface="Trebuchet MS" panose="020B0603020202020204" pitchFamily="34" charset="0"/>
                </a:rPr>
                <a:t>Grammer</a:t>
              </a:r>
              <a:r>
                <a:rPr lang="en-GB" sz="1200" kern="1200" dirty="0">
                  <a:latin typeface="Trebuchet MS" panose="020B0603020202020204" pitchFamily="34" charset="0"/>
                </a:rPr>
                <a:t> School, </a:t>
              </a:r>
              <a:r>
                <a:rPr lang="en-GB" sz="1200" kern="1200" dirty="0" err="1">
                  <a:latin typeface="Trebuchet MS" panose="020B0603020202020204" pitchFamily="34" charset="0"/>
                </a:rPr>
                <a:t>Ijaiye</a:t>
              </a:r>
              <a:r>
                <a:rPr lang="en-GB" sz="1200" kern="1200" dirty="0">
                  <a:latin typeface="Trebuchet MS" panose="020B0603020202020204" pitchFamily="34" charset="0"/>
                </a:rPr>
                <a:t> </a:t>
              </a:r>
              <a:r>
                <a:rPr lang="en-GB" sz="1200" kern="1200" dirty="0" err="1">
                  <a:latin typeface="Trebuchet MS" panose="020B0603020202020204" pitchFamily="34" charset="0"/>
                </a:rPr>
                <a:t>Ojokoro</a:t>
              </a:r>
              <a:r>
                <a:rPr lang="en-GB" sz="1200" kern="1200" dirty="0">
                  <a:latin typeface="Trebuchet MS" panose="020B0603020202020204" pitchFamily="34" charset="0"/>
                </a:rPr>
                <a:t> </a:t>
              </a:r>
              <a:r>
                <a:rPr lang="en-GB" sz="1200" kern="1200" dirty="0" err="1">
                  <a:latin typeface="Trebuchet MS" panose="020B0603020202020204" pitchFamily="34" charset="0"/>
                </a:rPr>
                <a:t>Ifako</a:t>
              </a:r>
              <a:r>
                <a:rPr lang="en-GB" sz="1200" kern="1200" dirty="0">
                  <a:latin typeface="Trebuchet MS" panose="020B0603020202020204" pitchFamily="34" charset="0"/>
                </a:rPr>
                <a:t> </a:t>
              </a:r>
              <a:r>
                <a:rPr lang="en-GB" sz="1200" kern="1200" dirty="0" err="1">
                  <a:latin typeface="Trebuchet MS" panose="020B0603020202020204" pitchFamily="34" charset="0"/>
                </a:rPr>
                <a:t>Ijaiye</a:t>
              </a:r>
              <a:r>
                <a:rPr lang="en-GB" sz="1200" kern="1200" dirty="0">
                  <a:latin typeface="Trebuchet MS" panose="020B0603020202020204" pitchFamily="34" charset="0"/>
                </a:rPr>
                <a:t> (Education District I), </a:t>
              </a:r>
              <a:r>
                <a:rPr lang="en-GB" sz="1200" kern="1200" dirty="0" err="1">
                  <a:latin typeface="Trebuchet MS" panose="020B0603020202020204" pitchFamily="34" charset="0"/>
                </a:rPr>
                <a:t>Oriokuta</a:t>
              </a:r>
              <a:r>
                <a:rPr lang="en-GB" sz="1200" kern="1200" dirty="0">
                  <a:latin typeface="Trebuchet MS" panose="020B0603020202020204" pitchFamily="34" charset="0"/>
                </a:rPr>
                <a:t> Junior Grammar School (Education District II), </a:t>
              </a:r>
              <a:r>
                <a:rPr lang="en-GB" sz="1200" kern="1200" dirty="0" err="1">
                  <a:latin typeface="Trebuchet MS" panose="020B0603020202020204" pitchFamily="34" charset="0"/>
                </a:rPr>
                <a:t>Elemoro</a:t>
              </a:r>
              <a:r>
                <a:rPr lang="en-GB" sz="1200" kern="1200" dirty="0">
                  <a:latin typeface="Trebuchet MS" panose="020B0603020202020204" pitchFamily="34" charset="0"/>
                </a:rPr>
                <a:t> </a:t>
              </a:r>
              <a:r>
                <a:rPr lang="en-GB" sz="1200" kern="1200" dirty="0" err="1">
                  <a:latin typeface="Trebuchet MS" panose="020B0603020202020204" pitchFamily="34" charset="0"/>
                </a:rPr>
                <a:t>Communinty</a:t>
              </a:r>
              <a:r>
                <a:rPr lang="en-GB" sz="1200" kern="1200" dirty="0">
                  <a:latin typeface="Trebuchet MS" panose="020B0603020202020204" pitchFamily="34" charset="0"/>
                </a:rPr>
                <a:t> Secondary school, Ibeju Lekki (Education District III), </a:t>
              </a:r>
              <a:r>
                <a:rPr lang="en-GB" sz="1200" kern="1200" dirty="0" err="1">
                  <a:latin typeface="Trebuchet MS" panose="020B0603020202020204" pitchFamily="34" charset="0"/>
                </a:rPr>
                <a:t>Elemoro</a:t>
              </a:r>
              <a:r>
                <a:rPr lang="en-GB" sz="1200" kern="1200" dirty="0">
                  <a:latin typeface="Trebuchet MS" panose="020B0603020202020204" pitchFamily="34" charset="0"/>
                </a:rPr>
                <a:t> </a:t>
              </a:r>
              <a:r>
                <a:rPr lang="en-GB" sz="1200" kern="1200" dirty="0" err="1">
                  <a:latin typeface="Trebuchet MS" panose="020B0603020202020204" pitchFamily="34" charset="0"/>
                </a:rPr>
                <a:t>Communinty</a:t>
              </a:r>
              <a:r>
                <a:rPr lang="en-GB" sz="1200" kern="1200" dirty="0">
                  <a:latin typeface="Trebuchet MS" panose="020B0603020202020204" pitchFamily="34" charset="0"/>
                </a:rPr>
                <a:t> Secondary school, Ibeju Lekki (Education District III), Girls Junior Academy, Lagos Island (Education District III), and </a:t>
              </a:r>
              <a:r>
                <a:rPr lang="en-GB" sz="1200" kern="1200" dirty="0" err="1">
                  <a:latin typeface="Trebuchet MS" panose="020B0603020202020204" pitchFamily="34" charset="0"/>
                </a:rPr>
                <a:t>Oko-odo</a:t>
              </a:r>
              <a:r>
                <a:rPr lang="en-GB" sz="1200" kern="1200" dirty="0">
                  <a:latin typeface="Trebuchet MS" panose="020B0603020202020204" pitchFamily="34" charset="0"/>
                </a:rPr>
                <a:t> Grammar School Town (Education District IV)   </a:t>
              </a:r>
              <a:endParaRPr lang="en-GB" sz="1200" b="0" kern="1200" cap="none" spc="0" dirty="0">
                <a:ln w="0"/>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1E0E550C-E6CE-B9FC-EAA8-FAA2C668F4D1}"/>
                </a:ext>
              </a:extLst>
            </p:cNvPr>
            <p:cNvSpPr/>
            <p:nvPr/>
          </p:nvSpPr>
          <p:spPr>
            <a:xfrm>
              <a:off x="670452" y="3861987"/>
              <a:ext cx="2800121" cy="910800"/>
            </a:xfrm>
            <a:custGeom>
              <a:avLst/>
              <a:gdLst>
                <a:gd name="connsiteX0" fmla="*/ 0 w 2800121"/>
                <a:gd name="connsiteY0" fmla="*/ 0 h 910800"/>
                <a:gd name="connsiteX1" fmla="*/ 2800121 w 2800121"/>
                <a:gd name="connsiteY1" fmla="*/ 0 h 910800"/>
                <a:gd name="connsiteX2" fmla="*/ 2800121 w 2800121"/>
                <a:gd name="connsiteY2" fmla="*/ 910800 h 910800"/>
                <a:gd name="connsiteX3" fmla="*/ 0 w 2800121"/>
                <a:gd name="connsiteY3" fmla="*/ 910800 h 910800"/>
                <a:gd name="connsiteX4" fmla="*/ 0 w 280012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910800">
                  <a:moveTo>
                    <a:pt x="0" y="0"/>
                  </a:moveTo>
                  <a:lnTo>
                    <a:pt x="2800121" y="0"/>
                  </a:lnTo>
                  <a:lnTo>
                    <a:pt x="2800121"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marL="0" lvl="0" indent="0" algn="just" defTabSz="622300">
                <a:lnSpc>
                  <a:spcPct val="90000"/>
                </a:lnSpc>
                <a:spcBef>
                  <a:spcPct val="0"/>
                </a:spcBef>
                <a:spcAft>
                  <a:spcPct val="35000"/>
                </a:spcAft>
                <a:buNone/>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3" name="Freeform: Shape 22">
              <a:extLst>
                <a:ext uri="{FF2B5EF4-FFF2-40B4-BE49-F238E27FC236}">
                  <a16:creationId xmlns:a16="http://schemas.microsoft.com/office/drawing/2014/main" id="{BE518C1C-70FC-4A8B-30A6-3DCC76A84D83}"/>
                </a:ext>
              </a:extLst>
            </p:cNvPr>
            <p:cNvSpPr/>
            <p:nvPr/>
          </p:nvSpPr>
          <p:spPr>
            <a:xfrm>
              <a:off x="4254607" y="3847756"/>
              <a:ext cx="7616331" cy="939262"/>
            </a:xfrm>
            <a:custGeom>
              <a:avLst/>
              <a:gdLst>
                <a:gd name="connsiteX0" fmla="*/ 0 w 7616331"/>
                <a:gd name="connsiteY0" fmla="*/ 0 h 939262"/>
                <a:gd name="connsiteX1" fmla="*/ 7616331 w 7616331"/>
                <a:gd name="connsiteY1" fmla="*/ 0 h 939262"/>
                <a:gd name="connsiteX2" fmla="*/ 7616331 w 7616331"/>
                <a:gd name="connsiteY2" fmla="*/ 939262 h 939262"/>
                <a:gd name="connsiteX3" fmla="*/ 0 w 7616331"/>
                <a:gd name="connsiteY3" fmla="*/ 939262 h 939262"/>
                <a:gd name="connsiteX4" fmla="*/ 0 w 7616331"/>
                <a:gd name="connsiteY4" fmla="*/ 0 h 93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39262">
                  <a:moveTo>
                    <a:pt x="0" y="0"/>
                  </a:moveTo>
                  <a:lnTo>
                    <a:pt x="7616331" y="0"/>
                  </a:lnTo>
                  <a:lnTo>
                    <a:pt x="7616331" y="939262"/>
                  </a:lnTo>
                  <a:lnTo>
                    <a:pt x="0" y="939262"/>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100000"/>
                </a:lnSpc>
                <a:spcBef>
                  <a:spcPct val="0"/>
                </a:spcBef>
                <a:spcAft>
                  <a:spcPct val="15000"/>
                </a:spcAft>
                <a:buClr>
                  <a:srgbClr val="5B9BD5"/>
                </a:buClr>
                <a:buFont typeface="Wingdings" panose="05000000000000000000" pitchFamily="2" charset="2"/>
                <a:buChar char="Ø"/>
              </a:pPr>
              <a:r>
                <a:rPr lang="en-GB" sz="1200" kern="1200" dirty="0">
                  <a:latin typeface="Trebuchet MS" panose="020B0603020202020204" pitchFamily="34" charset="0"/>
                  <a:ea typeface="+mn-ea"/>
                  <a:cs typeface="+mn-cs"/>
                </a:rPr>
                <a:t>SCRPS </a:t>
              </a:r>
              <a:r>
                <a:rPr lang="en-US" sz="1200" kern="1200" dirty="0">
                  <a:latin typeface="Trebuchet MS" panose="020B0603020202020204" pitchFamily="34" charset="0"/>
                  <a:ea typeface="+mn-ea"/>
                  <a:cs typeface="+mn-cs"/>
                </a:rPr>
                <a:t>to construct watch tower, installation of flood lights, security doors and panic alarm systems, repair/height increase of security fence and clearing of bush at Badagry </a:t>
              </a:r>
              <a:r>
                <a:rPr lang="en-US" sz="1200" kern="1200" dirty="0" err="1">
                  <a:latin typeface="Trebuchet MS" panose="020B0603020202020204" pitchFamily="34" charset="0"/>
                  <a:ea typeface="+mn-ea"/>
                  <a:cs typeface="+mn-cs"/>
                </a:rPr>
                <a:t>Grammer</a:t>
              </a:r>
              <a:r>
                <a:rPr lang="en-US" sz="1200" kern="1200" dirty="0">
                  <a:latin typeface="Trebuchet MS" panose="020B0603020202020204" pitchFamily="34" charset="0"/>
                  <a:ea typeface="+mn-ea"/>
                  <a:cs typeface="+mn-cs"/>
                </a:rPr>
                <a:t> school, Badagry LGA, Lagos State Civil Service Model College, </a:t>
              </a:r>
              <a:r>
                <a:rPr lang="en-US" sz="1200" kern="1200" dirty="0" err="1">
                  <a:latin typeface="Trebuchet MS" panose="020B0603020202020204" pitchFamily="34" charset="0"/>
                  <a:ea typeface="+mn-ea"/>
                  <a:cs typeface="+mn-cs"/>
                </a:rPr>
                <a:t>Igbogbo</a:t>
              </a:r>
              <a:r>
                <a:rPr lang="en-US" sz="1200" kern="1200" dirty="0">
                  <a:latin typeface="Trebuchet MS" panose="020B0603020202020204" pitchFamily="34" charset="0"/>
                  <a:ea typeface="+mn-ea"/>
                  <a:cs typeface="+mn-cs"/>
                </a:rPr>
                <a:t>, Ikorodu LGA, and Lagos State Model College, Ojo LGA.</a:t>
              </a:r>
              <a:endParaRPr lang="en-GB" sz="1200" kern="1200" dirty="0">
                <a:latin typeface="Trebuchet MS" panose="020B0603020202020204" pitchFamily="34" charset="0"/>
                <a:ea typeface="+mn-ea"/>
                <a:cs typeface="+mn-cs"/>
              </a:endParaRPr>
            </a:p>
          </p:txBody>
        </p:sp>
        <p:sp>
          <p:nvSpPr>
            <p:cNvPr id="24" name="Freeform: Shape 23">
              <a:extLst>
                <a:ext uri="{FF2B5EF4-FFF2-40B4-BE49-F238E27FC236}">
                  <a16:creationId xmlns:a16="http://schemas.microsoft.com/office/drawing/2014/main" id="{019393E3-A0C8-8D42-0EDA-E828F2DDE88B}"/>
                </a:ext>
              </a:extLst>
            </p:cNvPr>
            <p:cNvSpPr/>
            <p:nvPr/>
          </p:nvSpPr>
          <p:spPr>
            <a:xfrm>
              <a:off x="670452" y="5180318"/>
              <a:ext cx="2800121" cy="910800"/>
            </a:xfrm>
            <a:custGeom>
              <a:avLst/>
              <a:gdLst>
                <a:gd name="connsiteX0" fmla="*/ 0 w 2800121"/>
                <a:gd name="connsiteY0" fmla="*/ 0 h 910800"/>
                <a:gd name="connsiteX1" fmla="*/ 2800121 w 2800121"/>
                <a:gd name="connsiteY1" fmla="*/ 0 h 910800"/>
                <a:gd name="connsiteX2" fmla="*/ 2800121 w 2800121"/>
                <a:gd name="connsiteY2" fmla="*/ 910800 h 910800"/>
                <a:gd name="connsiteX3" fmla="*/ 0 w 2800121"/>
                <a:gd name="connsiteY3" fmla="*/ 910800 h 910800"/>
                <a:gd name="connsiteX4" fmla="*/ 0 w 280012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910800">
                  <a:moveTo>
                    <a:pt x="0" y="0"/>
                  </a:moveTo>
                  <a:lnTo>
                    <a:pt x="2800121" y="0"/>
                  </a:lnTo>
                  <a:lnTo>
                    <a:pt x="2800121"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marL="0" lvl="0" indent="0" algn="just" defTabSz="622300">
                <a:lnSpc>
                  <a:spcPct val="90000"/>
                </a:lnSpc>
                <a:spcBef>
                  <a:spcPct val="0"/>
                </a:spcBef>
                <a:spcAft>
                  <a:spcPct val="35000"/>
                </a:spcAft>
                <a:buNone/>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6" name="Freeform: Shape 25">
              <a:extLst>
                <a:ext uri="{FF2B5EF4-FFF2-40B4-BE49-F238E27FC236}">
                  <a16:creationId xmlns:a16="http://schemas.microsoft.com/office/drawing/2014/main" id="{874F6CFB-8411-D83A-C323-0BFA91CC781E}"/>
                </a:ext>
              </a:extLst>
            </p:cNvPr>
            <p:cNvSpPr/>
            <p:nvPr/>
          </p:nvSpPr>
          <p:spPr>
            <a:xfrm>
              <a:off x="4254607" y="4926851"/>
              <a:ext cx="7616331" cy="1366200"/>
            </a:xfrm>
            <a:custGeom>
              <a:avLst/>
              <a:gdLst>
                <a:gd name="connsiteX0" fmla="*/ 0 w 7616331"/>
                <a:gd name="connsiteY0" fmla="*/ 0 h 1366200"/>
                <a:gd name="connsiteX1" fmla="*/ 7616331 w 7616331"/>
                <a:gd name="connsiteY1" fmla="*/ 0 h 1366200"/>
                <a:gd name="connsiteX2" fmla="*/ 7616331 w 7616331"/>
                <a:gd name="connsiteY2" fmla="*/ 1366200 h 1366200"/>
                <a:gd name="connsiteX3" fmla="*/ 0 w 7616331"/>
                <a:gd name="connsiteY3" fmla="*/ 1366200 h 1366200"/>
                <a:gd name="connsiteX4" fmla="*/ 0 w 7616331"/>
                <a:gd name="connsiteY4" fmla="*/ 0 h 136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366200">
                  <a:moveTo>
                    <a:pt x="0" y="0"/>
                  </a:moveTo>
                  <a:lnTo>
                    <a:pt x="7616331" y="0"/>
                  </a:lnTo>
                  <a:lnTo>
                    <a:pt x="7616331" y="1366200"/>
                  </a:lnTo>
                  <a:lnTo>
                    <a:pt x="0" y="1366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100000"/>
                </a:lnSpc>
                <a:spcBef>
                  <a:spcPct val="0"/>
                </a:spcBef>
                <a:spcAft>
                  <a:spcPct val="15000"/>
                </a:spcAft>
                <a:buClr>
                  <a:schemeClr val="accent5"/>
                </a:buClr>
                <a:buFont typeface="Wingdings" panose="05000000000000000000" pitchFamily="2" charset="2"/>
                <a:buChar char="Ø"/>
              </a:pPr>
              <a:r>
                <a:rPr lang="en-GB" sz="1200" kern="1200" dirty="0">
                  <a:effectLst/>
                  <a:latin typeface="Trebuchet MS" panose="020B0603020202020204" pitchFamily="34" charset="0"/>
                  <a:ea typeface="+mn-ea"/>
                  <a:cs typeface="+mn-cs"/>
                </a:rPr>
                <a:t>LASTVEB to b</a:t>
              </a:r>
              <a:r>
                <a:rPr lang="en-US" sz="1200" kern="1200" dirty="0" err="1">
                  <a:effectLst/>
                  <a:latin typeface="Trebuchet MS" panose="020B0603020202020204" pitchFamily="34" charset="0"/>
                  <a:ea typeface="+mn-ea"/>
                  <a:cs typeface="+mn-cs"/>
                </a:rPr>
                <a:t>uild</a:t>
              </a:r>
              <a:r>
                <a:rPr lang="en-US" sz="1200" kern="1200" dirty="0">
                  <a:effectLst/>
                  <a:latin typeface="Trebuchet MS" panose="020B0603020202020204" pitchFamily="34" charset="0"/>
                  <a:ea typeface="+mn-ea"/>
                  <a:cs typeface="+mn-cs"/>
                </a:rPr>
                <a:t> New Technical College at </a:t>
              </a:r>
              <a:r>
                <a:rPr lang="en-US" sz="1200" kern="1200" dirty="0" err="1">
                  <a:effectLst/>
                  <a:latin typeface="Trebuchet MS" panose="020B0603020202020204" pitchFamily="34" charset="0"/>
                  <a:ea typeface="+mn-ea"/>
                  <a:cs typeface="+mn-cs"/>
                </a:rPr>
                <a:t>Orimedu</a:t>
              </a:r>
              <a:r>
                <a:rPr lang="en-US" sz="1200" kern="1200" dirty="0">
                  <a:effectLst/>
                  <a:latin typeface="Trebuchet MS" panose="020B0603020202020204" pitchFamily="34" charset="0"/>
                  <a:ea typeface="+mn-ea"/>
                  <a:cs typeface="+mn-cs"/>
                </a:rPr>
                <a:t>- Ibeju-Lekki;  provide tools and equipment for comprehensive schools in </a:t>
              </a:r>
              <a:r>
                <a:rPr lang="en-GB" sz="1200" kern="1200" dirty="0">
                  <a:effectLst/>
                  <a:latin typeface="Trebuchet MS" panose="020B0603020202020204" pitchFamily="34" charset="0"/>
                  <a:ea typeface="+mn-ea"/>
                  <a:cs typeface="+mn-cs"/>
                </a:rPr>
                <a:t>Alimosho, </a:t>
              </a:r>
              <a:r>
                <a:rPr lang="en-GB" sz="1200" kern="1200" dirty="0" err="1">
                  <a:effectLst/>
                  <a:latin typeface="Trebuchet MS" panose="020B0603020202020204" pitchFamily="34" charset="0"/>
                  <a:ea typeface="+mn-ea"/>
                  <a:cs typeface="+mn-cs"/>
                </a:rPr>
                <a:t>Ajeromi-Ifelodun</a:t>
              </a:r>
              <a:r>
                <a:rPr lang="en-GB" sz="1200" kern="1200" dirty="0">
                  <a:effectLst/>
                  <a:latin typeface="Trebuchet MS" panose="020B0603020202020204" pitchFamily="34" charset="0"/>
                  <a:ea typeface="+mn-ea"/>
                  <a:cs typeface="+mn-cs"/>
                </a:rPr>
                <a:t>, </a:t>
              </a:r>
              <a:r>
                <a:rPr lang="en-GB" sz="1200" kern="1200" dirty="0" err="1">
                  <a:effectLst/>
                  <a:latin typeface="Trebuchet MS" panose="020B0603020202020204" pitchFamily="34" charset="0"/>
                  <a:ea typeface="+mn-ea"/>
                  <a:cs typeface="+mn-cs"/>
                </a:rPr>
                <a:t>Epe</a:t>
              </a:r>
              <a:r>
                <a:rPr lang="en-GB" sz="1200" kern="1200" dirty="0">
                  <a:effectLst/>
                  <a:latin typeface="Trebuchet MS" panose="020B0603020202020204" pitchFamily="34" charset="0"/>
                  <a:ea typeface="+mn-ea"/>
                  <a:cs typeface="+mn-cs"/>
                </a:rPr>
                <a:t> Agege, Mushin, Surulere, Badagry, Oshodi/</a:t>
              </a:r>
              <a:r>
                <a:rPr lang="en-GB" sz="1200" kern="1200" dirty="0" err="1">
                  <a:effectLst/>
                  <a:latin typeface="Trebuchet MS" panose="020B0603020202020204" pitchFamily="34" charset="0"/>
                  <a:ea typeface="+mn-ea"/>
                  <a:cs typeface="+mn-cs"/>
                </a:rPr>
                <a:t>Isolo</a:t>
              </a:r>
              <a:r>
                <a:rPr lang="en-GB" sz="1200" kern="1200" dirty="0">
                  <a:effectLst/>
                  <a:latin typeface="Trebuchet MS" panose="020B0603020202020204" pitchFamily="34" charset="0"/>
                  <a:ea typeface="+mn-ea"/>
                  <a:cs typeface="+mn-cs"/>
                </a:rPr>
                <a:t>, </a:t>
              </a:r>
              <a:r>
                <a:rPr lang="en-GB" sz="1200" kern="1200" dirty="0" err="1">
                  <a:effectLst/>
                  <a:latin typeface="Trebuchet MS" panose="020B0603020202020204" pitchFamily="34" charset="0"/>
                  <a:ea typeface="+mn-ea"/>
                  <a:cs typeface="+mn-cs"/>
                </a:rPr>
                <a:t>Somolu</a:t>
              </a:r>
              <a:r>
                <a:rPr lang="en-GB" sz="1200" kern="1200" dirty="0">
                  <a:effectLst/>
                  <a:latin typeface="Trebuchet MS" panose="020B0603020202020204" pitchFamily="34" charset="0"/>
                  <a:ea typeface="+mn-ea"/>
                  <a:cs typeface="+mn-cs"/>
                </a:rPr>
                <a:t>, Ikorodu, Mainland, &amp; </a:t>
              </a:r>
              <a:r>
                <a:rPr lang="en-GB" sz="1200" kern="1200" dirty="0" err="1">
                  <a:effectLst/>
                  <a:latin typeface="Trebuchet MS" panose="020B0603020202020204" pitchFamily="34" charset="0"/>
                  <a:ea typeface="+mn-ea"/>
                  <a:cs typeface="+mn-cs"/>
                </a:rPr>
                <a:t>Eti-Osa</a:t>
              </a:r>
              <a:r>
                <a:rPr lang="en-GB" sz="1200" kern="1200" dirty="0">
                  <a:effectLst/>
                  <a:latin typeface="Trebuchet MS" panose="020B0603020202020204" pitchFamily="34" charset="0"/>
                  <a:ea typeface="+mn-ea"/>
                  <a:cs typeface="+mn-cs"/>
                </a:rPr>
                <a:t>; </a:t>
              </a:r>
              <a:r>
                <a:rPr lang="en-US" sz="1200" kern="1200" dirty="0">
                  <a:effectLst/>
                  <a:latin typeface="Trebuchet MS" panose="020B0603020202020204" pitchFamily="34" charset="0"/>
                  <a:ea typeface="+mn-ea"/>
                  <a:cs typeface="+mn-cs"/>
                </a:rPr>
                <a:t>Rehabilitate &amp; Extend GTC, Ikorodu </a:t>
              </a:r>
              <a:r>
                <a:rPr lang="en-US" sz="1200" kern="1200" dirty="0" err="1">
                  <a:effectLst/>
                  <a:latin typeface="Trebuchet MS" panose="020B0603020202020204" pitchFamily="34" charset="0"/>
                  <a:ea typeface="+mn-ea"/>
                  <a:cs typeface="+mn-cs"/>
                </a:rPr>
                <a:t>Mechnical</a:t>
              </a:r>
              <a:r>
                <a:rPr lang="en-US" sz="1200" kern="1200" dirty="0">
                  <a:effectLst/>
                  <a:latin typeface="Trebuchet MS" panose="020B0603020202020204" pitchFamily="34" charset="0"/>
                  <a:ea typeface="+mn-ea"/>
                  <a:cs typeface="+mn-cs"/>
                </a:rPr>
                <a:t> Workshop for the Siemens Centre of Excellence for Mechatronics) as well as provide Tools, Equipment, Generator </a:t>
              </a:r>
              <a:r>
                <a:rPr lang="en-US" sz="1200" kern="1200" dirty="0" err="1">
                  <a:effectLst/>
                  <a:latin typeface="Trebuchet MS" panose="020B0603020202020204" pitchFamily="34" charset="0"/>
                  <a:ea typeface="+mn-ea"/>
                  <a:cs typeface="+mn-cs"/>
                </a:rPr>
                <a:t>etc</a:t>
              </a:r>
              <a:r>
                <a:rPr lang="en-US" sz="1200" kern="1200" dirty="0">
                  <a:effectLst/>
                  <a:latin typeface="Trebuchet MS" panose="020B0603020202020204" pitchFamily="34" charset="0"/>
                  <a:ea typeface="+mn-ea"/>
                  <a:cs typeface="+mn-cs"/>
                </a:rPr>
                <a:t>, for the newly established Multimedia Academy, at </a:t>
              </a:r>
              <a:r>
                <a:rPr lang="en-US" sz="1200" kern="1200" dirty="0" err="1">
                  <a:effectLst/>
                  <a:latin typeface="Trebuchet MS" panose="020B0603020202020204" pitchFamily="34" charset="0"/>
                  <a:ea typeface="+mn-ea"/>
                  <a:cs typeface="+mn-cs"/>
                </a:rPr>
                <a:t>Yaba</a:t>
              </a:r>
              <a:r>
                <a:rPr lang="en-US" sz="1200" kern="1200" dirty="0">
                  <a:effectLst/>
                  <a:latin typeface="Trebuchet MS" panose="020B0603020202020204" pitchFamily="34" charset="0"/>
                  <a:ea typeface="+mn-ea"/>
                  <a:cs typeface="+mn-cs"/>
                </a:rPr>
                <a:t>.</a:t>
              </a:r>
              <a:r>
                <a:rPr lang="en-GB" sz="1200" kern="1200" dirty="0">
                  <a:effectLst/>
                  <a:latin typeface="Trebuchet MS" panose="020B0603020202020204" pitchFamily="34" charset="0"/>
                  <a:ea typeface="+mn-ea"/>
                  <a:cs typeface="+mn-cs"/>
                </a:rPr>
                <a:t> </a:t>
              </a:r>
              <a:r>
                <a:rPr lang="en-US" sz="1200" kern="1200" dirty="0">
                  <a:effectLst/>
                  <a:latin typeface="Trebuchet MS" panose="020B0603020202020204" pitchFamily="34" charset="0"/>
                  <a:ea typeface="+mn-ea"/>
                  <a:cs typeface="+mn-cs"/>
                </a:rPr>
                <a:t> </a:t>
              </a:r>
              <a:endParaRPr lang="en-GB" sz="1200" b="1" kern="1200" cap="none" spc="0" dirty="0">
                <a:ln w="0"/>
                <a:effectLst/>
                <a:latin typeface="Trebuchet MS" panose="020B0603020202020204" pitchFamily="34" charset="0"/>
              </a:endParaRPr>
            </a:p>
          </p:txBody>
        </p:sp>
      </p:grpSp>
      <p:sp>
        <p:nvSpPr>
          <p:cNvPr id="14" name="Rectangle 13">
            <a:extLst>
              <a:ext uri="{FF2B5EF4-FFF2-40B4-BE49-F238E27FC236}">
                <a16:creationId xmlns:a16="http://schemas.microsoft.com/office/drawing/2014/main" id="{9282C7D9-4ECE-57C3-369D-82D3683DAEA5}"/>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37</a:t>
            </a:fld>
            <a:endParaRPr kumimoji="0" lang="x-none" b="1" i="0" u="none" strike="noStrike" kern="1200" cap="none" spc="0" normalizeH="0" baseline="0" noProof="0">
              <a:ln>
                <a:noFill/>
              </a:ln>
              <a:effectLst/>
              <a:uLnTx/>
              <a:uFillTx/>
              <a:latin typeface="Calibri"/>
              <a:ea typeface="+mn-ea"/>
              <a:cs typeface="+mn-cs"/>
            </a:endParaRPr>
          </a:p>
        </p:txBody>
      </p:sp>
      <p:sp>
        <p:nvSpPr>
          <p:cNvPr id="7" name="Rectangle: Rounded Corners 6">
            <a:extLst>
              <a:ext uri="{FF2B5EF4-FFF2-40B4-BE49-F238E27FC236}">
                <a16:creationId xmlns:a16="http://schemas.microsoft.com/office/drawing/2014/main" id="{25926D6F-CD82-C45F-1E10-8325E946391A}"/>
              </a:ext>
            </a:extLst>
          </p:cNvPr>
          <p:cNvSpPr/>
          <p:nvPr/>
        </p:nvSpPr>
        <p:spPr>
          <a:xfrm>
            <a:off x="4168005" y="589912"/>
            <a:ext cx="7554153" cy="365125"/>
          </a:xfrm>
          <a:prstGeom prst="roundRect">
            <a:avLst/>
          </a:prstGeom>
          <a:noFill/>
        </p:spPr>
        <p:style>
          <a:lnRef idx="0">
            <a:schemeClr val="dk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aphicFrame>
        <p:nvGraphicFramePr>
          <p:cNvPr id="27" name="Diagram 26">
            <a:extLst>
              <a:ext uri="{FF2B5EF4-FFF2-40B4-BE49-F238E27FC236}">
                <a16:creationId xmlns:a16="http://schemas.microsoft.com/office/drawing/2014/main" id="{E7BAA18B-C633-EDF6-64AD-861214D7F11B}"/>
              </a:ext>
            </a:extLst>
          </p:cNvPr>
          <p:cNvGraphicFramePr/>
          <p:nvPr>
            <p:extLst>
              <p:ext uri="{D42A27DB-BD31-4B8C-83A1-F6EECF244321}">
                <p14:modId xmlns:p14="http://schemas.microsoft.com/office/powerpoint/2010/main" val="1491392977"/>
              </p:ext>
            </p:extLst>
          </p:nvPr>
        </p:nvGraphicFramePr>
        <p:xfrm>
          <a:off x="777458" y="3108260"/>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2351A22E-F01C-2D8F-1E5D-A1B07D6B1023}"/>
              </a:ext>
            </a:extLst>
          </p:cNvPr>
          <p:cNvGrpSpPr/>
          <p:nvPr/>
        </p:nvGrpSpPr>
        <p:grpSpPr>
          <a:xfrm>
            <a:off x="3299278" y="321862"/>
            <a:ext cx="8146882" cy="461665"/>
            <a:chOff x="3061427" y="552450"/>
            <a:chExt cx="8656962" cy="461665"/>
          </a:xfrm>
        </p:grpSpPr>
        <p:sp>
          <p:nvSpPr>
            <p:cNvPr id="13" name="TextBox 12">
              <a:extLst>
                <a:ext uri="{FF2B5EF4-FFF2-40B4-BE49-F238E27FC236}">
                  <a16:creationId xmlns:a16="http://schemas.microsoft.com/office/drawing/2014/main" id="{A70C2C95-A18D-A1EA-0A30-AF3017E5B9F2}"/>
                </a:ext>
              </a:extLst>
            </p:cNvPr>
            <p:cNvSpPr txBox="1"/>
            <p:nvPr/>
          </p:nvSpPr>
          <p:spPr>
            <a:xfrm>
              <a:off x="3166189" y="552450"/>
              <a:ext cx="8552200" cy="461665"/>
            </a:xfrm>
            <a:prstGeom prst="rect">
              <a:avLst/>
            </a:prstGeom>
            <a:solidFill>
              <a:srgbClr val="FFC000"/>
            </a:solidFill>
            <a:ln w="38100">
              <a:solidFill>
                <a:schemeClr val="bg1"/>
              </a:solidFill>
            </a:ln>
          </p:spPr>
          <p:txBody>
            <a:bodyPr wrap="square" rtlCol="0">
              <a:spAutoFit/>
            </a:bodyPr>
            <a:lstStyle/>
            <a:p>
              <a:pPr lvl="1">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AGGRESSIVELY DEVELOP, UPGRADE AND MAINTAIN INFRASTRUCTURE (TRANSPORTATION, TECHNOLOGY, EDUCATION, HEALTH, ENERGY ETC.) </a:t>
              </a:r>
            </a:p>
          </p:txBody>
        </p:sp>
        <p:sp>
          <p:nvSpPr>
            <p:cNvPr id="15" name="Arrow: Pentagon 14">
              <a:extLst>
                <a:ext uri="{FF2B5EF4-FFF2-40B4-BE49-F238E27FC236}">
                  <a16:creationId xmlns:a16="http://schemas.microsoft.com/office/drawing/2014/main" id="{156D0A25-09A0-F5B9-EDF1-E6C67E922AC8}"/>
                </a:ext>
              </a:extLst>
            </p:cNvPr>
            <p:cNvSpPr/>
            <p:nvPr/>
          </p:nvSpPr>
          <p:spPr>
            <a:xfrm>
              <a:off x="3061427" y="566507"/>
              <a:ext cx="548283" cy="446738"/>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grpSp>
      <p:sp>
        <p:nvSpPr>
          <p:cNvPr id="19" name="Rectangle: Rounded Corners 4">
            <a:extLst>
              <a:ext uri="{FF2B5EF4-FFF2-40B4-BE49-F238E27FC236}">
                <a16:creationId xmlns:a16="http://schemas.microsoft.com/office/drawing/2014/main" id="{87F4826B-C918-36B4-89CD-035E565F6630}"/>
              </a:ext>
            </a:extLst>
          </p:cNvPr>
          <p:cNvSpPr txBox="1"/>
          <p:nvPr/>
        </p:nvSpPr>
        <p:spPr>
          <a:xfrm>
            <a:off x="3977070" y="996247"/>
            <a:ext cx="7546502"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GB"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We Continue To Show Commitment Toward Infrastructure Upgrade And Maintenance, With Plans For Iconic Developments. Delays Are However Experienced In Some Cases That Need To Be Monitored.</a:t>
            </a:r>
            <a:endParaRPr kumimoji="0" lang="en-NG"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41029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6F74529-E4E6-5DD2-5603-67D449F13FFC}"/>
              </a:ext>
            </a:extLst>
          </p:cNvPr>
          <p:cNvGrpSpPr/>
          <p:nvPr/>
        </p:nvGrpSpPr>
        <p:grpSpPr>
          <a:xfrm>
            <a:off x="3140497" y="1367092"/>
            <a:ext cx="1137814" cy="4608000"/>
            <a:chOff x="2903020" y="1562101"/>
            <a:chExt cx="1146554" cy="4320000"/>
          </a:xfrm>
        </p:grpSpPr>
        <p:sp>
          <p:nvSpPr>
            <p:cNvPr id="38" name="object 25">
              <a:extLst>
                <a:ext uri="{FF2B5EF4-FFF2-40B4-BE49-F238E27FC236}">
                  <a16:creationId xmlns:a16="http://schemas.microsoft.com/office/drawing/2014/main" id="{FAFD2F97-FD63-59F4-2D8A-2BB14AD8D67B}"/>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9" name="object 25">
              <a:extLst>
                <a:ext uri="{FF2B5EF4-FFF2-40B4-BE49-F238E27FC236}">
                  <a16:creationId xmlns:a16="http://schemas.microsoft.com/office/drawing/2014/main" id="{2261E238-0D5C-770C-258C-10C7FF7CAABB}"/>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bject 25">
              <a:extLst>
                <a:ext uri="{FF2B5EF4-FFF2-40B4-BE49-F238E27FC236}">
                  <a16:creationId xmlns:a16="http://schemas.microsoft.com/office/drawing/2014/main" id="{FFE4FA0C-5C9D-0E4C-1632-D3175D1C50A8}"/>
                </a:ext>
              </a:extLst>
            </p:cNvPr>
            <p:cNvSpPr/>
            <p:nvPr/>
          </p:nvSpPr>
          <p:spPr>
            <a:xfrm>
              <a:off x="3739592" y="3078349"/>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bject 25">
              <a:extLst>
                <a:ext uri="{FF2B5EF4-FFF2-40B4-BE49-F238E27FC236}">
                  <a16:creationId xmlns:a16="http://schemas.microsoft.com/office/drawing/2014/main" id="{39480E0F-5177-40D3-E858-B8CDC492EE08}"/>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object 25">
              <a:extLst>
                <a:ext uri="{FF2B5EF4-FFF2-40B4-BE49-F238E27FC236}">
                  <a16:creationId xmlns:a16="http://schemas.microsoft.com/office/drawing/2014/main" id="{A6D2D193-AD09-B497-8137-0F1A39233584}"/>
                </a:ext>
              </a:extLst>
            </p:cNvPr>
            <p:cNvSpPr/>
            <p:nvPr/>
          </p:nvSpPr>
          <p:spPr>
            <a:xfrm>
              <a:off x="3739592" y="4423750"/>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object 25">
              <a:extLst>
                <a:ext uri="{FF2B5EF4-FFF2-40B4-BE49-F238E27FC236}">
                  <a16:creationId xmlns:a16="http://schemas.microsoft.com/office/drawing/2014/main" id="{58BD8DB8-EB91-626B-E099-83ED8E57E35F}"/>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bject 25">
              <a:extLst>
                <a:ext uri="{FF2B5EF4-FFF2-40B4-BE49-F238E27FC236}">
                  <a16:creationId xmlns:a16="http://schemas.microsoft.com/office/drawing/2014/main" id="{ED76A614-4300-97AC-CB14-76FCB3759F38}"/>
                </a:ext>
              </a:extLst>
            </p:cNvPr>
            <p:cNvSpPr/>
            <p:nvPr/>
          </p:nvSpPr>
          <p:spPr>
            <a:xfrm>
              <a:off x="3761574" y="503219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object 25">
              <a:extLst>
                <a:ext uri="{FF2B5EF4-FFF2-40B4-BE49-F238E27FC236}">
                  <a16:creationId xmlns:a16="http://schemas.microsoft.com/office/drawing/2014/main" id="{E7C2D45D-4C7D-E0AE-DB39-0FC58825626B}"/>
                </a:ext>
              </a:extLst>
            </p:cNvPr>
            <p:cNvSpPr/>
            <p:nvPr/>
          </p:nvSpPr>
          <p:spPr>
            <a:xfrm>
              <a:off x="3731020" y="222356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bject 25">
              <a:extLst>
                <a:ext uri="{FF2B5EF4-FFF2-40B4-BE49-F238E27FC236}">
                  <a16:creationId xmlns:a16="http://schemas.microsoft.com/office/drawing/2014/main" id="{D943D98A-28BE-AFCF-75CF-AFF57785DF76}"/>
                </a:ext>
              </a:extLst>
            </p:cNvPr>
            <p:cNvSpPr/>
            <p:nvPr/>
          </p:nvSpPr>
          <p:spPr>
            <a:xfrm>
              <a:off x="3761574" y="3768090"/>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E3F8E8E4-DCB6-4EFB-21E4-B0E33EA9098C}"/>
              </a:ext>
            </a:extLst>
          </p:cNvPr>
          <p:cNvGrpSpPr/>
          <p:nvPr/>
        </p:nvGrpSpPr>
        <p:grpSpPr>
          <a:xfrm>
            <a:off x="670452" y="1020612"/>
            <a:ext cx="11200487" cy="5317913"/>
            <a:chOff x="670452" y="1020612"/>
            <a:chExt cx="11200487" cy="5317913"/>
          </a:xfrm>
        </p:grpSpPr>
        <p:sp>
          <p:nvSpPr>
            <p:cNvPr id="14" name="Rectangle 13">
              <a:extLst>
                <a:ext uri="{FF2B5EF4-FFF2-40B4-BE49-F238E27FC236}">
                  <a16:creationId xmlns:a16="http://schemas.microsoft.com/office/drawing/2014/main" id="{6922C873-83C3-BDA6-0F25-50004703D05C}"/>
                </a:ext>
              </a:extLst>
            </p:cNvPr>
            <p:cNvSpPr/>
            <p:nvPr/>
          </p:nvSpPr>
          <p:spPr>
            <a:xfrm>
              <a:off x="670452" y="1020612"/>
              <a:ext cx="11200487" cy="5317913"/>
            </a:xfrm>
            <a:prstGeom prst="rect">
              <a:avLst/>
            </a:prstGeom>
            <a:noFill/>
          </p:spPr>
        </p:sp>
        <p:sp>
          <p:nvSpPr>
            <p:cNvPr id="15" name="Freeform: Shape 14">
              <a:extLst>
                <a:ext uri="{FF2B5EF4-FFF2-40B4-BE49-F238E27FC236}">
                  <a16:creationId xmlns:a16="http://schemas.microsoft.com/office/drawing/2014/main" id="{9F76A68B-184A-E5FF-B3FE-81493D506369}"/>
                </a:ext>
              </a:extLst>
            </p:cNvPr>
            <p:cNvSpPr/>
            <p:nvPr/>
          </p:nvSpPr>
          <p:spPr>
            <a:xfrm>
              <a:off x="670452" y="1071790"/>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IMPROVEMENT IN          EMPLOYMENT</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7" name="Freeform: Shape 16">
              <a:extLst>
                <a:ext uri="{FF2B5EF4-FFF2-40B4-BE49-F238E27FC236}">
                  <a16:creationId xmlns:a16="http://schemas.microsoft.com/office/drawing/2014/main" id="{EFEFD028-D343-05DC-804B-101345F22AB9}"/>
                </a:ext>
              </a:extLst>
            </p:cNvPr>
            <p:cNvSpPr/>
            <p:nvPr/>
          </p:nvSpPr>
          <p:spPr>
            <a:xfrm>
              <a:off x="4254607" y="1071790"/>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200" kern="1200" dirty="0">
                  <a:latin typeface="Trebuchet MS" panose="020B0603020202020204" pitchFamily="34" charset="0"/>
                </a:rPr>
                <a:t>Annual MSME trade fair, African Industrialization day and International Cooperative day to be celebrated, &amp; Eko MSME Fashion hub 2 to be established.</a:t>
              </a:r>
              <a:endParaRPr lang="en-GB" sz="1200" b="0" kern="1200" cap="none" spc="0" dirty="0">
                <a:ln w="0"/>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D4CCDE9A-9249-2940-B3B0-A5880EF5E389}"/>
                </a:ext>
              </a:extLst>
            </p:cNvPr>
            <p:cNvSpPr/>
            <p:nvPr/>
          </p:nvSpPr>
          <p:spPr>
            <a:xfrm>
              <a:off x="670452" y="1854734"/>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0" name="Freeform: Shape 19">
              <a:extLst>
                <a:ext uri="{FF2B5EF4-FFF2-40B4-BE49-F238E27FC236}">
                  <a16:creationId xmlns:a16="http://schemas.microsoft.com/office/drawing/2014/main" id="{51C4E4E7-90F4-EBD0-4390-FE6F3155855B}"/>
                </a:ext>
              </a:extLst>
            </p:cNvPr>
            <p:cNvSpPr/>
            <p:nvPr/>
          </p:nvSpPr>
          <p:spPr>
            <a:xfrm>
              <a:off x="4254607" y="1797190"/>
              <a:ext cx="7616331" cy="728887"/>
            </a:xfrm>
            <a:custGeom>
              <a:avLst/>
              <a:gdLst>
                <a:gd name="connsiteX0" fmla="*/ 0 w 7616331"/>
                <a:gd name="connsiteY0" fmla="*/ 0 h 728887"/>
                <a:gd name="connsiteX1" fmla="*/ 7616331 w 7616331"/>
                <a:gd name="connsiteY1" fmla="*/ 0 h 728887"/>
                <a:gd name="connsiteX2" fmla="*/ 7616331 w 7616331"/>
                <a:gd name="connsiteY2" fmla="*/ 728887 h 728887"/>
                <a:gd name="connsiteX3" fmla="*/ 0 w 7616331"/>
                <a:gd name="connsiteY3" fmla="*/ 728887 h 728887"/>
                <a:gd name="connsiteX4" fmla="*/ 0 w 7616331"/>
                <a:gd name="connsiteY4" fmla="*/ 0 h 728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728887">
                  <a:moveTo>
                    <a:pt x="0" y="0"/>
                  </a:moveTo>
                  <a:lnTo>
                    <a:pt x="7616331" y="0"/>
                  </a:lnTo>
                  <a:lnTo>
                    <a:pt x="7616331" y="728887"/>
                  </a:lnTo>
                  <a:lnTo>
                    <a:pt x="0" y="728887"/>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GB" sz="1200" kern="1200" dirty="0">
                  <a:effectLst/>
                  <a:latin typeface="Trebuchet MS" panose="020B0603020202020204" pitchFamily="34" charset="0"/>
                  <a:ea typeface="+mn-ea"/>
                  <a:cs typeface="+mn-cs"/>
                </a:rPr>
                <a:t>Virtual Market / Database Portal to be operationalized with Bio data capture and verification of 15000 artisans; 1500 Artisans/ Tradesmen to be equipped and another 1500 to be trained/upskilled.</a:t>
              </a:r>
              <a:endParaRPr lang="en-GB" sz="1200" b="0" kern="1200" cap="none" spc="0" dirty="0">
                <a:ln w="0"/>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6E4454A6-4D50-5B8D-5F21-24F4B345D2D6}"/>
                </a:ext>
              </a:extLst>
            </p:cNvPr>
            <p:cNvSpPr/>
            <p:nvPr/>
          </p:nvSpPr>
          <p:spPr>
            <a:xfrm>
              <a:off x="670452" y="263767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3" name="Freeform: Shape 22">
              <a:extLst>
                <a:ext uri="{FF2B5EF4-FFF2-40B4-BE49-F238E27FC236}">
                  <a16:creationId xmlns:a16="http://schemas.microsoft.com/office/drawing/2014/main" id="{ED6B6ABC-50EE-76F1-596D-EF37EC911661}"/>
                </a:ext>
              </a:extLst>
            </p:cNvPr>
            <p:cNvSpPr/>
            <p:nvPr/>
          </p:nvSpPr>
          <p:spPr>
            <a:xfrm>
              <a:off x="4254607" y="2637677"/>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GB" sz="1200" b="0" kern="1200" dirty="0">
                  <a:effectLst/>
                  <a:latin typeface="Trebuchet MS" panose="020B0603020202020204" pitchFamily="34" charset="0"/>
                </a:rPr>
                <a:t>Lagos </a:t>
              </a:r>
              <a:r>
                <a:rPr lang="en-GB" sz="1200" b="0" kern="1200" dirty="0" err="1">
                  <a:effectLst/>
                  <a:latin typeface="Trebuchet MS" panose="020B0603020202020204" pitchFamily="34" charset="0"/>
                </a:rPr>
                <a:t>Agripreneurship</a:t>
              </a:r>
              <a:r>
                <a:rPr lang="en-GB" sz="1200" b="0" kern="1200" dirty="0">
                  <a:effectLst/>
                  <a:latin typeface="Trebuchet MS" panose="020B0603020202020204" pitchFamily="34" charset="0"/>
                </a:rPr>
                <a:t> Programme (LAP), a continuous batch training for 120 </a:t>
              </a:r>
              <a:r>
                <a:rPr lang="en-GB" sz="1200" b="0" kern="1200" dirty="0" err="1">
                  <a:effectLst/>
                  <a:latin typeface="Trebuchet MS" panose="020B0603020202020204" pitchFamily="34" charset="0"/>
                </a:rPr>
                <a:t>Agripreneurs</a:t>
              </a:r>
              <a:r>
                <a:rPr lang="en-GB" sz="1200" b="0" kern="1200" dirty="0">
                  <a:effectLst/>
                  <a:latin typeface="Trebuchet MS" panose="020B0603020202020204" pitchFamily="34" charset="0"/>
                </a:rPr>
                <a:t> who would become job creators, to hold between June and July.</a:t>
              </a:r>
              <a:endParaRPr lang="en-GB" sz="1200" b="0" kern="1200" cap="none" spc="0" dirty="0">
                <a:ln w="0"/>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172321EA-7FAD-6C7D-5BF7-40C6BB592933}"/>
                </a:ext>
              </a:extLst>
            </p:cNvPr>
            <p:cNvSpPr/>
            <p:nvPr/>
          </p:nvSpPr>
          <p:spPr>
            <a:xfrm>
              <a:off x="670452" y="336307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6" name="Freeform: Shape 25">
              <a:extLst>
                <a:ext uri="{FF2B5EF4-FFF2-40B4-BE49-F238E27FC236}">
                  <a16:creationId xmlns:a16="http://schemas.microsoft.com/office/drawing/2014/main" id="{A73F7E1D-0A8D-CB96-1687-B7488CA5692B}"/>
                </a:ext>
              </a:extLst>
            </p:cNvPr>
            <p:cNvSpPr/>
            <p:nvPr/>
          </p:nvSpPr>
          <p:spPr>
            <a:xfrm>
              <a:off x="4254607" y="3363077"/>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GB" sz="1200" b="0" kern="1200" dirty="0">
                  <a:effectLst/>
                  <a:latin typeface="Trebuchet MS" panose="020B0603020202020204" pitchFamily="34" charset="0"/>
                </a:rPr>
                <a:t>Mentorship / apprenticeship Programme (1000 budding entrepreneurs in each of the 5 divisions to be mentored / coached in collaboration with the private sector.</a:t>
              </a:r>
              <a:endParaRPr lang="en-GB" sz="1200" b="1" kern="1200" cap="none" spc="0" dirty="0">
                <a:ln w="0"/>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3C5320A9-B1D0-73FF-EA94-E6E42369AE2A}"/>
                </a:ext>
              </a:extLst>
            </p:cNvPr>
            <p:cNvSpPr/>
            <p:nvPr/>
          </p:nvSpPr>
          <p:spPr>
            <a:xfrm>
              <a:off x="670452" y="408847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1200" kern="1200"/>
            </a:p>
          </p:txBody>
        </p:sp>
        <p:sp>
          <p:nvSpPr>
            <p:cNvPr id="29" name="Freeform: Shape 28">
              <a:extLst>
                <a:ext uri="{FF2B5EF4-FFF2-40B4-BE49-F238E27FC236}">
                  <a16:creationId xmlns:a16="http://schemas.microsoft.com/office/drawing/2014/main" id="{860F4FC0-0A4D-92BB-DF9A-D3E1C06DEF51}"/>
                </a:ext>
              </a:extLst>
            </p:cNvPr>
            <p:cNvSpPr/>
            <p:nvPr/>
          </p:nvSpPr>
          <p:spPr>
            <a:xfrm>
              <a:off x="4254607" y="4088477"/>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buSzTx/>
              </a:pPr>
              <a:r>
                <a:rPr lang="en-GB" sz="1200" kern="1200">
                  <a:latin typeface="Trebuchet MS" panose="020B0603020202020204" pitchFamily="34" charset="0"/>
                </a:rPr>
                <a:t>Leather Industrial / Incubation hub to be constructed and equipped for the training of 1000 artisans/youths. Phase I Gemstone Hub construction / establishment to also commence. </a:t>
              </a:r>
              <a:endParaRPr lang="en-GB" sz="1200" kern="1200" dirty="0"/>
            </a:p>
          </p:txBody>
        </p:sp>
        <p:sp>
          <p:nvSpPr>
            <p:cNvPr id="30" name="Freeform: Shape 29">
              <a:extLst>
                <a:ext uri="{FF2B5EF4-FFF2-40B4-BE49-F238E27FC236}">
                  <a16:creationId xmlns:a16="http://schemas.microsoft.com/office/drawing/2014/main" id="{730441F4-9390-D3F6-5DC8-2C9D07229CB9}"/>
                </a:ext>
              </a:extLst>
            </p:cNvPr>
            <p:cNvSpPr/>
            <p:nvPr/>
          </p:nvSpPr>
          <p:spPr>
            <a:xfrm>
              <a:off x="670452" y="481387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1200" kern="1200"/>
            </a:p>
          </p:txBody>
        </p:sp>
        <p:sp>
          <p:nvSpPr>
            <p:cNvPr id="32" name="Freeform: Shape 31">
              <a:extLst>
                <a:ext uri="{FF2B5EF4-FFF2-40B4-BE49-F238E27FC236}">
                  <a16:creationId xmlns:a16="http://schemas.microsoft.com/office/drawing/2014/main" id="{864890E8-31E5-2E28-9210-847AF5466141}"/>
                </a:ext>
              </a:extLst>
            </p:cNvPr>
            <p:cNvSpPr/>
            <p:nvPr/>
          </p:nvSpPr>
          <p:spPr>
            <a:xfrm>
              <a:off x="4254607" y="4813877"/>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chemeClr val="accent5"/>
                </a:buClr>
              </a:pPr>
              <a:r>
                <a:rPr lang="en-GB" sz="1200" b="0" kern="1200" dirty="0">
                  <a:effectLst/>
                  <a:latin typeface="Trebuchet MS" panose="020B0603020202020204" pitchFamily="34" charset="0"/>
                </a:rPr>
                <a:t>5 Job centres to be rebranded / upgraded and 57 virtual job centres to be developed. Business support clinic to also be created for entrepreneurs / start-ups in Lagos state.</a:t>
              </a:r>
              <a:endParaRPr lang="en-GB" sz="1200" kern="1200" dirty="0">
                <a:latin typeface="Trebuchet MS" panose="020B0603020202020204" pitchFamily="34" charset="0"/>
              </a:endParaRPr>
            </a:p>
          </p:txBody>
        </p:sp>
        <p:sp>
          <p:nvSpPr>
            <p:cNvPr id="33" name="Freeform: Shape 32">
              <a:extLst>
                <a:ext uri="{FF2B5EF4-FFF2-40B4-BE49-F238E27FC236}">
                  <a16:creationId xmlns:a16="http://schemas.microsoft.com/office/drawing/2014/main" id="{40C243F3-3A17-CA16-9EF4-BFAAB98B3DD1}"/>
                </a:ext>
              </a:extLst>
            </p:cNvPr>
            <p:cNvSpPr/>
            <p:nvPr/>
          </p:nvSpPr>
          <p:spPr>
            <a:xfrm>
              <a:off x="670452" y="5606412"/>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1200" kern="1200"/>
            </a:p>
          </p:txBody>
        </p:sp>
        <p:sp>
          <p:nvSpPr>
            <p:cNvPr id="35" name="Freeform: Shape 34">
              <a:extLst>
                <a:ext uri="{FF2B5EF4-FFF2-40B4-BE49-F238E27FC236}">
                  <a16:creationId xmlns:a16="http://schemas.microsoft.com/office/drawing/2014/main" id="{2E32E111-4DD1-0AEE-7DFC-CFE234FB3878}"/>
                </a:ext>
              </a:extLst>
            </p:cNvPr>
            <p:cNvSpPr/>
            <p:nvPr/>
          </p:nvSpPr>
          <p:spPr>
            <a:xfrm>
              <a:off x="4254607" y="5539277"/>
              <a:ext cx="7616331" cy="748068"/>
            </a:xfrm>
            <a:custGeom>
              <a:avLst/>
              <a:gdLst>
                <a:gd name="connsiteX0" fmla="*/ 0 w 7616331"/>
                <a:gd name="connsiteY0" fmla="*/ 0 h 748068"/>
                <a:gd name="connsiteX1" fmla="*/ 7616331 w 7616331"/>
                <a:gd name="connsiteY1" fmla="*/ 0 h 748068"/>
                <a:gd name="connsiteX2" fmla="*/ 7616331 w 7616331"/>
                <a:gd name="connsiteY2" fmla="*/ 748068 h 748068"/>
                <a:gd name="connsiteX3" fmla="*/ 0 w 7616331"/>
                <a:gd name="connsiteY3" fmla="*/ 748068 h 748068"/>
                <a:gd name="connsiteX4" fmla="*/ 0 w 7616331"/>
                <a:gd name="connsiteY4" fmla="*/ 0 h 7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748068">
                  <a:moveTo>
                    <a:pt x="0" y="0"/>
                  </a:moveTo>
                  <a:lnTo>
                    <a:pt x="7616331" y="0"/>
                  </a:lnTo>
                  <a:lnTo>
                    <a:pt x="7616331" y="748068"/>
                  </a:lnTo>
                  <a:lnTo>
                    <a:pt x="0" y="748068"/>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chemeClr val="accent5"/>
                </a:buClr>
              </a:pPr>
              <a:r>
                <a:rPr lang="en-GB" sz="1200" kern="1200" dirty="0">
                  <a:effectLst/>
                  <a:latin typeface="Trebuchet MS" panose="020B0603020202020204" pitchFamily="34" charset="0"/>
                  <a:ea typeface="+mn-ea"/>
                  <a:cs typeface="+mn-cs"/>
                </a:rPr>
                <a:t>400 youths to be trained &amp; empowered on solar farming and 100 youths to be trained and empowered on auto maintenance and repairs; 200 Retirees to be empowered; 10,985 beneficiaries to be paid bi-monthly through he Lagos State Cash Transfer Unit (LSCTU).</a:t>
              </a:r>
              <a:endParaRPr lang="en-GB" sz="1200" kern="1200" dirty="0"/>
            </a:p>
          </p:txBody>
        </p:sp>
      </p:grpSp>
      <p:sp>
        <p:nvSpPr>
          <p:cNvPr id="12" name="Rectangle 11">
            <a:extLst>
              <a:ext uri="{FF2B5EF4-FFF2-40B4-BE49-F238E27FC236}">
                <a16:creationId xmlns:a16="http://schemas.microsoft.com/office/drawing/2014/main" id="{1264075D-86E3-5A23-A791-3AB0E4EC53F3}"/>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38</a:t>
            </a:fld>
            <a:endParaRPr kumimoji="0" lang="x-none" b="1" i="0" u="none" strike="noStrike" kern="1200" cap="none" spc="0" normalizeH="0" baseline="0" noProof="0" dirty="0">
              <a:ln>
                <a:noFill/>
              </a:ln>
              <a:effectLst/>
              <a:uLnTx/>
              <a:uFillTx/>
              <a:latin typeface="Calibri"/>
              <a:ea typeface="+mn-ea"/>
              <a:cs typeface="+mn-cs"/>
            </a:endParaRPr>
          </a:p>
        </p:txBody>
      </p:sp>
      <p:graphicFrame>
        <p:nvGraphicFramePr>
          <p:cNvPr id="36" name="Diagram 35">
            <a:extLst>
              <a:ext uri="{FF2B5EF4-FFF2-40B4-BE49-F238E27FC236}">
                <a16:creationId xmlns:a16="http://schemas.microsoft.com/office/drawing/2014/main" id="{934A3821-613A-D672-8DBC-6BE747D7C656}"/>
              </a:ext>
            </a:extLst>
          </p:cNvPr>
          <p:cNvGraphicFramePr/>
          <p:nvPr>
            <p:extLst>
              <p:ext uri="{D42A27DB-BD31-4B8C-83A1-F6EECF244321}">
                <p14:modId xmlns:p14="http://schemas.microsoft.com/office/powerpoint/2010/main" val="2794597191"/>
              </p:ext>
            </p:extLst>
          </p:nvPr>
        </p:nvGraphicFramePr>
        <p:xfrm>
          <a:off x="730321" y="2976916"/>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9BA87D95-33BD-314D-66C7-BD1A66DABB60}"/>
              </a:ext>
            </a:extLst>
          </p:cNvPr>
          <p:cNvGrpSpPr/>
          <p:nvPr/>
        </p:nvGrpSpPr>
        <p:grpSpPr>
          <a:xfrm>
            <a:off x="3278935" y="321862"/>
            <a:ext cx="8167226" cy="276999"/>
            <a:chOff x="3039810" y="552450"/>
            <a:chExt cx="8678579" cy="276999"/>
          </a:xfrm>
        </p:grpSpPr>
        <p:sp>
          <p:nvSpPr>
            <p:cNvPr id="10" name="TextBox 9">
              <a:extLst>
                <a:ext uri="{FF2B5EF4-FFF2-40B4-BE49-F238E27FC236}">
                  <a16:creationId xmlns:a16="http://schemas.microsoft.com/office/drawing/2014/main" id="{497F1985-7C5C-401B-1CE4-707C69E720DC}"/>
                </a:ext>
              </a:extLst>
            </p:cNvPr>
            <p:cNvSpPr txBox="1"/>
            <p:nvPr/>
          </p:nvSpPr>
          <p:spPr>
            <a:xfrm>
              <a:off x="3166189" y="552450"/>
              <a:ext cx="8552200" cy="276999"/>
            </a:xfrm>
            <a:prstGeom prst="rect">
              <a:avLst/>
            </a:prstGeom>
            <a:solidFill>
              <a:srgbClr val="FFC000"/>
            </a:solidFill>
            <a:ln w="3810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             CREATE EMPLOYMENT AND ENHANCE FOOD SECURITY</a:t>
              </a:r>
            </a:p>
          </p:txBody>
        </p:sp>
        <p:sp>
          <p:nvSpPr>
            <p:cNvPr id="13" name="Arrow: Pentagon 12">
              <a:extLst>
                <a:ext uri="{FF2B5EF4-FFF2-40B4-BE49-F238E27FC236}">
                  <a16:creationId xmlns:a16="http://schemas.microsoft.com/office/drawing/2014/main" id="{AC529968-A635-BAEA-A14F-19BA5B3615A0}"/>
                </a:ext>
              </a:extLst>
            </p:cNvPr>
            <p:cNvSpPr/>
            <p:nvPr/>
          </p:nvSpPr>
          <p:spPr>
            <a:xfrm>
              <a:off x="3039810" y="552450"/>
              <a:ext cx="434111" cy="258234"/>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2</a:t>
              </a:r>
            </a:p>
          </p:txBody>
        </p:sp>
      </p:grpSp>
      <p:sp>
        <p:nvSpPr>
          <p:cNvPr id="16" name="Rectangle: Rounded Corners 4">
            <a:extLst>
              <a:ext uri="{FF2B5EF4-FFF2-40B4-BE49-F238E27FC236}">
                <a16:creationId xmlns:a16="http://schemas.microsoft.com/office/drawing/2014/main" id="{744CAACB-D0C7-AA2C-EE82-BF123CF49861}"/>
              </a:ext>
            </a:extLst>
          </p:cNvPr>
          <p:cNvSpPr txBox="1"/>
          <p:nvPr/>
        </p:nvSpPr>
        <p:spPr>
          <a:xfrm>
            <a:off x="3897476" y="748339"/>
            <a:ext cx="7184916"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Intensive Efforts Are Being Made To Improve Food Security And Create Employment In The State.</a:t>
            </a:r>
          </a:p>
        </p:txBody>
      </p:sp>
    </p:spTree>
    <p:extLst>
      <p:ext uri="{BB962C8B-B14F-4D97-AF65-F5344CB8AC3E}">
        <p14:creationId xmlns:p14="http://schemas.microsoft.com/office/powerpoint/2010/main" val="1042615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FC6D96A-FB98-B853-78F9-BC9A6C3013F4}"/>
              </a:ext>
            </a:extLst>
          </p:cNvPr>
          <p:cNvGrpSpPr/>
          <p:nvPr/>
        </p:nvGrpSpPr>
        <p:grpSpPr>
          <a:xfrm>
            <a:off x="3140498" y="1579926"/>
            <a:ext cx="1124572" cy="4320000"/>
            <a:chOff x="2903020" y="1562101"/>
            <a:chExt cx="1124572" cy="4320000"/>
          </a:xfrm>
        </p:grpSpPr>
        <p:sp>
          <p:nvSpPr>
            <p:cNvPr id="32" name="object 25">
              <a:extLst>
                <a:ext uri="{FF2B5EF4-FFF2-40B4-BE49-F238E27FC236}">
                  <a16:creationId xmlns:a16="http://schemas.microsoft.com/office/drawing/2014/main" id="{85DA4E79-EB03-92B5-A6EA-525CE6FDAB8C}"/>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7A81D492-924D-EEED-4C6D-CFE8BCCD4C71}"/>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bject 25">
              <a:extLst>
                <a:ext uri="{FF2B5EF4-FFF2-40B4-BE49-F238E27FC236}">
                  <a16:creationId xmlns:a16="http://schemas.microsoft.com/office/drawing/2014/main" id="{E5C7638A-B470-1B17-6691-FE7ABB8C1548}"/>
                </a:ext>
              </a:extLst>
            </p:cNvPr>
            <p:cNvSpPr/>
            <p:nvPr/>
          </p:nvSpPr>
          <p:spPr>
            <a:xfrm>
              <a:off x="3739592" y="34350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5" name="object 25">
              <a:extLst>
                <a:ext uri="{FF2B5EF4-FFF2-40B4-BE49-F238E27FC236}">
                  <a16:creationId xmlns:a16="http://schemas.microsoft.com/office/drawing/2014/main" id="{2DC0E720-AF08-1B37-677F-5428122688B8}"/>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object 25">
              <a:extLst>
                <a:ext uri="{FF2B5EF4-FFF2-40B4-BE49-F238E27FC236}">
                  <a16:creationId xmlns:a16="http://schemas.microsoft.com/office/drawing/2014/main" id="{9392178C-AB46-919D-4F5D-7C033993DFC5}"/>
                </a:ext>
              </a:extLst>
            </p:cNvPr>
            <p:cNvSpPr/>
            <p:nvPr/>
          </p:nvSpPr>
          <p:spPr>
            <a:xfrm>
              <a:off x="3739592" y="4616383"/>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object 25">
              <a:extLst>
                <a:ext uri="{FF2B5EF4-FFF2-40B4-BE49-F238E27FC236}">
                  <a16:creationId xmlns:a16="http://schemas.microsoft.com/office/drawing/2014/main" id="{4B662B9F-86DB-362C-BA3D-EE28519C3108}"/>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47260E37-1645-73F9-3C70-AA1BD066C562}"/>
              </a:ext>
            </a:extLst>
          </p:cNvPr>
          <p:cNvGrpSpPr/>
          <p:nvPr/>
        </p:nvGrpSpPr>
        <p:grpSpPr>
          <a:xfrm>
            <a:off x="687184" y="1182414"/>
            <a:ext cx="11200487" cy="5156110"/>
            <a:chOff x="670452" y="1020612"/>
            <a:chExt cx="11200487" cy="5317913"/>
          </a:xfrm>
        </p:grpSpPr>
        <p:sp>
          <p:nvSpPr>
            <p:cNvPr id="15" name="Rectangle 14">
              <a:extLst>
                <a:ext uri="{FF2B5EF4-FFF2-40B4-BE49-F238E27FC236}">
                  <a16:creationId xmlns:a16="http://schemas.microsoft.com/office/drawing/2014/main" id="{6BD414D4-AC86-8E45-B587-79F128B5D2EE}"/>
                </a:ext>
              </a:extLst>
            </p:cNvPr>
            <p:cNvSpPr/>
            <p:nvPr/>
          </p:nvSpPr>
          <p:spPr>
            <a:xfrm>
              <a:off x="670452" y="1020612"/>
              <a:ext cx="11200487" cy="5317913"/>
            </a:xfrm>
            <a:prstGeom prst="rect">
              <a:avLst/>
            </a:prstGeom>
            <a:noFill/>
          </p:spPr>
        </p:sp>
        <p:sp>
          <p:nvSpPr>
            <p:cNvPr id="16" name="Freeform: Shape 15">
              <a:extLst>
                <a:ext uri="{FF2B5EF4-FFF2-40B4-BE49-F238E27FC236}">
                  <a16:creationId xmlns:a16="http://schemas.microsoft.com/office/drawing/2014/main" id="{844434AA-F65D-8F16-B8D0-EDA9AD31DBD4}"/>
                </a:ext>
              </a:extLst>
            </p:cNvPr>
            <p:cNvSpPr/>
            <p:nvPr/>
          </p:nvSpPr>
          <p:spPr>
            <a:xfrm>
              <a:off x="670452" y="1031206"/>
              <a:ext cx="2800121" cy="752400"/>
            </a:xfrm>
            <a:custGeom>
              <a:avLst/>
              <a:gdLst>
                <a:gd name="connsiteX0" fmla="*/ 0 w 2800121"/>
                <a:gd name="connsiteY0" fmla="*/ 0 h 752400"/>
                <a:gd name="connsiteX1" fmla="*/ 2800121 w 2800121"/>
                <a:gd name="connsiteY1" fmla="*/ 0 h 752400"/>
                <a:gd name="connsiteX2" fmla="*/ 2800121 w 2800121"/>
                <a:gd name="connsiteY2" fmla="*/ 752400 h 752400"/>
                <a:gd name="connsiteX3" fmla="*/ 0 w 2800121"/>
                <a:gd name="connsiteY3" fmla="*/ 752400 h 752400"/>
                <a:gd name="connsiteX4" fmla="*/ 0 w 2800121"/>
                <a:gd name="connsiteY4" fmla="*/ 0 h 7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752400">
                  <a:moveTo>
                    <a:pt x="0" y="0"/>
                  </a:moveTo>
                  <a:lnTo>
                    <a:pt x="2800121" y="0"/>
                  </a:lnTo>
                  <a:lnTo>
                    <a:pt x="2800121" y="752400"/>
                  </a:lnTo>
                  <a:lnTo>
                    <a:pt x="0" y="752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FOOD                    SECURITY</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196CD0D1-694B-2E28-9A36-19A2DBE83C3F}"/>
                </a:ext>
              </a:extLst>
            </p:cNvPr>
            <p:cNvSpPr/>
            <p:nvPr/>
          </p:nvSpPr>
          <p:spPr>
            <a:xfrm>
              <a:off x="4254607" y="1031206"/>
              <a:ext cx="7616331" cy="752400"/>
            </a:xfrm>
            <a:custGeom>
              <a:avLst/>
              <a:gdLst>
                <a:gd name="connsiteX0" fmla="*/ 0 w 7616331"/>
                <a:gd name="connsiteY0" fmla="*/ 0 h 752400"/>
                <a:gd name="connsiteX1" fmla="*/ 7616331 w 7616331"/>
                <a:gd name="connsiteY1" fmla="*/ 0 h 752400"/>
                <a:gd name="connsiteX2" fmla="*/ 7616331 w 7616331"/>
                <a:gd name="connsiteY2" fmla="*/ 752400 h 752400"/>
                <a:gd name="connsiteX3" fmla="*/ 0 w 7616331"/>
                <a:gd name="connsiteY3" fmla="*/ 752400 h 752400"/>
                <a:gd name="connsiteX4" fmla="*/ 0 w 7616331"/>
                <a:gd name="connsiteY4" fmla="*/ 0 h 7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752400">
                  <a:moveTo>
                    <a:pt x="0" y="0"/>
                  </a:moveTo>
                  <a:lnTo>
                    <a:pt x="7616331" y="0"/>
                  </a:lnTo>
                  <a:lnTo>
                    <a:pt x="7616331" y="752400"/>
                  </a:lnTo>
                  <a:lnTo>
                    <a:pt x="0" y="7524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US" sz="1200" b="1" kern="1200" dirty="0" err="1">
                  <a:latin typeface="Trebuchet MS" panose="020B0603020202020204" pitchFamily="34" charset="0"/>
                </a:rPr>
                <a:t>Eko</a:t>
              </a:r>
              <a:r>
                <a:rPr lang="en-US" sz="1200" b="1" kern="1200" dirty="0">
                  <a:latin typeface="Trebuchet MS" panose="020B0603020202020204" pitchFamily="34" charset="0"/>
                </a:rPr>
                <a:t> Rice Mill, </a:t>
              </a:r>
              <a:r>
                <a:rPr lang="en-US" sz="1200" b="1" kern="1200" dirty="0" err="1">
                  <a:latin typeface="Trebuchet MS" panose="020B0603020202020204" pitchFamily="34" charset="0"/>
                </a:rPr>
                <a:t>Imota</a:t>
              </a:r>
              <a:r>
                <a:rPr lang="en-US" sz="1200" b="1" kern="1200" dirty="0">
                  <a:latin typeface="Trebuchet MS" panose="020B0603020202020204" pitchFamily="34" charset="0"/>
                </a:rPr>
                <a:t> </a:t>
              </a:r>
              <a:r>
                <a:rPr lang="en-US" sz="1200" kern="1200" dirty="0">
                  <a:latin typeface="Trebuchet MS" panose="020B0603020202020204" pitchFamily="34" charset="0"/>
                </a:rPr>
                <a:t>has been commissioned by the President of the Federal Republic of Nigeria Muhammadu Buhari GCFR on the 23</a:t>
              </a:r>
              <a:r>
                <a:rPr lang="en-US" sz="1200" kern="1200" baseline="30000" dirty="0">
                  <a:latin typeface="Trebuchet MS" panose="020B0603020202020204" pitchFamily="34" charset="0"/>
                </a:rPr>
                <a:t>rd</a:t>
              </a:r>
              <a:r>
                <a:rPr lang="en-US" sz="1200" kern="1200" dirty="0">
                  <a:latin typeface="Trebuchet MS" panose="020B0603020202020204" pitchFamily="34" charset="0"/>
                </a:rPr>
                <a:t> January 2023. It is expected to provide employment opportunities for over 250,000 </a:t>
              </a:r>
              <a:r>
                <a:rPr lang="en-US" sz="1200" kern="1200" dirty="0" err="1">
                  <a:latin typeface="Trebuchet MS" panose="020B0603020202020204" pitchFamily="34" charset="0"/>
                </a:rPr>
                <a:t>Lagosians</a:t>
              </a:r>
              <a:r>
                <a:rPr lang="en-US" sz="1200" kern="1200" dirty="0">
                  <a:latin typeface="Trebuchet MS" panose="020B0603020202020204" pitchFamily="34" charset="0"/>
                </a:rPr>
                <a:t> along the value chain</a:t>
              </a:r>
              <a:r>
                <a:rPr lang="en-GB" sz="1200" kern="1200" dirty="0">
                  <a:latin typeface="Trebuchet MS" panose="020B0603020202020204" pitchFamily="34" charset="0"/>
                </a:rPr>
                <a:t>.</a:t>
              </a:r>
              <a:endParaRPr lang="en-GB" sz="1200" b="0" kern="1200" cap="none" spc="0" dirty="0">
                <a:ln w="0"/>
                <a:effectLst/>
                <a:latin typeface="Trebuchet MS" panose="020B0603020202020204" pitchFamily="34" charset="0"/>
              </a:endParaRPr>
            </a:p>
          </p:txBody>
        </p:sp>
        <p:sp>
          <p:nvSpPr>
            <p:cNvPr id="19" name="Freeform: Shape 18">
              <a:extLst>
                <a:ext uri="{FF2B5EF4-FFF2-40B4-BE49-F238E27FC236}">
                  <a16:creationId xmlns:a16="http://schemas.microsoft.com/office/drawing/2014/main" id="{8927B8A9-01D7-84CA-4110-DD93D19D9D09}"/>
                </a:ext>
              </a:extLst>
            </p:cNvPr>
            <p:cNvSpPr/>
            <p:nvPr/>
          </p:nvSpPr>
          <p:spPr>
            <a:xfrm>
              <a:off x="670452" y="1920406"/>
              <a:ext cx="2800121" cy="752400"/>
            </a:xfrm>
            <a:custGeom>
              <a:avLst/>
              <a:gdLst>
                <a:gd name="connsiteX0" fmla="*/ 0 w 2800121"/>
                <a:gd name="connsiteY0" fmla="*/ 0 h 752400"/>
                <a:gd name="connsiteX1" fmla="*/ 2800121 w 2800121"/>
                <a:gd name="connsiteY1" fmla="*/ 0 h 752400"/>
                <a:gd name="connsiteX2" fmla="*/ 2800121 w 2800121"/>
                <a:gd name="connsiteY2" fmla="*/ 752400 h 752400"/>
                <a:gd name="connsiteX3" fmla="*/ 0 w 2800121"/>
                <a:gd name="connsiteY3" fmla="*/ 752400 h 752400"/>
                <a:gd name="connsiteX4" fmla="*/ 0 w 2800121"/>
                <a:gd name="connsiteY4" fmla="*/ 0 h 7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752400">
                  <a:moveTo>
                    <a:pt x="0" y="0"/>
                  </a:moveTo>
                  <a:lnTo>
                    <a:pt x="2800121" y="0"/>
                  </a:lnTo>
                  <a:lnTo>
                    <a:pt x="2800121" y="752400"/>
                  </a:lnTo>
                  <a:lnTo>
                    <a:pt x="0" y="752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F5F0ECC2-D1D2-06B6-E7CC-B76586A0DD3A}"/>
                </a:ext>
              </a:extLst>
            </p:cNvPr>
            <p:cNvSpPr/>
            <p:nvPr/>
          </p:nvSpPr>
          <p:spPr>
            <a:xfrm>
              <a:off x="4254607" y="1920406"/>
              <a:ext cx="7616331" cy="752400"/>
            </a:xfrm>
            <a:custGeom>
              <a:avLst/>
              <a:gdLst>
                <a:gd name="connsiteX0" fmla="*/ 0 w 7616331"/>
                <a:gd name="connsiteY0" fmla="*/ 0 h 752400"/>
                <a:gd name="connsiteX1" fmla="*/ 7616331 w 7616331"/>
                <a:gd name="connsiteY1" fmla="*/ 0 h 752400"/>
                <a:gd name="connsiteX2" fmla="*/ 7616331 w 7616331"/>
                <a:gd name="connsiteY2" fmla="*/ 752400 h 752400"/>
                <a:gd name="connsiteX3" fmla="*/ 0 w 7616331"/>
                <a:gd name="connsiteY3" fmla="*/ 752400 h 752400"/>
                <a:gd name="connsiteX4" fmla="*/ 0 w 7616331"/>
                <a:gd name="connsiteY4" fmla="*/ 0 h 7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752400">
                  <a:moveTo>
                    <a:pt x="0" y="0"/>
                  </a:moveTo>
                  <a:lnTo>
                    <a:pt x="7616331" y="0"/>
                  </a:lnTo>
                  <a:lnTo>
                    <a:pt x="7616331" y="752400"/>
                  </a:lnTo>
                  <a:lnTo>
                    <a:pt x="0" y="7524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US" sz="1200" kern="1200" dirty="0">
                  <a:latin typeface="Trebuchet MS" panose="020B0603020202020204" pitchFamily="34" charset="0"/>
                </a:rPr>
                <a:t>In line with the Food Produce Market Transformation Agenda of the present administration in the State, the Ministry embarked on the construction of </a:t>
              </a:r>
              <a:r>
                <a:rPr lang="en-US" sz="1200" b="1" kern="1200" dirty="0">
                  <a:latin typeface="Trebuchet MS" panose="020B0603020202020204" pitchFamily="34" charset="0"/>
                </a:rPr>
                <a:t>Mid-Level Agricultural produce hub, Idi Oro. </a:t>
              </a:r>
              <a:endParaRPr lang="en-GB" sz="1200" b="0" kern="1200" cap="none" spc="0" dirty="0">
                <a:ln w="0"/>
                <a:effectLst/>
                <a:latin typeface="Trebuchet MS" panose="020B0603020202020204" pitchFamily="34" charset="0"/>
              </a:endParaRPr>
            </a:p>
          </p:txBody>
        </p:sp>
        <p:sp>
          <p:nvSpPr>
            <p:cNvPr id="22" name="Freeform: Shape 21">
              <a:extLst>
                <a:ext uri="{FF2B5EF4-FFF2-40B4-BE49-F238E27FC236}">
                  <a16:creationId xmlns:a16="http://schemas.microsoft.com/office/drawing/2014/main" id="{45BBE9F8-5BB9-E9E8-FDD8-45A3CE6FA9AF}"/>
                </a:ext>
              </a:extLst>
            </p:cNvPr>
            <p:cNvSpPr/>
            <p:nvPr/>
          </p:nvSpPr>
          <p:spPr>
            <a:xfrm>
              <a:off x="670452" y="2903656"/>
              <a:ext cx="2800121" cy="752400"/>
            </a:xfrm>
            <a:custGeom>
              <a:avLst/>
              <a:gdLst>
                <a:gd name="connsiteX0" fmla="*/ 0 w 2800121"/>
                <a:gd name="connsiteY0" fmla="*/ 0 h 752400"/>
                <a:gd name="connsiteX1" fmla="*/ 2800121 w 2800121"/>
                <a:gd name="connsiteY1" fmla="*/ 0 h 752400"/>
                <a:gd name="connsiteX2" fmla="*/ 2800121 w 2800121"/>
                <a:gd name="connsiteY2" fmla="*/ 752400 h 752400"/>
                <a:gd name="connsiteX3" fmla="*/ 0 w 2800121"/>
                <a:gd name="connsiteY3" fmla="*/ 752400 h 752400"/>
                <a:gd name="connsiteX4" fmla="*/ 0 w 2800121"/>
                <a:gd name="connsiteY4" fmla="*/ 0 h 7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752400">
                  <a:moveTo>
                    <a:pt x="0" y="0"/>
                  </a:moveTo>
                  <a:lnTo>
                    <a:pt x="2800121" y="0"/>
                  </a:lnTo>
                  <a:lnTo>
                    <a:pt x="2800121" y="752400"/>
                  </a:lnTo>
                  <a:lnTo>
                    <a:pt x="0" y="752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67F7F554-E27E-0EC5-A5E2-86D3965CB870}"/>
                </a:ext>
              </a:extLst>
            </p:cNvPr>
            <p:cNvSpPr/>
            <p:nvPr/>
          </p:nvSpPr>
          <p:spPr>
            <a:xfrm>
              <a:off x="4254607" y="2809606"/>
              <a:ext cx="7616331" cy="940500"/>
            </a:xfrm>
            <a:custGeom>
              <a:avLst/>
              <a:gdLst>
                <a:gd name="connsiteX0" fmla="*/ 0 w 7616331"/>
                <a:gd name="connsiteY0" fmla="*/ 0 h 940500"/>
                <a:gd name="connsiteX1" fmla="*/ 7616331 w 7616331"/>
                <a:gd name="connsiteY1" fmla="*/ 0 h 940500"/>
                <a:gd name="connsiteX2" fmla="*/ 7616331 w 7616331"/>
                <a:gd name="connsiteY2" fmla="*/ 940500 h 940500"/>
                <a:gd name="connsiteX3" fmla="*/ 0 w 7616331"/>
                <a:gd name="connsiteY3" fmla="*/ 940500 h 940500"/>
                <a:gd name="connsiteX4" fmla="*/ 0 w 7616331"/>
                <a:gd name="connsiteY4" fmla="*/ 0 h 94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40500">
                  <a:moveTo>
                    <a:pt x="0" y="0"/>
                  </a:moveTo>
                  <a:lnTo>
                    <a:pt x="7616331" y="0"/>
                  </a:lnTo>
                  <a:lnTo>
                    <a:pt x="7616331" y="940500"/>
                  </a:lnTo>
                  <a:lnTo>
                    <a:pt x="0" y="9405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US" sz="1200" b="1" kern="1200" dirty="0">
                  <a:latin typeface="Trebuchet MS" panose="020B0603020202020204" pitchFamily="34" charset="0"/>
                </a:rPr>
                <a:t>Mid-Level Agricultural produce hub, Idi Oro</a:t>
              </a:r>
              <a:r>
                <a:rPr lang="en-US" sz="1200" kern="1200" dirty="0">
                  <a:latin typeface="Trebuchet MS" panose="020B0603020202020204" pitchFamily="34" charset="0"/>
                </a:rPr>
                <a:t> was designed to curb the post-harvest loss of agricultural produce while providing a central point for citizens to buy fresh and wholesome agricultural produce at farm gate price. The project is almost completed and hopefully will be commissioned before the end of the second quarter.</a:t>
              </a:r>
              <a:endParaRPr lang="en-GB" sz="1200" b="0" kern="1200" cap="none" spc="0" dirty="0">
                <a:ln w="0"/>
                <a:effectLst/>
                <a:latin typeface="Trebuchet MS" panose="020B0603020202020204" pitchFamily="34" charset="0"/>
              </a:endParaRPr>
            </a:p>
          </p:txBody>
        </p:sp>
        <p:sp>
          <p:nvSpPr>
            <p:cNvPr id="25" name="Freeform: Shape 24">
              <a:extLst>
                <a:ext uri="{FF2B5EF4-FFF2-40B4-BE49-F238E27FC236}">
                  <a16:creationId xmlns:a16="http://schemas.microsoft.com/office/drawing/2014/main" id="{E97724B2-5E89-3E35-0AF8-F9A6F1DA0B31}"/>
                </a:ext>
              </a:extLst>
            </p:cNvPr>
            <p:cNvSpPr/>
            <p:nvPr/>
          </p:nvSpPr>
          <p:spPr>
            <a:xfrm>
              <a:off x="670452" y="4086762"/>
              <a:ext cx="2800121" cy="752400"/>
            </a:xfrm>
            <a:custGeom>
              <a:avLst/>
              <a:gdLst>
                <a:gd name="connsiteX0" fmla="*/ 0 w 2800121"/>
                <a:gd name="connsiteY0" fmla="*/ 0 h 752400"/>
                <a:gd name="connsiteX1" fmla="*/ 2800121 w 2800121"/>
                <a:gd name="connsiteY1" fmla="*/ 0 h 752400"/>
                <a:gd name="connsiteX2" fmla="*/ 2800121 w 2800121"/>
                <a:gd name="connsiteY2" fmla="*/ 752400 h 752400"/>
                <a:gd name="connsiteX3" fmla="*/ 0 w 2800121"/>
                <a:gd name="connsiteY3" fmla="*/ 752400 h 752400"/>
                <a:gd name="connsiteX4" fmla="*/ 0 w 2800121"/>
                <a:gd name="connsiteY4" fmla="*/ 0 h 7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752400">
                  <a:moveTo>
                    <a:pt x="0" y="0"/>
                  </a:moveTo>
                  <a:lnTo>
                    <a:pt x="2800121" y="0"/>
                  </a:lnTo>
                  <a:lnTo>
                    <a:pt x="2800121" y="752400"/>
                  </a:lnTo>
                  <a:lnTo>
                    <a:pt x="0" y="752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307E2F77-6E55-F00D-25F7-2BEE46573BDD}"/>
                </a:ext>
              </a:extLst>
            </p:cNvPr>
            <p:cNvSpPr/>
            <p:nvPr/>
          </p:nvSpPr>
          <p:spPr>
            <a:xfrm>
              <a:off x="4254607" y="3886906"/>
              <a:ext cx="7616331" cy="1152112"/>
            </a:xfrm>
            <a:custGeom>
              <a:avLst/>
              <a:gdLst>
                <a:gd name="connsiteX0" fmla="*/ 0 w 7616331"/>
                <a:gd name="connsiteY0" fmla="*/ 0 h 1152112"/>
                <a:gd name="connsiteX1" fmla="*/ 7616331 w 7616331"/>
                <a:gd name="connsiteY1" fmla="*/ 0 h 1152112"/>
                <a:gd name="connsiteX2" fmla="*/ 7616331 w 7616331"/>
                <a:gd name="connsiteY2" fmla="*/ 1152112 h 1152112"/>
                <a:gd name="connsiteX3" fmla="*/ 0 w 7616331"/>
                <a:gd name="connsiteY3" fmla="*/ 1152112 h 1152112"/>
                <a:gd name="connsiteX4" fmla="*/ 0 w 7616331"/>
                <a:gd name="connsiteY4" fmla="*/ 0 h 1152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52112">
                  <a:moveTo>
                    <a:pt x="0" y="0"/>
                  </a:moveTo>
                  <a:lnTo>
                    <a:pt x="7616331" y="0"/>
                  </a:lnTo>
                  <a:lnTo>
                    <a:pt x="7616331" y="1152112"/>
                  </a:lnTo>
                  <a:lnTo>
                    <a:pt x="0" y="1152112"/>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GB" sz="1200" kern="1200" dirty="0">
                  <a:latin typeface="Trebuchet MS" panose="020B0603020202020204" pitchFamily="34" charset="0"/>
                </a:rPr>
                <a:t>Ongoing construction of the largest food security system and central logistics park in sub-Saharan Africa by the Lagos state government. It is being built on 1.2 million square metres in </a:t>
              </a:r>
              <a:r>
                <a:rPr lang="en-GB" sz="1200" b="1" kern="1200" dirty="0">
                  <a:latin typeface="Trebuchet MS" panose="020B0603020202020204" pitchFamily="34" charset="0"/>
                </a:rPr>
                <a:t>Ketu-</a:t>
              </a:r>
              <a:r>
                <a:rPr lang="en-GB" sz="1200" b="1" kern="1200" dirty="0" err="1">
                  <a:latin typeface="Trebuchet MS" panose="020B0603020202020204" pitchFamily="34" charset="0"/>
                </a:rPr>
                <a:t>Ereyun</a:t>
              </a:r>
              <a:r>
                <a:rPr lang="en-GB" sz="1200" b="1" kern="1200" dirty="0">
                  <a:latin typeface="Trebuchet MS" panose="020B0603020202020204" pitchFamily="34" charset="0"/>
                </a:rPr>
                <a:t>, </a:t>
              </a:r>
              <a:r>
                <a:rPr lang="en-GB" sz="1200" b="1" kern="1200" dirty="0" err="1">
                  <a:latin typeface="Trebuchet MS" panose="020B0603020202020204" pitchFamily="34" charset="0"/>
                </a:rPr>
                <a:t>Epe</a:t>
              </a:r>
              <a:r>
                <a:rPr lang="en-GB" sz="1200" kern="1200" dirty="0">
                  <a:latin typeface="Trebuchet MS" panose="020B0603020202020204" pitchFamily="34" charset="0"/>
                </a:rPr>
                <a:t> and will have storage facilities </a:t>
              </a:r>
              <a:r>
                <a:rPr lang="en-US" sz="1200" kern="1200" dirty="0">
                  <a:latin typeface="Trebuchet MS" panose="020B0603020202020204" pitchFamily="34" charset="0"/>
                </a:rPr>
                <a:t>or more than 1,500 trucks that will daily service the needs of thousands of operators within food value chain throughout the year. </a:t>
              </a:r>
              <a:endParaRPr lang="en-GB" sz="1200" b="1" kern="1200" cap="none" spc="0" dirty="0">
                <a:ln w="0"/>
                <a:effectLst/>
                <a:latin typeface="Trebuchet MS" panose="020B0603020202020204" pitchFamily="34" charset="0"/>
              </a:endParaRPr>
            </a:p>
          </p:txBody>
        </p:sp>
        <p:sp>
          <p:nvSpPr>
            <p:cNvPr id="28" name="Freeform: Shape 27">
              <a:extLst>
                <a:ext uri="{FF2B5EF4-FFF2-40B4-BE49-F238E27FC236}">
                  <a16:creationId xmlns:a16="http://schemas.microsoft.com/office/drawing/2014/main" id="{4D86DF44-A644-17D6-5471-8F07B05F10D4}"/>
                </a:ext>
              </a:extLst>
            </p:cNvPr>
            <p:cNvSpPr/>
            <p:nvPr/>
          </p:nvSpPr>
          <p:spPr>
            <a:xfrm>
              <a:off x="670452" y="5375674"/>
              <a:ext cx="2800121" cy="752400"/>
            </a:xfrm>
            <a:custGeom>
              <a:avLst/>
              <a:gdLst>
                <a:gd name="connsiteX0" fmla="*/ 0 w 2800121"/>
                <a:gd name="connsiteY0" fmla="*/ 0 h 752400"/>
                <a:gd name="connsiteX1" fmla="*/ 2800121 w 2800121"/>
                <a:gd name="connsiteY1" fmla="*/ 0 h 752400"/>
                <a:gd name="connsiteX2" fmla="*/ 2800121 w 2800121"/>
                <a:gd name="connsiteY2" fmla="*/ 752400 h 752400"/>
                <a:gd name="connsiteX3" fmla="*/ 0 w 2800121"/>
                <a:gd name="connsiteY3" fmla="*/ 752400 h 752400"/>
                <a:gd name="connsiteX4" fmla="*/ 0 w 2800121"/>
                <a:gd name="connsiteY4" fmla="*/ 0 h 7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752400">
                  <a:moveTo>
                    <a:pt x="0" y="0"/>
                  </a:moveTo>
                  <a:lnTo>
                    <a:pt x="2800121" y="0"/>
                  </a:lnTo>
                  <a:lnTo>
                    <a:pt x="2800121" y="752400"/>
                  </a:lnTo>
                  <a:lnTo>
                    <a:pt x="0" y="752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0256" tIns="96520" rIns="270256" bIns="96520" numCol="1" spcCol="1270" anchor="ctr" anchorCtr="0">
              <a:noAutofit/>
            </a:bodyPr>
            <a:lstStyle/>
            <a:p>
              <a:pPr lvl="0" algn="r" defTabSz="1689100">
                <a:lnSpc>
                  <a:spcPct val="90000"/>
                </a:lnSpc>
                <a:spcBef>
                  <a:spcPct val="0"/>
                </a:spcBef>
                <a:spcAft>
                  <a:spcPct val="35000"/>
                </a:spcAft>
              </a:pPr>
              <a:endParaRPr lang="en-GB" sz="1200" kern="1200"/>
            </a:p>
          </p:txBody>
        </p:sp>
        <p:sp>
          <p:nvSpPr>
            <p:cNvPr id="30" name="Freeform: Shape 29">
              <a:extLst>
                <a:ext uri="{FF2B5EF4-FFF2-40B4-BE49-F238E27FC236}">
                  <a16:creationId xmlns:a16="http://schemas.microsoft.com/office/drawing/2014/main" id="{934ED452-7A93-F05C-8E96-50F9DC623109}"/>
                </a:ext>
              </a:extLst>
            </p:cNvPr>
            <p:cNvSpPr/>
            <p:nvPr/>
          </p:nvSpPr>
          <p:spPr>
            <a:xfrm>
              <a:off x="4254607" y="5175818"/>
              <a:ext cx="7616331" cy="1152112"/>
            </a:xfrm>
            <a:custGeom>
              <a:avLst/>
              <a:gdLst>
                <a:gd name="connsiteX0" fmla="*/ 0 w 7616331"/>
                <a:gd name="connsiteY0" fmla="*/ 0 h 1152112"/>
                <a:gd name="connsiteX1" fmla="*/ 7616331 w 7616331"/>
                <a:gd name="connsiteY1" fmla="*/ 0 h 1152112"/>
                <a:gd name="connsiteX2" fmla="*/ 7616331 w 7616331"/>
                <a:gd name="connsiteY2" fmla="*/ 1152112 h 1152112"/>
                <a:gd name="connsiteX3" fmla="*/ 0 w 7616331"/>
                <a:gd name="connsiteY3" fmla="*/ 1152112 h 1152112"/>
                <a:gd name="connsiteX4" fmla="*/ 0 w 7616331"/>
                <a:gd name="connsiteY4" fmla="*/ 0 h 1152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52112">
                  <a:moveTo>
                    <a:pt x="0" y="0"/>
                  </a:moveTo>
                  <a:lnTo>
                    <a:pt x="7616331" y="0"/>
                  </a:lnTo>
                  <a:lnTo>
                    <a:pt x="7616331" y="1152112"/>
                  </a:lnTo>
                  <a:lnTo>
                    <a:pt x="0" y="1152112"/>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chemeClr val="accent5"/>
                </a:buClr>
                <a:buSzTx/>
              </a:pPr>
              <a:r>
                <a:rPr lang="en-GB" sz="1200" b="1" kern="1200" dirty="0">
                  <a:latin typeface="Trebuchet MS" panose="020B0603020202020204" pitchFamily="34" charset="0"/>
                </a:rPr>
                <a:t>Ketu-</a:t>
              </a:r>
              <a:r>
                <a:rPr lang="en-GB" sz="1200" b="1" kern="1200" dirty="0" err="1">
                  <a:latin typeface="Trebuchet MS" panose="020B0603020202020204" pitchFamily="34" charset="0"/>
                </a:rPr>
                <a:t>Ereyun</a:t>
              </a:r>
              <a:r>
                <a:rPr lang="en-GB" sz="1200" b="1" kern="1200" dirty="0">
                  <a:latin typeface="Trebuchet MS" panose="020B0603020202020204" pitchFamily="34" charset="0"/>
                </a:rPr>
                <a:t> </a:t>
              </a:r>
              <a:r>
                <a:rPr lang="en-GB" sz="1200" kern="1200" dirty="0">
                  <a:latin typeface="Trebuchet MS" panose="020B0603020202020204" pitchFamily="34" charset="0"/>
                </a:rPr>
                <a:t>food security system and central logistics</a:t>
              </a:r>
              <a:r>
                <a:rPr lang="en-US" sz="1200" kern="1200" dirty="0">
                  <a:latin typeface="Trebuchet MS" panose="020B0603020202020204" pitchFamily="34" charset="0"/>
                </a:rPr>
                <a:t> hub will create direct wealth for more than five million traders in the agricultural value chain, while guaranteeing uninterrupted food supplies to more than 10 million </a:t>
              </a:r>
              <a:r>
                <a:rPr lang="en-US" sz="1200" kern="1200" dirty="0" err="1">
                  <a:latin typeface="Trebuchet MS" panose="020B0603020202020204" pitchFamily="34" charset="0"/>
                </a:rPr>
                <a:t>Lagosians</a:t>
              </a:r>
              <a:r>
                <a:rPr lang="en-US" sz="1200" kern="1200" dirty="0">
                  <a:latin typeface="Trebuchet MS" panose="020B0603020202020204" pitchFamily="34" charset="0"/>
                </a:rPr>
                <a:t>, at least 90 days, in a period of scarcity. The hub will be operated on off-grid power source of 900 megawatts and is expected to provide 16,000 direct jobs.</a:t>
              </a:r>
              <a:endParaRPr lang="en-GB" sz="1200" kern="1200" dirty="0"/>
            </a:p>
          </p:txBody>
        </p:sp>
      </p:grpSp>
      <p:sp>
        <p:nvSpPr>
          <p:cNvPr id="12" name="Rectangle 11">
            <a:extLst>
              <a:ext uri="{FF2B5EF4-FFF2-40B4-BE49-F238E27FC236}">
                <a16:creationId xmlns:a16="http://schemas.microsoft.com/office/drawing/2014/main" id="{16DE302D-9585-8BC9-66FE-A3F1032AE3FB}"/>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39</a:t>
            </a:fld>
            <a:endParaRPr kumimoji="0" lang="x-none" b="1" i="0" u="none" strike="noStrike" kern="1200" cap="none" spc="0" normalizeH="0" baseline="0" noProof="0" dirty="0">
              <a:ln>
                <a:noFill/>
              </a:ln>
              <a:effectLst/>
              <a:uLnTx/>
              <a:uFillTx/>
              <a:latin typeface="Calibri"/>
              <a:ea typeface="+mn-ea"/>
              <a:cs typeface="+mn-cs"/>
            </a:endParaRPr>
          </a:p>
        </p:txBody>
      </p:sp>
      <p:grpSp>
        <p:nvGrpSpPr>
          <p:cNvPr id="3" name="Group 2">
            <a:extLst>
              <a:ext uri="{FF2B5EF4-FFF2-40B4-BE49-F238E27FC236}">
                <a16:creationId xmlns:a16="http://schemas.microsoft.com/office/drawing/2014/main" id="{BDD3E0DD-6660-ABF1-CD60-B51940056345}"/>
              </a:ext>
            </a:extLst>
          </p:cNvPr>
          <p:cNvGrpSpPr/>
          <p:nvPr/>
        </p:nvGrpSpPr>
        <p:grpSpPr>
          <a:xfrm>
            <a:off x="3278935" y="321862"/>
            <a:ext cx="8167226" cy="276999"/>
            <a:chOff x="3039810" y="552450"/>
            <a:chExt cx="8678579" cy="276999"/>
          </a:xfrm>
        </p:grpSpPr>
        <p:sp>
          <p:nvSpPr>
            <p:cNvPr id="4" name="TextBox 3">
              <a:extLst>
                <a:ext uri="{FF2B5EF4-FFF2-40B4-BE49-F238E27FC236}">
                  <a16:creationId xmlns:a16="http://schemas.microsoft.com/office/drawing/2014/main" id="{2F418CD1-BF8E-BEB7-2F04-22ECEF441E7E}"/>
                </a:ext>
              </a:extLst>
            </p:cNvPr>
            <p:cNvSpPr txBox="1"/>
            <p:nvPr/>
          </p:nvSpPr>
          <p:spPr>
            <a:xfrm>
              <a:off x="3166189" y="552450"/>
              <a:ext cx="8552200" cy="276999"/>
            </a:xfrm>
            <a:prstGeom prst="rect">
              <a:avLst/>
            </a:prstGeom>
            <a:solidFill>
              <a:srgbClr val="FFC000"/>
            </a:solidFill>
            <a:ln w="3810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             CREATE EMPLOYMENT AND ENHANCE FOOD SECURITY</a:t>
              </a:r>
            </a:p>
          </p:txBody>
        </p:sp>
        <p:sp>
          <p:nvSpPr>
            <p:cNvPr id="5" name="Arrow: Pentagon 4">
              <a:extLst>
                <a:ext uri="{FF2B5EF4-FFF2-40B4-BE49-F238E27FC236}">
                  <a16:creationId xmlns:a16="http://schemas.microsoft.com/office/drawing/2014/main" id="{B2AB7161-431F-B116-ED30-4B1DA1DDECB7}"/>
                </a:ext>
              </a:extLst>
            </p:cNvPr>
            <p:cNvSpPr/>
            <p:nvPr/>
          </p:nvSpPr>
          <p:spPr>
            <a:xfrm>
              <a:off x="3039810" y="552450"/>
              <a:ext cx="434111" cy="258234"/>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2</a:t>
              </a:r>
            </a:p>
          </p:txBody>
        </p:sp>
      </p:grpSp>
      <p:sp>
        <p:nvSpPr>
          <p:cNvPr id="8" name="Rectangle: Rounded Corners 4">
            <a:extLst>
              <a:ext uri="{FF2B5EF4-FFF2-40B4-BE49-F238E27FC236}">
                <a16:creationId xmlns:a16="http://schemas.microsoft.com/office/drawing/2014/main" id="{9CDBCE57-9715-4BE4-B021-467F9E2D9ED6}"/>
              </a:ext>
            </a:extLst>
          </p:cNvPr>
          <p:cNvSpPr txBox="1"/>
          <p:nvPr/>
        </p:nvSpPr>
        <p:spPr>
          <a:xfrm>
            <a:off x="3897476" y="748339"/>
            <a:ext cx="7184916"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Intensive Efforts Are Being Made To Improve Food Security And Create Employment In The State.</a:t>
            </a:r>
          </a:p>
        </p:txBody>
      </p:sp>
      <p:graphicFrame>
        <p:nvGraphicFramePr>
          <p:cNvPr id="11" name="Diagram 10">
            <a:extLst>
              <a:ext uri="{FF2B5EF4-FFF2-40B4-BE49-F238E27FC236}">
                <a16:creationId xmlns:a16="http://schemas.microsoft.com/office/drawing/2014/main" id="{81B2C380-7452-7814-87D0-42BCC7F22706}"/>
              </a:ext>
            </a:extLst>
          </p:cNvPr>
          <p:cNvGraphicFramePr/>
          <p:nvPr>
            <p:extLst>
              <p:ext uri="{D42A27DB-BD31-4B8C-83A1-F6EECF244321}">
                <p14:modId xmlns:p14="http://schemas.microsoft.com/office/powerpoint/2010/main" val="2247020939"/>
              </p:ext>
            </p:extLst>
          </p:nvPr>
        </p:nvGraphicFramePr>
        <p:xfrm>
          <a:off x="687184" y="3134678"/>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3769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87DE1D-71D4-47F3-B391-EA40D76703E6}"/>
              </a:ext>
            </a:extLst>
          </p:cNvPr>
          <p:cNvSpPr>
            <a:spLocks noGrp="1"/>
          </p:cNvSpPr>
          <p:nvPr>
            <p:ph type="sldNum" sz="quarter" idx="12"/>
          </p:nvPr>
        </p:nvSpPr>
        <p:spPr/>
        <p:txBody>
          <a:bodyPr/>
          <a:lstStyle/>
          <a:p>
            <a:fld id="{B55E7332-B74C-4FC6-99A2-D8C412507BB4}" type="slidenum">
              <a:rPr lang="x-none" smtClean="0"/>
              <a:t>4</a:t>
            </a:fld>
            <a:endParaRPr lang="x-none"/>
          </a:p>
        </p:txBody>
      </p:sp>
      <p:grpSp>
        <p:nvGrpSpPr>
          <p:cNvPr id="2" name="Group 1">
            <a:extLst>
              <a:ext uri="{FF2B5EF4-FFF2-40B4-BE49-F238E27FC236}">
                <a16:creationId xmlns:a16="http://schemas.microsoft.com/office/drawing/2014/main" id="{B18652BD-D468-0F31-508C-5246A6FFF150}"/>
              </a:ext>
            </a:extLst>
          </p:cNvPr>
          <p:cNvGrpSpPr/>
          <p:nvPr/>
        </p:nvGrpSpPr>
        <p:grpSpPr>
          <a:xfrm>
            <a:off x="280952" y="335953"/>
            <a:ext cx="11630096" cy="5814642"/>
            <a:chOff x="280952" y="521679"/>
            <a:chExt cx="11630096" cy="5814642"/>
          </a:xfrm>
        </p:grpSpPr>
        <p:grpSp>
          <p:nvGrpSpPr>
            <p:cNvPr id="4" name="Group 3">
              <a:extLst>
                <a:ext uri="{FF2B5EF4-FFF2-40B4-BE49-F238E27FC236}">
                  <a16:creationId xmlns:a16="http://schemas.microsoft.com/office/drawing/2014/main" id="{9B8074E2-F3A6-0930-C091-9200CDEC0E10}"/>
                </a:ext>
              </a:extLst>
            </p:cNvPr>
            <p:cNvGrpSpPr/>
            <p:nvPr/>
          </p:nvGrpSpPr>
          <p:grpSpPr>
            <a:xfrm>
              <a:off x="280952" y="521679"/>
              <a:ext cx="6739679" cy="5814642"/>
              <a:chOff x="280952" y="521679"/>
              <a:chExt cx="6739679" cy="5814642"/>
            </a:xfrm>
          </p:grpSpPr>
          <p:sp>
            <p:nvSpPr>
              <p:cNvPr id="9" name="object 6">
                <a:extLst>
                  <a:ext uri="{FF2B5EF4-FFF2-40B4-BE49-F238E27FC236}">
                    <a16:creationId xmlns:a16="http://schemas.microsoft.com/office/drawing/2014/main" id="{1DA41FDB-8DE4-0A82-A04F-F6FDBEDFCCDD}"/>
                  </a:ext>
                </a:extLst>
              </p:cNvPr>
              <p:cNvSpPr/>
              <p:nvPr/>
            </p:nvSpPr>
            <p:spPr>
              <a:xfrm>
                <a:off x="1325214" y="1254120"/>
                <a:ext cx="2853898" cy="1036319"/>
              </a:xfrm>
              <a:custGeom>
                <a:avLst/>
                <a:gdLst/>
                <a:ahLst/>
                <a:cxnLst/>
                <a:rect l="l" t="t" r="r" b="b"/>
                <a:pathLst>
                  <a:path w="2663190" h="458470">
                    <a:moveTo>
                      <a:pt x="0" y="458444"/>
                    </a:moveTo>
                    <a:lnTo>
                      <a:pt x="0" y="0"/>
                    </a:lnTo>
                    <a:lnTo>
                      <a:pt x="2662669"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object 8">
                <a:extLst>
                  <a:ext uri="{FF2B5EF4-FFF2-40B4-BE49-F238E27FC236}">
                    <a16:creationId xmlns:a16="http://schemas.microsoft.com/office/drawing/2014/main" id="{5C79511B-31E8-7750-ACBB-3177C172A4F2}"/>
                  </a:ext>
                </a:extLst>
              </p:cNvPr>
              <p:cNvSpPr/>
              <p:nvPr/>
            </p:nvSpPr>
            <p:spPr>
              <a:xfrm>
                <a:off x="1325214" y="4478131"/>
                <a:ext cx="2844000" cy="1152000"/>
              </a:xfrm>
              <a:custGeom>
                <a:avLst/>
                <a:gdLst/>
                <a:ahLst/>
                <a:cxnLst/>
                <a:rect l="l" t="t" r="r" b="b"/>
                <a:pathLst>
                  <a:path w="3684904" h="443229">
                    <a:moveTo>
                      <a:pt x="3684320" y="442823"/>
                    </a:moveTo>
                    <a:lnTo>
                      <a:pt x="0" y="442823"/>
                    </a:lnTo>
                    <a:lnTo>
                      <a:pt x="0"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object 9">
                <a:extLst>
                  <a:ext uri="{FF2B5EF4-FFF2-40B4-BE49-F238E27FC236}">
                    <a16:creationId xmlns:a16="http://schemas.microsoft.com/office/drawing/2014/main" id="{40C04096-15FD-C2D7-4640-157D7381310C}"/>
                  </a:ext>
                </a:extLst>
              </p:cNvPr>
              <p:cNvSpPr/>
              <p:nvPr/>
            </p:nvSpPr>
            <p:spPr>
              <a:xfrm>
                <a:off x="280952" y="2320447"/>
                <a:ext cx="2157730" cy="2157730"/>
              </a:xfrm>
              <a:custGeom>
                <a:avLst/>
                <a:gdLst/>
                <a:ahLst/>
                <a:cxnLst/>
                <a:rect l="l" t="t" r="r" b="b"/>
                <a:pathLst>
                  <a:path w="2157730" h="2157729">
                    <a:moveTo>
                      <a:pt x="1052541" y="116"/>
                    </a:moveTo>
                    <a:lnTo>
                      <a:pt x="1100615" y="0"/>
                    </a:lnTo>
                    <a:lnTo>
                      <a:pt x="1148200" y="1969"/>
                    </a:lnTo>
                    <a:lnTo>
                      <a:pt x="1195254" y="5980"/>
                    </a:lnTo>
                    <a:lnTo>
                      <a:pt x="1241729" y="11993"/>
                    </a:lnTo>
                    <a:lnTo>
                      <a:pt x="1287582" y="19962"/>
                    </a:lnTo>
                    <a:lnTo>
                      <a:pt x="1332768" y="29847"/>
                    </a:lnTo>
                    <a:lnTo>
                      <a:pt x="1377242" y="41603"/>
                    </a:lnTo>
                    <a:lnTo>
                      <a:pt x="1420958" y="55188"/>
                    </a:lnTo>
                    <a:lnTo>
                      <a:pt x="1463872" y="70560"/>
                    </a:lnTo>
                    <a:lnTo>
                      <a:pt x="1505939" y="87675"/>
                    </a:lnTo>
                    <a:lnTo>
                      <a:pt x="1547114" y="106491"/>
                    </a:lnTo>
                    <a:lnTo>
                      <a:pt x="1587352" y="126965"/>
                    </a:lnTo>
                    <a:lnTo>
                      <a:pt x="1626608" y="149054"/>
                    </a:lnTo>
                    <a:lnTo>
                      <a:pt x="1664838" y="172716"/>
                    </a:lnTo>
                    <a:lnTo>
                      <a:pt x="1701996" y="197907"/>
                    </a:lnTo>
                    <a:lnTo>
                      <a:pt x="1738037" y="224586"/>
                    </a:lnTo>
                    <a:lnTo>
                      <a:pt x="1772917" y="252708"/>
                    </a:lnTo>
                    <a:lnTo>
                      <a:pt x="1806591" y="282232"/>
                    </a:lnTo>
                    <a:lnTo>
                      <a:pt x="1839013" y="313114"/>
                    </a:lnTo>
                    <a:lnTo>
                      <a:pt x="1870139" y="345312"/>
                    </a:lnTo>
                    <a:lnTo>
                      <a:pt x="1899924" y="378784"/>
                    </a:lnTo>
                    <a:lnTo>
                      <a:pt x="1928323" y="413485"/>
                    </a:lnTo>
                    <a:lnTo>
                      <a:pt x="1955291" y="449374"/>
                    </a:lnTo>
                    <a:lnTo>
                      <a:pt x="1980783" y="486408"/>
                    </a:lnTo>
                    <a:lnTo>
                      <a:pt x="2004754" y="524543"/>
                    </a:lnTo>
                    <a:lnTo>
                      <a:pt x="2027160" y="563738"/>
                    </a:lnTo>
                    <a:lnTo>
                      <a:pt x="2047955" y="603949"/>
                    </a:lnTo>
                    <a:lnTo>
                      <a:pt x="2067094" y="645134"/>
                    </a:lnTo>
                    <a:lnTo>
                      <a:pt x="2084533" y="687250"/>
                    </a:lnTo>
                    <a:lnTo>
                      <a:pt x="2100227" y="730254"/>
                    </a:lnTo>
                    <a:lnTo>
                      <a:pt x="2114131" y="774103"/>
                    </a:lnTo>
                    <a:lnTo>
                      <a:pt x="2126199" y="818754"/>
                    </a:lnTo>
                    <a:lnTo>
                      <a:pt x="2136387" y="864166"/>
                    </a:lnTo>
                    <a:lnTo>
                      <a:pt x="2144650" y="910294"/>
                    </a:lnTo>
                    <a:lnTo>
                      <a:pt x="2150944" y="957096"/>
                    </a:lnTo>
                    <a:lnTo>
                      <a:pt x="2155222" y="1004530"/>
                    </a:lnTo>
                    <a:lnTo>
                      <a:pt x="2157441" y="1052553"/>
                    </a:lnTo>
                    <a:lnTo>
                      <a:pt x="2157559" y="1100625"/>
                    </a:lnTo>
                    <a:lnTo>
                      <a:pt x="2155591" y="1148210"/>
                    </a:lnTo>
                    <a:lnTo>
                      <a:pt x="2151579" y="1195262"/>
                    </a:lnTo>
                    <a:lnTo>
                      <a:pt x="2145568" y="1241737"/>
                    </a:lnTo>
                    <a:lnTo>
                      <a:pt x="2137599" y="1287589"/>
                    </a:lnTo>
                    <a:lnTo>
                      <a:pt x="2127716" y="1332774"/>
                    </a:lnTo>
                    <a:lnTo>
                      <a:pt x="2115960" y="1377246"/>
                    </a:lnTo>
                    <a:lnTo>
                      <a:pt x="2102375" y="1420962"/>
                    </a:lnTo>
                    <a:lnTo>
                      <a:pt x="2087004" y="1463875"/>
                    </a:lnTo>
                    <a:lnTo>
                      <a:pt x="2069890" y="1505941"/>
                    </a:lnTo>
                    <a:lnTo>
                      <a:pt x="2051074" y="1547115"/>
                    </a:lnTo>
                    <a:lnTo>
                      <a:pt x="2030601" y="1587352"/>
                    </a:lnTo>
                    <a:lnTo>
                      <a:pt x="2008512" y="1626608"/>
                    </a:lnTo>
                    <a:lnTo>
                      <a:pt x="1984850" y="1664836"/>
                    </a:lnTo>
                    <a:lnTo>
                      <a:pt x="1959659" y="1701994"/>
                    </a:lnTo>
                    <a:lnTo>
                      <a:pt x="1932981" y="1738034"/>
                    </a:lnTo>
                    <a:lnTo>
                      <a:pt x="1904859" y="1772914"/>
                    </a:lnTo>
                    <a:lnTo>
                      <a:pt x="1875335" y="1806587"/>
                    </a:lnTo>
                    <a:lnTo>
                      <a:pt x="1844452" y="1839008"/>
                    </a:lnTo>
                    <a:lnTo>
                      <a:pt x="1812254" y="1870134"/>
                    </a:lnTo>
                    <a:lnTo>
                      <a:pt x="1778783" y="1899919"/>
                    </a:lnTo>
                    <a:lnTo>
                      <a:pt x="1744081" y="1928317"/>
                    </a:lnTo>
                    <a:lnTo>
                      <a:pt x="1708192" y="1955285"/>
                    </a:lnTo>
                    <a:lnTo>
                      <a:pt x="1671158" y="1980777"/>
                    </a:lnTo>
                    <a:lnTo>
                      <a:pt x="1633022" y="2004748"/>
                    </a:lnTo>
                    <a:lnTo>
                      <a:pt x="1593827" y="2027153"/>
                    </a:lnTo>
                    <a:lnTo>
                      <a:pt x="1553615" y="2047949"/>
                    </a:lnTo>
                    <a:lnTo>
                      <a:pt x="1512430" y="2067088"/>
                    </a:lnTo>
                    <a:lnTo>
                      <a:pt x="1470314" y="2084527"/>
                    </a:lnTo>
                    <a:lnTo>
                      <a:pt x="1427309" y="2100221"/>
                    </a:lnTo>
                    <a:lnTo>
                      <a:pt x="1383460" y="2114125"/>
                    </a:lnTo>
                    <a:lnTo>
                      <a:pt x="1338807" y="2126194"/>
                    </a:lnTo>
                    <a:lnTo>
                      <a:pt x="1293395" y="2136383"/>
                    </a:lnTo>
                    <a:lnTo>
                      <a:pt x="1247266" y="2144647"/>
                    </a:lnTo>
                    <a:lnTo>
                      <a:pt x="1200463" y="2150941"/>
                    </a:lnTo>
                    <a:lnTo>
                      <a:pt x="1153028" y="2155220"/>
                    </a:lnTo>
                    <a:lnTo>
                      <a:pt x="1105005" y="2157440"/>
                    </a:lnTo>
                    <a:lnTo>
                      <a:pt x="1056933" y="2157559"/>
                    </a:lnTo>
                    <a:lnTo>
                      <a:pt x="1009349" y="2155591"/>
                    </a:lnTo>
                    <a:lnTo>
                      <a:pt x="962297" y="2151581"/>
                    </a:lnTo>
                    <a:lnTo>
                      <a:pt x="915823" y="2145571"/>
                    </a:lnTo>
                    <a:lnTo>
                      <a:pt x="869972" y="2137603"/>
                    </a:lnTo>
                    <a:lnTo>
                      <a:pt x="824788" y="2127720"/>
                    </a:lnTo>
                    <a:lnTo>
                      <a:pt x="780316" y="2115965"/>
                    </a:lnTo>
                    <a:lnTo>
                      <a:pt x="736601" y="2102381"/>
                    </a:lnTo>
                    <a:lnTo>
                      <a:pt x="693688" y="2087011"/>
                    </a:lnTo>
                    <a:lnTo>
                      <a:pt x="651622" y="2069896"/>
                    </a:lnTo>
                    <a:lnTo>
                      <a:pt x="610448" y="2051081"/>
                    </a:lnTo>
                    <a:lnTo>
                      <a:pt x="570211" y="2030608"/>
                    </a:lnTo>
                    <a:lnTo>
                      <a:pt x="530955" y="2008520"/>
                    </a:lnTo>
                    <a:lnTo>
                      <a:pt x="492726" y="1984859"/>
                    </a:lnTo>
                    <a:lnTo>
                      <a:pt x="455569" y="1959668"/>
                    </a:lnTo>
                    <a:lnTo>
                      <a:pt x="419528" y="1932990"/>
                    </a:lnTo>
                    <a:lnTo>
                      <a:pt x="384649" y="1904868"/>
                    </a:lnTo>
                    <a:lnTo>
                      <a:pt x="350975" y="1875345"/>
                    </a:lnTo>
                    <a:lnTo>
                      <a:pt x="318553" y="1844463"/>
                    </a:lnTo>
                    <a:lnTo>
                      <a:pt x="287427" y="1812265"/>
                    </a:lnTo>
                    <a:lnTo>
                      <a:pt x="257643" y="1778794"/>
                    </a:lnTo>
                    <a:lnTo>
                      <a:pt x="229244" y="1744092"/>
                    </a:lnTo>
                    <a:lnTo>
                      <a:pt x="202276" y="1708203"/>
                    </a:lnTo>
                    <a:lnTo>
                      <a:pt x="176783" y="1671169"/>
                    </a:lnTo>
                    <a:lnTo>
                      <a:pt x="152812" y="1633033"/>
                    </a:lnTo>
                    <a:lnTo>
                      <a:pt x="130406" y="1593838"/>
                    </a:lnTo>
                    <a:lnTo>
                      <a:pt x="109611" y="1553627"/>
                    </a:lnTo>
                    <a:lnTo>
                      <a:pt x="90471" y="1512441"/>
                    </a:lnTo>
                    <a:lnTo>
                      <a:pt x="73031" y="1470325"/>
                    </a:lnTo>
                    <a:lnTo>
                      <a:pt x="57337" y="1427321"/>
                    </a:lnTo>
                    <a:lnTo>
                      <a:pt x="43433" y="1383471"/>
                    </a:lnTo>
                    <a:lnTo>
                      <a:pt x="31364" y="1338819"/>
                    </a:lnTo>
                    <a:lnTo>
                      <a:pt x="21175" y="1293407"/>
                    </a:lnTo>
                    <a:lnTo>
                      <a:pt x="12911" y="1247278"/>
                    </a:lnTo>
                    <a:lnTo>
                      <a:pt x="6616" y="1200475"/>
                    </a:lnTo>
                    <a:lnTo>
                      <a:pt x="2337" y="1153040"/>
                    </a:lnTo>
                    <a:lnTo>
                      <a:pt x="117" y="1105016"/>
                    </a:lnTo>
                    <a:lnTo>
                      <a:pt x="0" y="1056943"/>
                    </a:lnTo>
                    <a:lnTo>
                      <a:pt x="1968" y="1009357"/>
                    </a:lnTo>
                    <a:lnTo>
                      <a:pt x="5979" y="962304"/>
                    </a:lnTo>
                    <a:lnTo>
                      <a:pt x="11990" y="915828"/>
                    </a:lnTo>
                    <a:lnTo>
                      <a:pt x="19959" y="869975"/>
                    </a:lnTo>
                    <a:lnTo>
                      <a:pt x="29842" y="824790"/>
                    </a:lnTo>
                    <a:lnTo>
                      <a:pt x="41598" y="780317"/>
                    </a:lnTo>
                    <a:lnTo>
                      <a:pt x="55183" y="736601"/>
                    </a:lnTo>
                    <a:lnTo>
                      <a:pt x="70554" y="693687"/>
                    </a:lnTo>
                    <a:lnTo>
                      <a:pt x="87668" y="651620"/>
                    </a:lnTo>
                    <a:lnTo>
                      <a:pt x="106484" y="610446"/>
                    </a:lnTo>
                    <a:lnTo>
                      <a:pt x="126957" y="570208"/>
                    </a:lnTo>
                    <a:lnTo>
                      <a:pt x="149046" y="530952"/>
                    </a:lnTo>
                    <a:lnTo>
                      <a:pt x="172707" y="492723"/>
                    </a:lnTo>
                    <a:lnTo>
                      <a:pt x="197898" y="455565"/>
                    </a:lnTo>
                    <a:lnTo>
                      <a:pt x="224576" y="419524"/>
                    </a:lnTo>
                    <a:lnTo>
                      <a:pt x="252698" y="384644"/>
                    </a:lnTo>
                    <a:lnTo>
                      <a:pt x="282222" y="350971"/>
                    </a:lnTo>
                    <a:lnTo>
                      <a:pt x="313104" y="318549"/>
                    </a:lnTo>
                    <a:lnTo>
                      <a:pt x="345302" y="287423"/>
                    </a:lnTo>
                    <a:lnTo>
                      <a:pt x="378773" y="257639"/>
                    </a:lnTo>
                    <a:lnTo>
                      <a:pt x="413474" y="229240"/>
                    </a:lnTo>
                    <a:lnTo>
                      <a:pt x="449363" y="202272"/>
                    </a:lnTo>
                    <a:lnTo>
                      <a:pt x="486397" y="176780"/>
                    </a:lnTo>
                    <a:lnTo>
                      <a:pt x="524532" y="152809"/>
                    </a:lnTo>
                    <a:lnTo>
                      <a:pt x="563727" y="130403"/>
                    </a:lnTo>
                    <a:lnTo>
                      <a:pt x="603938" y="109608"/>
                    </a:lnTo>
                    <a:lnTo>
                      <a:pt x="645123" y="90468"/>
                    </a:lnTo>
                    <a:lnTo>
                      <a:pt x="687238" y="73029"/>
                    </a:lnTo>
                    <a:lnTo>
                      <a:pt x="730242" y="57335"/>
                    </a:lnTo>
                    <a:lnTo>
                      <a:pt x="774091" y="43431"/>
                    </a:lnTo>
                    <a:lnTo>
                      <a:pt x="818743" y="31362"/>
                    </a:lnTo>
                    <a:lnTo>
                      <a:pt x="864154" y="21173"/>
                    </a:lnTo>
                    <a:lnTo>
                      <a:pt x="910282" y="12909"/>
                    </a:lnTo>
                    <a:lnTo>
                      <a:pt x="957085" y="6615"/>
                    </a:lnTo>
                    <a:lnTo>
                      <a:pt x="1004518" y="2336"/>
                    </a:lnTo>
                    <a:lnTo>
                      <a:pt x="1052541" y="116"/>
                    </a:lnTo>
                    <a:close/>
                  </a:path>
                </a:pathLst>
              </a:custGeom>
              <a:ln w="19075">
                <a:solidFill>
                  <a:schemeClr val="bg1">
                    <a:lumMod val="75000"/>
                  </a:schemeClr>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2" name="object 10">
                <a:extLst>
                  <a:ext uri="{FF2B5EF4-FFF2-40B4-BE49-F238E27FC236}">
                    <a16:creationId xmlns:a16="http://schemas.microsoft.com/office/drawing/2014/main" id="{080EDBAF-F909-ED9C-BA59-3A0B49E38AE5}"/>
                  </a:ext>
                </a:extLst>
              </p:cNvPr>
              <p:cNvSpPr/>
              <p:nvPr/>
            </p:nvSpPr>
            <p:spPr>
              <a:xfrm>
                <a:off x="395499" y="2435002"/>
                <a:ext cx="1928495" cy="1928495"/>
              </a:xfrm>
              <a:custGeom>
                <a:avLst/>
                <a:gdLst/>
                <a:ahLst/>
                <a:cxnLst/>
                <a:rect l="l" t="t" r="r" b="b"/>
                <a:pathLst>
                  <a:path w="1928495" h="1928495">
                    <a:moveTo>
                      <a:pt x="964234" y="0"/>
                    </a:moveTo>
                    <a:lnTo>
                      <a:pt x="916234" y="1183"/>
                    </a:lnTo>
                    <a:lnTo>
                      <a:pt x="868829" y="4698"/>
                    </a:lnTo>
                    <a:lnTo>
                      <a:pt x="822075" y="10487"/>
                    </a:lnTo>
                    <a:lnTo>
                      <a:pt x="776029" y="18494"/>
                    </a:lnTo>
                    <a:lnTo>
                      <a:pt x="730746" y="28665"/>
                    </a:lnTo>
                    <a:lnTo>
                      <a:pt x="686282" y="40941"/>
                    </a:lnTo>
                    <a:lnTo>
                      <a:pt x="642694" y="55269"/>
                    </a:lnTo>
                    <a:lnTo>
                      <a:pt x="600037" y="71591"/>
                    </a:lnTo>
                    <a:lnTo>
                      <a:pt x="558367" y="89852"/>
                    </a:lnTo>
                    <a:lnTo>
                      <a:pt x="517741" y="109996"/>
                    </a:lnTo>
                    <a:lnTo>
                      <a:pt x="478214" y="131967"/>
                    </a:lnTo>
                    <a:lnTo>
                      <a:pt x="439842" y="155708"/>
                    </a:lnTo>
                    <a:lnTo>
                      <a:pt x="402681" y="181164"/>
                    </a:lnTo>
                    <a:lnTo>
                      <a:pt x="366787" y="208280"/>
                    </a:lnTo>
                    <a:lnTo>
                      <a:pt x="332216" y="236998"/>
                    </a:lnTo>
                    <a:lnTo>
                      <a:pt x="299025" y="267263"/>
                    </a:lnTo>
                    <a:lnTo>
                      <a:pt x="267268" y="299020"/>
                    </a:lnTo>
                    <a:lnTo>
                      <a:pt x="237002" y="332211"/>
                    </a:lnTo>
                    <a:lnTo>
                      <a:pt x="208284" y="366782"/>
                    </a:lnTo>
                    <a:lnTo>
                      <a:pt x="181168" y="402675"/>
                    </a:lnTo>
                    <a:lnTo>
                      <a:pt x="155711" y="439836"/>
                    </a:lnTo>
                    <a:lnTo>
                      <a:pt x="131969" y="478208"/>
                    </a:lnTo>
                    <a:lnTo>
                      <a:pt x="109998" y="517735"/>
                    </a:lnTo>
                    <a:lnTo>
                      <a:pt x="89854" y="558362"/>
                    </a:lnTo>
                    <a:lnTo>
                      <a:pt x="71593" y="600032"/>
                    </a:lnTo>
                    <a:lnTo>
                      <a:pt x="55270" y="642689"/>
                    </a:lnTo>
                    <a:lnTo>
                      <a:pt x="40942" y="686278"/>
                    </a:lnTo>
                    <a:lnTo>
                      <a:pt x="28665" y="730742"/>
                    </a:lnTo>
                    <a:lnTo>
                      <a:pt x="18495" y="776025"/>
                    </a:lnTo>
                    <a:lnTo>
                      <a:pt x="10487" y="822072"/>
                    </a:lnTo>
                    <a:lnTo>
                      <a:pt x="4698" y="868827"/>
                    </a:lnTo>
                    <a:lnTo>
                      <a:pt x="1183" y="916233"/>
                    </a:lnTo>
                    <a:lnTo>
                      <a:pt x="0" y="964234"/>
                    </a:lnTo>
                    <a:lnTo>
                      <a:pt x="1183" y="1012236"/>
                    </a:lnTo>
                    <a:lnTo>
                      <a:pt x="4698" y="1059642"/>
                    </a:lnTo>
                    <a:lnTo>
                      <a:pt x="10487" y="1106396"/>
                    </a:lnTo>
                    <a:lnTo>
                      <a:pt x="18495" y="1152443"/>
                    </a:lnTo>
                    <a:lnTo>
                      <a:pt x="28665" y="1197727"/>
                    </a:lnTo>
                    <a:lnTo>
                      <a:pt x="40942" y="1242191"/>
                    </a:lnTo>
                    <a:lnTo>
                      <a:pt x="55270" y="1285780"/>
                    </a:lnTo>
                    <a:lnTo>
                      <a:pt x="71593" y="1328437"/>
                    </a:lnTo>
                    <a:lnTo>
                      <a:pt x="89854" y="1370107"/>
                    </a:lnTo>
                    <a:lnTo>
                      <a:pt x="109998" y="1410733"/>
                    </a:lnTo>
                    <a:lnTo>
                      <a:pt x="131969" y="1450260"/>
                    </a:lnTo>
                    <a:lnTo>
                      <a:pt x="155711" y="1488633"/>
                    </a:lnTo>
                    <a:lnTo>
                      <a:pt x="181168" y="1525793"/>
                    </a:lnTo>
                    <a:lnTo>
                      <a:pt x="208284" y="1561687"/>
                    </a:lnTo>
                    <a:lnTo>
                      <a:pt x="237002" y="1596257"/>
                    </a:lnTo>
                    <a:lnTo>
                      <a:pt x="267268" y="1629449"/>
                    </a:lnTo>
                    <a:lnTo>
                      <a:pt x="299025" y="1661205"/>
                    </a:lnTo>
                    <a:lnTo>
                      <a:pt x="332216" y="1691470"/>
                    </a:lnTo>
                    <a:lnTo>
                      <a:pt x="366787" y="1720189"/>
                    </a:lnTo>
                    <a:lnTo>
                      <a:pt x="402681" y="1747304"/>
                    </a:lnTo>
                    <a:lnTo>
                      <a:pt x="439842" y="1772760"/>
                    </a:lnTo>
                    <a:lnTo>
                      <a:pt x="478214" y="1796502"/>
                    </a:lnTo>
                    <a:lnTo>
                      <a:pt x="517741" y="1818473"/>
                    </a:lnTo>
                    <a:lnTo>
                      <a:pt x="558367" y="1838616"/>
                    </a:lnTo>
                    <a:lnTo>
                      <a:pt x="600037" y="1856877"/>
                    </a:lnTo>
                    <a:lnTo>
                      <a:pt x="642694" y="1873200"/>
                    </a:lnTo>
                    <a:lnTo>
                      <a:pt x="686282" y="1887527"/>
                    </a:lnTo>
                    <a:lnTo>
                      <a:pt x="730746" y="1899804"/>
                    </a:lnTo>
                    <a:lnTo>
                      <a:pt x="776029" y="1909974"/>
                    </a:lnTo>
                    <a:lnTo>
                      <a:pt x="822075" y="1917982"/>
                    </a:lnTo>
                    <a:lnTo>
                      <a:pt x="868829" y="1923771"/>
                    </a:lnTo>
                    <a:lnTo>
                      <a:pt x="916234" y="1927285"/>
                    </a:lnTo>
                    <a:lnTo>
                      <a:pt x="964234" y="1928469"/>
                    </a:lnTo>
                    <a:lnTo>
                      <a:pt x="1012236" y="1927285"/>
                    </a:lnTo>
                    <a:lnTo>
                      <a:pt x="1059642" y="1923771"/>
                    </a:lnTo>
                    <a:lnTo>
                      <a:pt x="1106396" y="1917982"/>
                    </a:lnTo>
                    <a:lnTo>
                      <a:pt x="1152443" y="1909974"/>
                    </a:lnTo>
                    <a:lnTo>
                      <a:pt x="1197727" y="1899804"/>
                    </a:lnTo>
                    <a:lnTo>
                      <a:pt x="1242191" y="1887527"/>
                    </a:lnTo>
                    <a:lnTo>
                      <a:pt x="1285780" y="1873200"/>
                    </a:lnTo>
                    <a:lnTo>
                      <a:pt x="1328437" y="1856877"/>
                    </a:lnTo>
                    <a:lnTo>
                      <a:pt x="1370107" y="1838616"/>
                    </a:lnTo>
                    <a:lnTo>
                      <a:pt x="1410733" y="1818473"/>
                    </a:lnTo>
                    <a:lnTo>
                      <a:pt x="1450260" y="1796502"/>
                    </a:lnTo>
                    <a:lnTo>
                      <a:pt x="1488633" y="1772760"/>
                    </a:lnTo>
                    <a:lnTo>
                      <a:pt x="1525793" y="1747304"/>
                    </a:lnTo>
                    <a:lnTo>
                      <a:pt x="1561687" y="1720189"/>
                    </a:lnTo>
                    <a:lnTo>
                      <a:pt x="1596257" y="1691470"/>
                    </a:lnTo>
                    <a:lnTo>
                      <a:pt x="1629449" y="1661205"/>
                    </a:lnTo>
                    <a:lnTo>
                      <a:pt x="1661205" y="1629449"/>
                    </a:lnTo>
                    <a:lnTo>
                      <a:pt x="1691470" y="1596257"/>
                    </a:lnTo>
                    <a:lnTo>
                      <a:pt x="1720189" y="1561687"/>
                    </a:lnTo>
                    <a:lnTo>
                      <a:pt x="1747304" y="1525793"/>
                    </a:lnTo>
                    <a:lnTo>
                      <a:pt x="1772760" y="1488633"/>
                    </a:lnTo>
                    <a:lnTo>
                      <a:pt x="1796502" y="1450260"/>
                    </a:lnTo>
                    <a:lnTo>
                      <a:pt x="1818473" y="1410733"/>
                    </a:lnTo>
                    <a:lnTo>
                      <a:pt x="1838616" y="1370107"/>
                    </a:lnTo>
                    <a:lnTo>
                      <a:pt x="1856877" y="1328437"/>
                    </a:lnTo>
                    <a:lnTo>
                      <a:pt x="1873200" y="1285780"/>
                    </a:lnTo>
                    <a:lnTo>
                      <a:pt x="1887527" y="1242191"/>
                    </a:lnTo>
                    <a:lnTo>
                      <a:pt x="1899804" y="1197727"/>
                    </a:lnTo>
                    <a:lnTo>
                      <a:pt x="1909974" y="1152443"/>
                    </a:lnTo>
                    <a:lnTo>
                      <a:pt x="1917982" y="1106396"/>
                    </a:lnTo>
                    <a:lnTo>
                      <a:pt x="1923771" y="1059642"/>
                    </a:lnTo>
                    <a:lnTo>
                      <a:pt x="1927285" y="1012236"/>
                    </a:lnTo>
                    <a:lnTo>
                      <a:pt x="1928469" y="964234"/>
                    </a:lnTo>
                    <a:lnTo>
                      <a:pt x="1927285" y="916233"/>
                    </a:lnTo>
                    <a:lnTo>
                      <a:pt x="1923771" y="868827"/>
                    </a:lnTo>
                    <a:lnTo>
                      <a:pt x="1917982" y="822072"/>
                    </a:lnTo>
                    <a:lnTo>
                      <a:pt x="1909974" y="776025"/>
                    </a:lnTo>
                    <a:lnTo>
                      <a:pt x="1899804" y="730742"/>
                    </a:lnTo>
                    <a:lnTo>
                      <a:pt x="1887527" y="686278"/>
                    </a:lnTo>
                    <a:lnTo>
                      <a:pt x="1873200" y="642689"/>
                    </a:lnTo>
                    <a:lnTo>
                      <a:pt x="1856877" y="600032"/>
                    </a:lnTo>
                    <a:lnTo>
                      <a:pt x="1838616" y="558362"/>
                    </a:lnTo>
                    <a:lnTo>
                      <a:pt x="1818473" y="517735"/>
                    </a:lnTo>
                    <a:lnTo>
                      <a:pt x="1796502" y="478208"/>
                    </a:lnTo>
                    <a:lnTo>
                      <a:pt x="1772760" y="439836"/>
                    </a:lnTo>
                    <a:lnTo>
                      <a:pt x="1747304" y="402675"/>
                    </a:lnTo>
                    <a:lnTo>
                      <a:pt x="1720189" y="366782"/>
                    </a:lnTo>
                    <a:lnTo>
                      <a:pt x="1691470" y="332211"/>
                    </a:lnTo>
                    <a:lnTo>
                      <a:pt x="1661205" y="299020"/>
                    </a:lnTo>
                    <a:lnTo>
                      <a:pt x="1629449" y="267263"/>
                    </a:lnTo>
                    <a:lnTo>
                      <a:pt x="1596257" y="236998"/>
                    </a:lnTo>
                    <a:lnTo>
                      <a:pt x="1561687" y="208280"/>
                    </a:lnTo>
                    <a:lnTo>
                      <a:pt x="1525793" y="181164"/>
                    </a:lnTo>
                    <a:lnTo>
                      <a:pt x="1488633" y="155708"/>
                    </a:lnTo>
                    <a:lnTo>
                      <a:pt x="1450260" y="131967"/>
                    </a:lnTo>
                    <a:lnTo>
                      <a:pt x="1410733" y="109996"/>
                    </a:lnTo>
                    <a:lnTo>
                      <a:pt x="1370107" y="89852"/>
                    </a:lnTo>
                    <a:lnTo>
                      <a:pt x="1328437" y="71591"/>
                    </a:lnTo>
                    <a:lnTo>
                      <a:pt x="1285780" y="55269"/>
                    </a:lnTo>
                    <a:lnTo>
                      <a:pt x="1242191" y="40941"/>
                    </a:lnTo>
                    <a:lnTo>
                      <a:pt x="1197727" y="28665"/>
                    </a:lnTo>
                    <a:lnTo>
                      <a:pt x="1152443" y="18494"/>
                    </a:lnTo>
                    <a:lnTo>
                      <a:pt x="1106396" y="10487"/>
                    </a:lnTo>
                    <a:lnTo>
                      <a:pt x="1059642" y="4698"/>
                    </a:lnTo>
                    <a:lnTo>
                      <a:pt x="1012236" y="1183"/>
                    </a:lnTo>
                    <a:lnTo>
                      <a:pt x="964234" y="0"/>
                    </a:lnTo>
                    <a:close/>
                  </a:path>
                </a:pathLst>
              </a:custGeom>
              <a:solidFill>
                <a:srgbClr val="253C8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bject 11">
                <a:extLst>
                  <a:ext uri="{FF2B5EF4-FFF2-40B4-BE49-F238E27FC236}">
                    <a16:creationId xmlns:a16="http://schemas.microsoft.com/office/drawing/2014/main" id="{3DAEEF6D-2CCE-A254-5B59-D36EE63712A2}"/>
                  </a:ext>
                </a:extLst>
              </p:cNvPr>
              <p:cNvSpPr/>
              <p:nvPr/>
            </p:nvSpPr>
            <p:spPr>
              <a:xfrm>
                <a:off x="487426" y="2526931"/>
                <a:ext cx="1744980" cy="1744980"/>
              </a:xfrm>
              <a:custGeom>
                <a:avLst/>
                <a:gdLst/>
                <a:ahLst/>
                <a:cxnLst/>
                <a:rect l="l" t="t" r="r" b="b"/>
                <a:pathLst>
                  <a:path w="1744980" h="1744979">
                    <a:moveTo>
                      <a:pt x="1744624" y="872299"/>
                    </a:moveTo>
                    <a:lnTo>
                      <a:pt x="1743329" y="824572"/>
                    </a:lnTo>
                    <a:lnTo>
                      <a:pt x="1739480" y="777481"/>
                    </a:lnTo>
                    <a:lnTo>
                      <a:pt x="1733169" y="731139"/>
                    </a:lnTo>
                    <a:lnTo>
                      <a:pt x="1724444" y="685571"/>
                    </a:lnTo>
                    <a:lnTo>
                      <a:pt x="1713369" y="640867"/>
                    </a:lnTo>
                    <a:lnTo>
                      <a:pt x="1700022" y="597090"/>
                    </a:lnTo>
                    <a:lnTo>
                      <a:pt x="1684464" y="554316"/>
                    </a:lnTo>
                    <a:lnTo>
                      <a:pt x="1666773" y="512597"/>
                    </a:lnTo>
                    <a:lnTo>
                      <a:pt x="1647012" y="472008"/>
                    </a:lnTo>
                    <a:lnTo>
                      <a:pt x="1625231" y="432625"/>
                    </a:lnTo>
                    <a:lnTo>
                      <a:pt x="1601520" y="394500"/>
                    </a:lnTo>
                    <a:lnTo>
                      <a:pt x="1575943" y="357708"/>
                    </a:lnTo>
                    <a:lnTo>
                      <a:pt x="1548549" y="322313"/>
                    </a:lnTo>
                    <a:lnTo>
                      <a:pt x="1519428" y="288378"/>
                    </a:lnTo>
                    <a:lnTo>
                      <a:pt x="1488630" y="255993"/>
                    </a:lnTo>
                    <a:lnTo>
                      <a:pt x="1456245" y="225196"/>
                    </a:lnTo>
                    <a:lnTo>
                      <a:pt x="1422311" y="196075"/>
                    </a:lnTo>
                    <a:lnTo>
                      <a:pt x="1386916" y="168681"/>
                    </a:lnTo>
                    <a:lnTo>
                      <a:pt x="1350124" y="143103"/>
                    </a:lnTo>
                    <a:lnTo>
                      <a:pt x="1311998" y="119392"/>
                    </a:lnTo>
                    <a:lnTo>
                      <a:pt x="1272603" y="97612"/>
                    </a:lnTo>
                    <a:lnTo>
                      <a:pt x="1232014" y="77851"/>
                    </a:lnTo>
                    <a:lnTo>
                      <a:pt x="1190307" y="60159"/>
                    </a:lnTo>
                    <a:lnTo>
                      <a:pt x="1147521" y="44602"/>
                    </a:lnTo>
                    <a:lnTo>
                      <a:pt x="1103744" y="31254"/>
                    </a:lnTo>
                    <a:lnTo>
                      <a:pt x="1059040" y="20180"/>
                    </a:lnTo>
                    <a:lnTo>
                      <a:pt x="1013485" y="11455"/>
                    </a:lnTo>
                    <a:lnTo>
                      <a:pt x="967130" y="5143"/>
                    </a:lnTo>
                    <a:lnTo>
                      <a:pt x="920051" y="1295"/>
                    </a:lnTo>
                    <a:lnTo>
                      <a:pt x="872312" y="0"/>
                    </a:lnTo>
                    <a:lnTo>
                      <a:pt x="824572" y="1295"/>
                    </a:lnTo>
                    <a:lnTo>
                      <a:pt x="777494" y="5143"/>
                    </a:lnTo>
                    <a:lnTo>
                      <a:pt x="731139" y="11455"/>
                    </a:lnTo>
                    <a:lnTo>
                      <a:pt x="685571" y="20180"/>
                    </a:lnTo>
                    <a:lnTo>
                      <a:pt x="640867" y="31254"/>
                    </a:lnTo>
                    <a:lnTo>
                      <a:pt x="597090" y="44602"/>
                    </a:lnTo>
                    <a:lnTo>
                      <a:pt x="554316" y="60159"/>
                    </a:lnTo>
                    <a:lnTo>
                      <a:pt x="512597" y="77851"/>
                    </a:lnTo>
                    <a:lnTo>
                      <a:pt x="472008" y="97612"/>
                    </a:lnTo>
                    <a:lnTo>
                      <a:pt x="432612" y="119392"/>
                    </a:lnTo>
                    <a:lnTo>
                      <a:pt x="394487" y="143103"/>
                    </a:lnTo>
                    <a:lnTo>
                      <a:pt x="357695" y="168681"/>
                    </a:lnTo>
                    <a:lnTo>
                      <a:pt x="322300" y="196075"/>
                    </a:lnTo>
                    <a:lnTo>
                      <a:pt x="288378" y="225196"/>
                    </a:lnTo>
                    <a:lnTo>
                      <a:pt x="255981" y="255993"/>
                    </a:lnTo>
                    <a:lnTo>
                      <a:pt x="225183" y="288378"/>
                    </a:lnTo>
                    <a:lnTo>
                      <a:pt x="196062" y="322313"/>
                    </a:lnTo>
                    <a:lnTo>
                      <a:pt x="168681" y="357708"/>
                    </a:lnTo>
                    <a:lnTo>
                      <a:pt x="143090" y="394500"/>
                    </a:lnTo>
                    <a:lnTo>
                      <a:pt x="119380" y="432625"/>
                    </a:lnTo>
                    <a:lnTo>
                      <a:pt x="97612" y="472008"/>
                    </a:lnTo>
                    <a:lnTo>
                      <a:pt x="77838" y="512597"/>
                    </a:lnTo>
                    <a:lnTo>
                      <a:pt x="60147" y="554316"/>
                    </a:lnTo>
                    <a:lnTo>
                      <a:pt x="44589" y="597090"/>
                    </a:lnTo>
                    <a:lnTo>
                      <a:pt x="31242" y="640867"/>
                    </a:lnTo>
                    <a:lnTo>
                      <a:pt x="20180" y="685571"/>
                    </a:lnTo>
                    <a:lnTo>
                      <a:pt x="11442" y="731139"/>
                    </a:lnTo>
                    <a:lnTo>
                      <a:pt x="5130" y="777481"/>
                    </a:lnTo>
                    <a:lnTo>
                      <a:pt x="1295" y="824572"/>
                    </a:lnTo>
                    <a:lnTo>
                      <a:pt x="0" y="872299"/>
                    </a:lnTo>
                    <a:lnTo>
                      <a:pt x="1295" y="920038"/>
                    </a:lnTo>
                    <a:lnTo>
                      <a:pt x="5130" y="967130"/>
                    </a:lnTo>
                    <a:lnTo>
                      <a:pt x="11442" y="1013485"/>
                    </a:lnTo>
                    <a:lnTo>
                      <a:pt x="20180" y="1059040"/>
                    </a:lnTo>
                    <a:lnTo>
                      <a:pt x="31242" y="1103744"/>
                    </a:lnTo>
                    <a:lnTo>
                      <a:pt x="44589" y="1147521"/>
                    </a:lnTo>
                    <a:lnTo>
                      <a:pt x="60147" y="1190294"/>
                    </a:lnTo>
                    <a:lnTo>
                      <a:pt x="77838" y="1232014"/>
                    </a:lnTo>
                    <a:lnTo>
                      <a:pt x="97612" y="1272603"/>
                    </a:lnTo>
                    <a:lnTo>
                      <a:pt x="119380" y="1311998"/>
                    </a:lnTo>
                    <a:lnTo>
                      <a:pt x="143090" y="1350124"/>
                    </a:lnTo>
                    <a:lnTo>
                      <a:pt x="168681" y="1386916"/>
                    </a:lnTo>
                    <a:lnTo>
                      <a:pt x="196062" y="1422311"/>
                    </a:lnTo>
                    <a:lnTo>
                      <a:pt x="225183" y="1456232"/>
                    </a:lnTo>
                    <a:lnTo>
                      <a:pt x="255981" y="1488630"/>
                    </a:lnTo>
                    <a:lnTo>
                      <a:pt x="288378" y="1519428"/>
                    </a:lnTo>
                    <a:lnTo>
                      <a:pt x="322300" y="1548549"/>
                    </a:lnTo>
                    <a:lnTo>
                      <a:pt x="357695" y="1575930"/>
                    </a:lnTo>
                    <a:lnTo>
                      <a:pt x="394487" y="1601520"/>
                    </a:lnTo>
                    <a:lnTo>
                      <a:pt x="432612" y="1625231"/>
                    </a:lnTo>
                    <a:lnTo>
                      <a:pt x="472008" y="1646999"/>
                    </a:lnTo>
                    <a:lnTo>
                      <a:pt x="512597" y="1666773"/>
                    </a:lnTo>
                    <a:lnTo>
                      <a:pt x="554316" y="1684464"/>
                    </a:lnTo>
                    <a:lnTo>
                      <a:pt x="597090" y="1700022"/>
                    </a:lnTo>
                    <a:lnTo>
                      <a:pt x="640867" y="1713369"/>
                    </a:lnTo>
                    <a:lnTo>
                      <a:pt x="685571" y="1724431"/>
                    </a:lnTo>
                    <a:lnTo>
                      <a:pt x="731139" y="1733169"/>
                    </a:lnTo>
                    <a:lnTo>
                      <a:pt x="777494" y="1739480"/>
                    </a:lnTo>
                    <a:lnTo>
                      <a:pt x="824572" y="1743316"/>
                    </a:lnTo>
                    <a:lnTo>
                      <a:pt x="872312" y="1744611"/>
                    </a:lnTo>
                    <a:lnTo>
                      <a:pt x="920051" y="1743316"/>
                    </a:lnTo>
                    <a:lnTo>
                      <a:pt x="967130" y="1739480"/>
                    </a:lnTo>
                    <a:lnTo>
                      <a:pt x="1013485" y="1733169"/>
                    </a:lnTo>
                    <a:lnTo>
                      <a:pt x="1059040" y="1724431"/>
                    </a:lnTo>
                    <a:lnTo>
                      <a:pt x="1103744" y="1713369"/>
                    </a:lnTo>
                    <a:lnTo>
                      <a:pt x="1147521" y="1700022"/>
                    </a:lnTo>
                    <a:lnTo>
                      <a:pt x="1190307" y="1684464"/>
                    </a:lnTo>
                    <a:lnTo>
                      <a:pt x="1232014" y="1666773"/>
                    </a:lnTo>
                    <a:lnTo>
                      <a:pt x="1272603" y="1646999"/>
                    </a:lnTo>
                    <a:lnTo>
                      <a:pt x="1311998" y="1625231"/>
                    </a:lnTo>
                    <a:lnTo>
                      <a:pt x="1350124" y="1601520"/>
                    </a:lnTo>
                    <a:lnTo>
                      <a:pt x="1386916" y="1575930"/>
                    </a:lnTo>
                    <a:lnTo>
                      <a:pt x="1422311" y="1548549"/>
                    </a:lnTo>
                    <a:lnTo>
                      <a:pt x="1456245" y="1519428"/>
                    </a:lnTo>
                    <a:lnTo>
                      <a:pt x="1488630" y="1488630"/>
                    </a:lnTo>
                    <a:lnTo>
                      <a:pt x="1519428" y="1456232"/>
                    </a:lnTo>
                    <a:lnTo>
                      <a:pt x="1548549" y="1422311"/>
                    </a:lnTo>
                    <a:lnTo>
                      <a:pt x="1575943" y="1386916"/>
                    </a:lnTo>
                    <a:lnTo>
                      <a:pt x="1601520" y="1350124"/>
                    </a:lnTo>
                    <a:lnTo>
                      <a:pt x="1625231" y="1311998"/>
                    </a:lnTo>
                    <a:lnTo>
                      <a:pt x="1647012" y="1272603"/>
                    </a:lnTo>
                    <a:lnTo>
                      <a:pt x="1666773" y="1232014"/>
                    </a:lnTo>
                    <a:lnTo>
                      <a:pt x="1684464" y="1190294"/>
                    </a:lnTo>
                    <a:lnTo>
                      <a:pt x="1700022" y="1147521"/>
                    </a:lnTo>
                    <a:lnTo>
                      <a:pt x="1713369" y="1103744"/>
                    </a:lnTo>
                    <a:lnTo>
                      <a:pt x="1724444" y="1059040"/>
                    </a:lnTo>
                    <a:lnTo>
                      <a:pt x="1733169" y="1013485"/>
                    </a:lnTo>
                    <a:lnTo>
                      <a:pt x="1739480" y="967130"/>
                    </a:lnTo>
                    <a:lnTo>
                      <a:pt x="1743329" y="920038"/>
                    </a:lnTo>
                    <a:lnTo>
                      <a:pt x="1744624" y="872299"/>
                    </a:lnTo>
                    <a:close/>
                  </a:path>
                </a:pathLst>
              </a:custGeom>
              <a:solidFill>
                <a:srgbClr val="405EC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object 12">
                <a:extLst>
                  <a:ext uri="{FF2B5EF4-FFF2-40B4-BE49-F238E27FC236}">
                    <a16:creationId xmlns:a16="http://schemas.microsoft.com/office/drawing/2014/main" id="{743FD713-B834-02C6-E0D4-2F4521F81B97}"/>
                  </a:ext>
                </a:extLst>
              </p:cNvPr>
              <p:cNvSpPr/>
              <p:nvPr/>
            </p:nvSpPr>
            <p:spPr>
              <a:xfrm>
                <a:off x="547112" y="2586610"/>
                <a:ext cx="1625600" cy="1625600"/>
              </a:xfrm>
              <a:custGeom>
                <a:avLst/>
                <a:gdLst/>
                <a:ahLst/>
                <a:cxnLst/>
                <a:rect l="l" t="t" r="r" b="b"/>
                <a:pathLst>
                  <a:path w="1625600" h="1625600">
                    <a:moveTo>
                      <a:pt x="812634" y="0"/>
                    </a:moveTo>
                    <a:lnTo>
                      <a:pt x="765007" y="1383"/>
                    </a:lnTo>
                    <a:lnTo>
                      <a:pt x="718089" y="5484"/>
                    </a:lnTo>
                    <a:lnTo>
                      <a:pt x="671957" y="12223"/>
                    </a:lnTo>
                    <a:lnTo>
                      <a:pt x="626689" y="21525"/>
                    </a:lnTo>
                    <a:lnTo>
                      <a:pt x="582361" y="33312"/>
                    </a:lnTo>
                    <a:lnTo>
                      <a:pt x="539050" y="47506"/>
                    </a:lnTo>
                    <a:lnTo>
                      <a:pt x="496835" y="64030"/>
                    </a:lnTo>
                    <a:lnTo>
                      <a:pt x="455792" y="82807"/>
                    </a:lnTo>
                    <a:lnTo>
                      <a:pt x="415998" y="103761"/>
                    </a:lnTo>
                    <a:lnTo>
                      <a:pt x="377531" y="126813"/>
                    </a:lnTo>
                    <a:lnTo>
                      <a:pt x="340467" y="151887"/>
                    </a:lnTo>
                    <a:lnTo>
                      <a:pt x="304885" y="178905"/>
                    </a:lnTo>
                    <a:lnTo>
                      <a:pt x="270861" y="207791"/>
                    </a:lnTo>
                    <a:lnTo>
                      <a:pt x="238472" y="238466"/>
                    </a:lnTo>
                    <a:lnTo>
                      <a:pt x="207796" y="270854"/>
                    </a:lnTo>
                    <a:lnTo>
                      <a:pt x="178910" y="304877"/>
                    </a:lnTo>
                    <a:lnTo>
                      <a:pt x="151892" y="340459"/>
                    </a:lnTo>
                    <a:lnTo>
                      <a:pt x="126817" y="377522"/>
                    </a:lnTo>
                    <a:lnTo>
                      <a:pt x="103764" y="415988"/>
                    </a:lnTo>
                    <a:lnTo>
                      <a:pt x="82810" y="455781"/>
                    </a:lnTo>
                    <a:lnTo>
                      <a:pt x="64032" y="496824"/>
                    </a:lnTo>
                    <a:lnTo>
                      <a:pt x="47507" y="539039"/>
                    </a:lnTo>
                    <a:lnTo>
                      <a:pt x="33313" y="582349"/>
                    </a:lnTo>
                    <a:lnTo>
                      <a:pt x="21526" y="626677"/>
                    </a:lnTo>
                    <a:lnTo>
                      <a:pt x="12224" y="671945"/>
                    </a:lnTo>
                    <a:lnTo>
                      <a:pt x="5484" y="718077"/>
                    </a:lnTo>
                    <a:lnTo>
                      <a:pt x="1384" y="764995"/>
                    </a:lnTo>
                    <a:lnTo>
                      <a:pt x="0" y="812622"/>
                    </a:lnTo>
                    <a:lnTo>
                      <a:pt x="1384" y="860250"/>
                    </a:lnTo>
                    <a:lnTo>
                      <a:pt x="5484" y="907169"/>
                    </a:lnTo>
                    <a:lnTo>
                      <a:pt x="12224" y="953302"/>
                    </a:lnTo>
                    <a:lnTo>
                      <a:pt x="21526" y="998571"/>
                    </a:lnTo>
                    <a:lnTo>
                      <a:pt x="33313" y="1042900"/>
                    </a:lnTo>
                    <a:lnTo>
                      <a:pt x="47507" y="1086211"/>
                    </a:lnTo>
                    <a:lnTo>
                      <a:pt x="64032" y="1128427"/>
                    </a:lnTo>
                    <a:lnTo>
                      <a:pt x="82810" y="1169470"/>
                    </a:lnTo>
                    <a:lnTo>
                      <a:pt x="103764" y="1209264"/>
                    </a:lnTo>
                    <a:lnTo>
                      <a:pt x="126817" y="1247731"/>
                    </a:lnTo>
                    <a:lnTo>
                      <a:pt x="151892" y="1284794"/>
                    </a:lnTo>
                    <a:lnTo>
                      <a:pt x="178910" y="1320377"/>
                    </a:lnTo>
                    <a:lnTo>
                      <a:pt x="207796" y="1354400"/>
                    </a:lnTo>
                    <a:lnTo>
                      <a:pt x="238472" y="1386789"/>
                    </a:lnTo>
                    <a:lnTo>
                      <a:pt x="270861" y="1417464"/>
                    </a:lnTo>
                    <a:lnTo>
                      <a:pt x="304885" y="1446350"/>
                    </a:lnTo>
                    <a:lnTo>
                      <a:pt x="340467" y="1473368"/>
                    </a:lnTo>
                    <a:lnTo>
                      <a:pt x="377531" y="1498442"/>
                    </a:lnTo>
                    <a:lnTo>
                      <a:pt x="415998" y="1521495"/>
                    </a:lnTo>
                    <a:lnTo>
                      <a:pt x="455792" y="1542448"/>
                    </a:lnTo>
                    <a:lnTo>
                      <a:pt x="496835" y="1561226"/>
                    </a:lnTo>
                    <a:lnTo>
                      <a:pt x="539050" y="1577750"/>
                    </a:lnTo>
                    <a:lnTo>
                      <a:pt x="582361" y="1591945"/>
                    </a:lnTo>
                    <a:lnTo>
                      <a:pt x="626689" y="1603731"/>
                    </a:lnTo>
                    <a:lnTo>
                      <a:pt x="671957" y="1613033"/>
                    </a:lnTo>
                    <a:lnTo>
                      <a:pt x="718089" y="1619772"/>
                    </a:lnTo>
                    <a:lnTo>
                      <a:pt x="765007" y="1623873"/>
                    </a:lnTo>
                    <a:lnTo>
                      <a:pt x="812634" y="1625257"/>
                    </a:lnTo>
                    <a:lnTo>
                      <a:pt x="860260" y="1623873"/>
                    </a:lnTo>
                    <a:lnTo>
                      <a:pt x="907177" y="1619772"/>
                    </a:lnTo>
                    <a:lnTo>
                      <a:pt x="953308" y="1613033"/>
                    </a:lnTo>
                    <a:lnTo>
                      <a:pt x="998576" y="1603731"/>
                    </a:lnTo>
                    <a:lnTo>
                      <a:pt x="1042904" y="1591945"/>
                    </a:lnTo>
                    <a:lnTo>
                      <a:pt x="1086214" y="1577750"/>
                    </a:lnTo>
                    <a:lnTo>
                      <a:pt x="1128429" y="1561226"/>
                    </a:lnTo>
                    <a:lnTo>
                      <a:pt x="1169472" y="1542448"/>
                    </a:lnTo>
                    <a:lnTo>
                      <a:pt x="1209265" y="1521495"/>
                    </a:lnTo>
                    <a:lnTo>
                      <a:pt x="1247733" y="1498442"/>
                    </a:lnTo>
                    <a:lnTo>
                      <a:pt x="1284796" y="1473368"/>
                    </a:lnTo>
                    <a:lnTo>
                      <a:pt x="1320379" y="1446350"/>
                    </a:lnTo>
                    <a:lnTo>
                      <a:pt x="1354403" y="1417464"/>
                    </a:lnTo>
                    <a:lnTo>
                      <a:pt x="1386792" y="1386789"/>
                    </a:lnTo>
                    <a:lnTo>
                      <a:pt x="1417468" y="1354400"/>
                    </a:lnTo>
                    <a:lnTo>
                      <a:pt x="1446354" y="1320377"/>
                    </a:lnTo>
                    <a:lnTo>
                      <a:pt x="1473374" y="1284794"/>
                    </a:lnTo>
                    <a:lnTo>
                      <a:pt x="1498449" y="1247731"/>
                    </a:lnTo>
                    <a:lnTo>
                      <a:pt x="1521502" y="1209264"/>
                    </a:lnTo>
                    <a:lnTo>
                      <a:pt x="1542457" y="1169470"/>
                    </a:lnTo>
                    <a:lnTo>
                      <a:pt x="1561235" y="1128427"/>
                    </a:lnTo>
                    <a:lnTo>
                      <a:pt x="1577760" y="1086211"/>
                    </a:lnTo>
                    <a:lnTo>
                      <a:pt x="1591955" y="1042900"/>
                    </a:lnTo>
                    <a:lnTo>
                      <a:pt x="1603742" y="998571"/>
                    </a:lnTo>
                    <a:lnTo>
                      <a:pt x="1613045" y="953302"/>
                    </a:lnTo>
                    <a:lnTo>
                      <a:pt x="1619785" y="907169"/>
                    </a:lnTo>
                    <a:lnTo>
                      <a:pt x="1623885" y="860250"/>
                    </a:lnTo>
                    <a:lnTo>
                      <a:pt x="1625269" y="812622"/>
                    </a:lnTo>
                    <a:lnTo>
                      <a:pt x="1623885" y="764995"/>
                    </a:lnTo>
                    <a:lnTo>
                      <a:pt x="1619785" y="718077"/>
                    </a:lnTo>
                    <a:lnTo>
                      <a:pt x="1613045" y="671945"/>
                    </a:lnTo>
                    <a:lnTo>
                      <a:pt x="1603742" y="626677"/>
                    </a:lnTo>
                    <a:lnTo>
                      <a:pt x="1591955" y="582349"/>
                    </a:lnTo>
                    <a:lnTo>
                      <a:pt x="1577760" y="539039"/>
                    </a:lnTo>
                    <a:lnTo>
                      <a:pt x="1561235" y="496824"/>
                    </a:lnTo>
                    <a:lnTo>
                      <a:pt x="1542457" y="455781"/>
                    </a:lnTo>
                    <a:lnTo>
                      <a:pt x="1521502" y="415988"/>
                    </a:lnTo>
                    <a:lnTo>
                      <a:pt x="1498449" y="377522"/>
                    </a:lnTo>
                    <a:lnTo>
                      <a:pt x="1473374" y="340459"/>
                    </a:lnTo>
                    <a:lnTo>
                      <a:pt x="1446354" y="304877"/>
                    </a:lnTo>
                    <a:lnTo>
                      <a:pt x="1417468" y="270854"/>
                    </a:lnTo>
                    <a:lnTo>
                      <a:pt x="1386792" y="238466"/>
                    </a:lnTo>
                    <a:lnTo>
                      <a:pt x="1354403" y="207791"/>
                    </a:lnTo>
                    <a:lnTo>
                      <a:pt x="1320379" y="178905"/>
                    </a:lnTo>
                    <a:lnTo>
                      <a:pt x="1284796" y="151887"/>
                    </a:lnTo>
                    <a:lnTo>
                      <a:pt x="1247733" y="126813"/>
                    </a:lnTo>
                    <a:lnTo>
                      <a:pt x="1209265" y="103761"/>
                    </a:lnTo>
                    <a:lnTo>
                      <a:pt x="1169472" y="82807"/>
                    </a:lnTo>
                    <a:lnTo>
                      <a:pt x="1128429" y="64030"/>
                    </a:lnTo>
                    <a:lnTo>
                      <a:pt x="1086214" y="47506"/>
                    </a:lnTo>
                    <a:lnTo>
                      <a:pt x="1042904" y="33312"/>
                    </a:lnTo>
                    <a:lnTo>
                      <a:pt x="998576" y="21525"/>
                    </a:lnTo>
                    <a:lnTo>
                      <a:pt x="953308" y="12223"/>
                    </a:lnTo>
                    <a:lnTo>
                      <a:pt x="907177" y="5484"/>
                    </a:lnTo>
                    <a:lnTo>
                      <a:pt x="860260" y="1383"/>
                    </a:lnTo>
                    <a:lnTo>
                      <a:pt x="812634" y="0"/>
                    </a:lnTo>
                    <a:close/>
                  </a:path>
                </a:pathLst>
              </a:custGeom>
              <a:solidFill>
                <a:srgbClr val="FDFDF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object 14">
                <a:extLst>
                  <a:ext uri="{FF2B5EF4-FFF2-40B4-BE49-F238E27FC236}">
                    <a16:creationId xmlns:a16="http://schemas.microsoft.com/office/drawing/2014/main" id="{1DD538DC-5A34-2547-D425-5FF5CB2C649A}"/>
                  </a:ext>
                </a:extLst>
              </p:cNvPr>
              <p:cNvSpPr/>
              <p:nvPr/>
            </p:nvSpPr>
            <p:spPr>
              <a:xfrm>
                <a:off x="5548701" y="2693035"/>
                <a:ext cx="1471930" cy="1471930"/>
              </a:xfrm>
              <a:custGeom>
                <a:avLst/>
                <a:gdLst/>
                <a:ahLst/>
                <a:cxnLst/>
                <a:rect l="l" t="t" r="r" b="b"/>
                <a:pathLst>
                  <a:path w="1471929" h="1471929">
                    <a:moveTo>
                      <a:pt x="735888" y="1471777"/>
                    </a:moveTo>
                    <a:lnTo>
                      <a:pt x="784152" y="1470207"/>
                    </a:lnTo>
                    <a:lnTo>
                      <a:pt x="831599" y="1465561"/>
                    </a:lnTo>
                    <a:lnTo>
                      <a:pt x="878132" y="1457938"/>
                    </a:lnTo>
                    <a:lnTo>
                      <a:pt x="923653" y="1447436"/>
                    </a:lnTo>
                    <a:lnTo>
                      <a:pt x="968064" y="1434154"/>
                    </a:lnTo>
                    <a:lnTo>
                      <a:pt x="1011265" y="1418190"/>
                    </a:lnTo>
                    <a:lnTo>
                      <a:pt x="1053160" y="1399641"/>
                    </a:lnTo>
                    <a:lnTo>
                      <a:pt x="1093650" y="1378606"/>
                    </a:lnTo>
                    <a:lnTo>
                      <a:pt x="1132635" y="1355184"/>
                    </a:lnTo>
                    <a:lnTo>
                      <a:pt x="1170020" y="1329473"/>
                    </a:lnTo>
                    <a:lnTo>
                      <a:pt x="1205704" y="1301570"/>
                    </a:lnTo>
                    <a:lnTo>
                      <a:pt x="1239590" y="1271575"/>
                    </a:lnTo>
                    <a:lnTo>
                      <a:pt x="1271580" y="1239585"/>
                    </a:lnTo>
                    <a:lnTo>
                      <a:pt x="1301574" y="1205699"/>
                    </a:lnTo>
                    <a:lnTo>
                      <a:pt x="1329477" y="1170014"/>
                    </a:lnTo>
                    <a:lnTo>
                      <a:pt x="1355188" y="1132630"/>
                    </a:lnTo>
                    <a:lnTo>
                      <a:pt x="1378609" y="1093644"/>
                    </a:lnTo>
                    <a:lnTo>
                      <a:pt x="1399643" y="1053155"/>
                    </a:lnTo>
                    <a:lnTo>
                      <a:pt x="1418191" y="1011260"/>
                    </a:lnTo>
                    <a:lnTo>
                      <a:pt x="1434155" y="968059"/>
                    </a:lnTo>
                    <a:lnTo>
                      <a:pt x="1447437" y="923649"/>
                    </a:lnTo>
                    <a:lnTo>
                      <a:pt x="1457939" y="878129"/>
                    </a:lnTo>
                    <a:lnTo>
                      <a:pt x="1465561" y="831596"/>
                    </a:lnTo>
                    <a:lnTo>
                      <a:pt x="1470207" y="784150"/>
                    </a:lnTo>
                    <a:lnTo>
                      <a:pt x="1471777" y="735888"/>
                    </a:lnTo>
                    <a:lnTo>
                      <a:pt x="1470207" y="687625"/>
                    </a:lnTo>
                    <a:lnTo>
                      <a:pt x="1465561" y="640178"/>
                    </a:lnTo>
                    <a:lnTo>
                      <a:pt x="1457939" y="593644"/>
                    </a:lnTo>
                    <a:lnTo>
                      <a:pt x="1447437" y="548123"/>
                    </a:lnTo>
                    <a:lnTo>
                      <a:pt x="1434155" y="503713"/>
                    </a:lnTo>
                    <a:lnTo>
                      <a:pt x="1418191" y="460511"/>
                    </a:lnTo>
                    <a:lnTo>
                      <a:pt x="1399643" y="418616"/>
                    </a:lnTo>
                    <a:lnTo>
                      <a:pt x="1378609" y="378127"/>
                    </a:lnTo>
                    <a:lnTo>
                      <a:pt x="1355188" y="339141"/>
                    </a:lnTo>
                    <a:lnTo>
                      <a:pt x="1329477" y="301757"/>
                    </a:lnTo>
                    <a:lnTo>
                      <a:pt x="1301574" y="266073"/>
                    </a:lnTo>
                    <a:lnTo>
                      <a:pt x="1271580" y="232187"/>
                    </a:lnTo>
                    <a:lnTo>
                      <a:pt x="1239590" y="200197"/>
                    </a:lnTo>
                    <a:lnTo>
                      <a:pt x="1205704" y="170202"/>
                    </a:lnTo>
                    <a:lnTo>
                      <a:pt x="1170020" y="142300"/>
                    </a:lnTo>
                    <a:lnTo>
                      <a:pt x="1132635" y="116589"/>
                    </a:lnTo>
                    <a:lnTo>
                      <a:pt x="1093650" y="93167"/>
                    </a:lnTo>
                    <a:lnTo>
                      <a:pt x="1053160" y="72133"/>
                    </a:lnTo>
                    <a:lnTo>
                      <a:pt x="1011265" y="53585"/>
                    </a:lnTo>
                    <a:lnTo>
                      <a:pt x="968064" y="37621"/>
                    </a:lnTo>
                    <a:lnTo>
                      <a:pt x="923653" y="24339"/>
                    </a:lnTo>
                    <a:lnTo>
                      <a:pt x="878132" y="13838"/>
                    </a:lnTo>
                    <a:lnTo>
                      <a:pt x="831599" y="6215"/>
                    </a:lnTo>
                    <a:lnTo>
                      <a:pt x="784152" y="1570"/>
                    </a:lnTo>
                    <a:lnTo>
                      <a:pt x="735888" y="0"/>
                    </a:lnTo>
                    <a:lnTo>
                      <a:pt x="687626" y="1570"/>
                    </a:lnTo>
                    <a:lnTo>
                      <a:pt x="640180" y="6215"/>
                    </a:lnTo>
                    <a:lnTo>
                      <a:pt x="593648" y="13838"/>
                    </a:lnTo>
                    <a:lnTo>
                      <a:pt x="548128" y="24339"/>
                    </a:lnTo>
                    <a:lnTo>
                      <a:pt x="503718" y="37621"/>
                    </a:lnTo>
                    <a:lnTo>
                      <a:pt x="460516" y="53585"/>
                    </a:lnTo>
                    <a:lnTo>
                      <a:pt x="418622" y="72133"/>
                    </a:lnTo>
                    <a:lnTo>
                      <a:pt x="378133" y="93167"/>
                    </a:lnTo>
                    <a:lnTo>
                      <a:pt x="339147" y="116589"/>
                    </a:lnTo>
                    <a:lnTo>
                      <a:pt x="301762" y="142300"/>
                    </a:lnTo>
                    <a:lnTo>
                      <a:pt x="266078" y="170202"/>
                    </a:lnTo>
                    <a:lnTo>
                      <a:pt x="232192" y="200197"/>
                    </a:lnTo>
                    <a:lnTo>
                      <a:pt x="200202" y="232187"/>
                    </a:lnTo>
                    <a:lnTo>
                      <a:pt x="170206" y="266073"/>
                    </a:lnTo>
                    <a:lnTo>
                      <a:pt x="142304" y="301757"/>
                    </a:lnTo>
                    <a:lnTo>
                      <a:pt x="116592" y="339141"/>
                    </a:lnTo>
                    <a:lnTo>
                      <a:pt x="93170" y="378127"/>
                    </a:lnTo>
                    <a:lnTo>
                      <a:pt x="72136" y="418616"/>
                    </a:lnTo>
                    <a:lnTo>
                      <a:pt x="53587" y="460511"/>
                    </a:lnTo>
                    <a:lnTo>
                      <a:pt x="37622" y="503713"/>
                    </a:lnTo>
                    <a:lnTo>
                      <a:pt x="24340" y="548123"/>
                    </a:lnTo>
                    <a:lnTo>
                      <a:pt x="13838" y="593644"/>
                    </a:lnTo>
                    <a:lnTo>
                      <a:pt x="6216" y="640178"/>
                    </a:lnTo>
                    <a:lnTo>
                      <a:pt x="1570" y="687625"/>
                    </a:lnTo>
                    <a:lnTo>
                      <a:pt x="0" y="735888"/>
                    </a:lnTo>
                    <a:lnTo>
                      <a:pt x="1570" y="784150"/>
                    </a:lnTo>
                    <a:lnTo>
                      <a:pt x="6216" y="831596"/>
                    </a:lnTo>
                    <a:lnTo>
                      <a:pt x="13838" y="878129"/>
                    </a:lnTo>
                    <a:lnTo>
                      <a:pt x="24340" y="923649"/>
                    </a:lnTo>
                    <a:lnTo>
                      <a:pt x="37622" y="968059"/>
                    </a:lnTo>
                    <a:lnTo>
                      <a:pt x="53587" y="1011260"/>
                    </a:lnTo>
                    <a:lnTo>
                      <a:pt x="72136" y="1053155"/>
                    </a:lnTo>
                    <a:lnTo>
                      <a:pt x="93170" y="1093644"/>
                    </a:lnTo>
                    <a:lnTo>
                      <a:pt x="116592" y="1132630"/>
                    </a:lnTo>
                    <a:lnTo>
                      <a:pt x="142304" y="1170014"/>
                    </a:lnTo>
                    <a:lnTo>
                      <a:pt x="170206" y="1205699"/>
                    </a:lnTo>
                    <a:lnTo>
                      <a:pt x="200202" y="1239585"/>
                    </a:lnTo>
                    <a:lnTo>
                      <a:pt x="232192" y="1271575"/>
                    </a:lnTo>
                    <a:lnTo>
                      <a:pt x="266078" y="1301570"/>
                    </a:lnTo>
                    <a:lnTo>
                      <a:pt x="301762" y="1329473"/>
                    </a:lnTo>
                    <a:lnTo>
                      <a:pt x="339147" y="1355184"/>
                    </a:lnTo>
                    <a:lnTo>
                      <a:pt x="378133" y="1378606"/>
                    </a:lnTo>
                    <a:lnTo>
                      <a:pt x="418622" y="1399641"/>
                    </a:lnTo>
                    <a:lnTo>
                      <a:pt x="460516" y="1418190"/>
                    </a:lnTo>
                    <a:lnTo>
                      <a:pt x="503718" y="1434154"/>
                    </a:lnTo>
                    <a:lnTo>
                      <a:pt x="548128" y="1447436"/>
                    </a:lnTo>
                    <a:lnTo>
                      <a:pt x="593648" y="1457938"/>
                    </a:lnTo>
                    <a:lnTo>
                      <a:pt x="640180" y="1465561"/>
                    </a:lnTo>
                    <a:lnTo>
                      <a:pt x="687626" y="1470207"/>
                    </a:lnTo>
                    <a:lnTo>
                      <a:pt x="735888" y="1471777"/>
                    </a:lnTo>
                    <a:close/>
                  </a:path>
                </a:pathLst>
              </a:custGeom>
              <a:ln w="19075">
                <a:solidFill>
                  <a:schemeClr val="bg1">
                    <a:lumMod val="75000"/>
                  </a:schemeClr>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object 15">
                <a:extLst>
                  <a:ext uri="{FF2B5EF4-FFF2-40B4-BE49-F238E27FC236}">
                    <a16:creationId xmlns:a16="http://schemas.microsoft.com/office/drawing/2014/main" id="{B8D62B51-6502-69CF-B798-7D1B71AB0144}"/>
                  </a:ext>
                </a:extLst>
              </p:cNvPr>
              <p:cNvSpPr/>
              <p:nvPr/>
            </p:nvSpPr>
            <p:spPr>
              <a:xfrm>
                <a:off x="4179189" y="4864391"/>
                <a:ext cx="1471930" cy="1471930"/>
              </a:xfrm>
              <a:custGeom>
                <a:avLst/>
                <a:gdLst/>
                <a:ahLst/>
                <a:cxnLst/>
                <a:rect l="l" t="t" r="r" b="b"/>
                <a:pathLst>
                  <a:path w="1471929" h="1471929">
                    <a:moveTo>
                      <a:pt x="735888" y="1471764"/>
                    </a:moveTo>
                    <a:lnTo>
                      <a:pt x="784152" y="1470194"/>
                    </a:lnTo>
                    <a:lnTo>
                      <a:pt x="831599" y="1465548"/>
                    </a:lnTo>
                    <a:lnTo>
                      <a:pt x="878132" y="1457925"/>
                    </a:lnTo>
                    <a:lnTo>
                      <a:pt x="923653" y="1447424"/>
                    </a:lnTo>
                    <a:lnTo>
                      <a:pt x="968064" y="1434142"/>
                    </a:lnTo>
                    <a:lnTo>
                      <a:pt x="1011265" y="1418177"/>
                    </a:lnTo>
                    <a:lnTo>
                      <a:pt x="1053160" y="1399628"/>
                    </a:lnTo>
                    <a:lnTo>
                      <a:pt x="1093650" y="1378594"/>
                    </a:lnTo>
                    <a:lnTo>
                      <a:pt x="1132635" y="1355172"/>
                    </a:lnTo>
                    <a:lnTo>
                      <a:pt x="1170020" y="1329460"/>
                    </a:lnTo>
                    <a:lnTo>
                      <a:pt x="1205704" y="1301558"/>
                    </a:lnTo>
                    <a:lnTo>
                      <a:pt x="1239590" y="1271562"/>
                    </a:lnTo>
                    <a:lnTo>
                      <a:pt x="1271580" y="1239572"/>
                    </a:lnTo>
                    <a:lnTo>
                      <a:pt x="1301574" y="1205686"/>
                    </a:lnTo>
                    <a:lnTo>
                      <a:pt x="1329477" y="1170001"/>
                    </a:lnTo>
                    <a:lnTo>
                      <a:pt x="1355188" y="1132617"/>
                    </a:lnTo>
                    <a:lnTo>
                      <a:pt x="1378609" y="1093631"/>
                    </a:lnTo>
                    <a:lnTo>
                      <a:pt x="1399643" y="1053142"/>
                    </a:lnTo>
                    <a:lnTo>
                      <a:pt x="1418191" y="1011247"/>
                    </a:lnTo>
                    <a:lnTo>
                      <a:pt x="1434155" y="968046"/>
                    </a:lnTo>
                    <a:lnTo>
                      <a:pt x="1447437" y="923636"/>
                    </a:lnTo>
                    <a:lnTo>
                      <a:pt x="1457939" y="878116"/>
                    </a:lnTo>
                    <a:lnTo>
                      <a:pt x="1465561" y="831584"/>
                    </a:lnTo>
                    <a:lnTo>
                      <a:pt x="1470207" y="784137"/>
                    </a:lnTo>
                    <a:lnTo>
                      <a:pt x="1471777" y="735876"/>
                    </a:lnTo>
                    <a:lnTo>
                      <a:pt x="1470207" y="687612"/>
                    </a:lnTo>
                    <a:lnTo>
                      <a:pt x="1465561" y="640165"/>
                    </a:lnTo>
                    <a:lnTo>
                      <a:pt x="1457939" y="593632"/>
                    </a:lnTo>
                    <a:lnTo>
                      <a:pt x="1447437" y="548111"/>
                    </a:lnTo>
                    <a:lnTo>
                      <a:pt x="1434155" y="503701"/>
                    </a:lnTo>
                    <a:lnTo>
                      <a:pt x="1418191" y="460500"/>
                    </a:lnTo>
                    <a:lnTo>
                      <a:pt x="1399643" y="418606"/>
                    </a:lnTo>
                    <a:lnTo>
                      <a:pt x="1378609" y="378117"/>
                    </a:lnTo>
                    <a:lnTo>
                      <a:pt x="1355188" y="339132"/>
                    </a:lnTo>
                    <a:lnTo>
                      <a:pt x="1329477" y="301749"/>
                    </a:lnTo>
                    <a:lnTo>
                      <a:pt x="1301574" y="266065"/>
                    </a:lnTo>
                    <a:lnTo>
                      <a:pt x="1271580" y="232180"/>
                    </a:lnTo>
                    <a:lnTo>
                      <a:pt x="1239590" y="200191"/>
                    </a:lnTo>
                    <a:lnTo>
                      <a:pt x="1205704" y="170197"/>
                    </a:lnTo>
                    <a:lnTo>
                      <a:pt x="1170020" y="142296"/>
                    </a:lnTo>
                    <a:lnTo>
                      <a:pt x="1132635" y="116585"/>
                    </a:lnTo>
                    <a:lnTo>
                      <a:pt x="1093650" y="93164"/>
                    </a:lnTo>
                    <a:lnTo>
                      <a:pt x="1053160" y="72131"/>
                    </a:lnTo>
                    <a:lnTo>
                      <a:pt x="1011265" y="53583"/>
                    </a:lnTo>
                    <a:lnTo>
                      <a:pt x="968064" y="37620"/>
                    </a:lnTo>
                    <a:lnTo>
                      <a:pt x="923653" y="24338"/>
                    </a:lnTo>
                    <a:lnTo>
                      <a:pt x="878132" y="13837"/>
                    </a:lnTo>
                    <a:lnTo>
                      <a:pt x="831599" y="6215"/>
                    </a:lnTo>
                    <a:lnTo>
                      <a:pt x="784152" y="1570"/>
                    </a:lnTo>
                    <a:lnTo>
                      <a:pt x="735888" y="0"/>
                    </a:lnTo>
                    <a:lnTo>
                      <a:pt x="687625" y="1570"/>
                    </a:lnTo>
                    <a:lnTo>
                      <a:pt x="640178" y="6215"/>
                    </a:lnTo>
                    <a:lnTo>
                      <a:pt x="593644" y="13837"/>
                    </a:lnTo>
                    <a:lnTo>
                      <a:pt x="548123" y="24338"/>
                    </a:lnTo>
                    <a:lnTo>
                      <a:pt x="503713" y="37620"/>
                    </a:lnTo>
                    <a:lnTo>
                      <a:pt x="460511" y="53583"/>
                    </a:lnTo>
                    <a:lnTo>
                      <a:pt x="418616" y="72131"/>
                    </a:lnTo>
                    <a:lnTo>
                      <a:pt x="378127" y="93164"/>
                    </a:lnTo>
                    <a:lnTo>
                      <a:pt x="339141" y="116585"/>
                    </a:lnTo>
                    <a:lnTo>
                      <a:pt x="301757" y="142296"/>
                    </a:lnTo>
                    <a:lnTo>
                      <a:pt x="266073" y="170197"/>
                    </a:lnTo>
                    <a:lnTo>
                      <a:pt x="232187" y="200191"/>
                    </a:lnTo>
                    <a:lnTo>
                      <a:pt x="200197" y="232180"/>
                    </a:lnTo>
                    <a:lnTo>
                      <a:pt x="170202" y="266065"/>
                    </a:lnTo>
                    <a:lnTo>
                      <a:pt x="142300" y="301749"/>
                    </a:lnTo>
                    <a:lnTo>
                      <a:pt x="116589" y="339132"/>
                    </a:lnTo>
                    <a:lnTo>
                      <a:pt x="93167" y="378117"/>
                    </a:lnTo>
                    <a:lnTo>
                      <a:pt x="72133" y="418606"/>
                    </a:lnTo>
                    <a:lnTo>
                      <a:pt x="53585" y="460500"/>
                    </a:lnTo>
                    <a:lnTo>
                      <a:pt x="37621" y="503701"/>
                    </a:lnTo>
                    <a:lnTo>
                      <a:pt x="24339" y="548111"/>
                    </a:lnTo>
                    <a:lnTo>
                      <a:pt x="13838" y="593632"/>
                    </a:lnTo>
                    <a:lnTo>
                      <a:pt x="6215" y="640165"/>
                    </a:lnTo>
                    <a:lnTo>
                      <a:pt x="1570" y="687612"/>
                    </a:lnTo>
                    <a:lnTo>
                      <a:pt x="0" y="735876"/>
                    </a:lnTo>
                    <a:lnTo>
                      <a:pt x="1570" y="784137"/>
                    </a:lnTo>
                    <a:lnTo>
                      <a:pt x="6215" y="831584"/>
                    </a:lnTo>
                    <a:lnTo>
                      <a:pt x="13838" y="878116"/>
                    </a:lnTo>
                    <a:lnTo>
                      <a:pt x="24339" y="923636"/>
                    </a:lnTo>
                    <a:lnTo>
                      <a:pt x="37621" y="968046"/>
                    </a:lnTo>
                    <a:lnTo>
                      <a:pt x="53585" y="1011247"/>
                    </a:lnTo>
                    <a:lnTo>
                      <a:pt x="72133" y="1053142"/>
                    </a:lnTo>
                    <a:lnTo>
                      <a:pt x="93167" y="1093631"/>
                    </a:lnTo>
                    <a:lnTo>
                      <a:pt x="116589" y="1132617"/>
                    </a:lnTo>
                    <a:lnTo>
                      <a:pt x="142300" y="1170001"/>
                    </a:lnTo>
                    <a:lnTo>
                      <a:pt x="170202" y="1205686"/>
                    </a:lnTo>
                    <a:lnTo>
                      <a:pt x="200197" y="1239572"/>
                    </a:lnTo>
                    <a:lnTo>
                      <a:pt x="232187" y="1271562"/>
                    </a:lnTo>
                    <a:lnTo>
                      <a:pt x="266073" y="1301558"/>
                    </a:lnTo>
                    <a:lnTo>
                      <a:pt x="301757" y="1329460"/>
                    </a:lnTo>
                    <a:lnTo>
                      <a:pt x="339141" y="1355172"/>
                    </a:lnTo>
                    <a:lnTo>
                      <a:pt x="378127" y="1378594"/>
                    </a:lnTo>
                    <a:lnTo>
                      <a:pt x="418616" y="1399628"/>
                    </a:lnTo>
                    <a:lnTo>
                      <a:pt x="460511" y="1418177"/>
                    </a:lnTo>
                    <a:lnTo>
                      <a:pt x="503713" y="1434142"/>
                    </a:lnTo>
                    <a:lnTo>
                      <a:pt x="548123" y="1447424"/>
                    </a:lnTo>
                    <a:lnTo>
                      <a:pt x="593644" y="1457925"/>
                    </a:lnTo>
                    <a:lnTo>
                      <a:pt x="640178" y="1465548"/>
                    </a:lnTo>
                    <a:lnTo>
                      <a:pt x="687625" y="1470194"/>
                    </a:lnTo>
                    <a:lnTo>
                      <a:pt x="735888" y="1471764"/>
                    </a:lnTo>
                    <a:close/>
                  </a:path>
                </a:pathLst>
              </a:custGeom>
              <a:ln w="19075">
                <a:solidFill>
                  <a:schemeClr val="bg1">
                    <a:lumMod val="75000"/>
                  </a:schemeClr>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 name="object 25">
                <a:extLst>
                  <a:ext uri="{FF2B5EF4-FFF2-40B4-BE49-F238E27FC236}">
                    <a16:creationId xmlns:a16="http://schemas.microsoft.com/office/drawing/2014/main" id="{E51CDFCB-69FA-EC5A-F86E-832DFD64E801}"/>
                  </a:ext>
                </a:extLst>
              </p:cNvPr>
              <p:cNvSpPr/>
              <p:nvPr/>
            </p:nvSpPr>
            <p:spPr>
              <a:xfrm>
                <a:off x="2451543" y="3359733"/>
                <a:ext cx="3096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object 21">
                <a:extLst>
                  <a:ext uri="{FF2B5EF4-FFF2-40B4-BE49-F238E27FC236}">
                    <a16:creationId xmlns:a16="http://schemas.microsoft.com/office/drawing/2014/main" id="{A9C00712-08C3-127F-6B97-5C00B084DBEF}"/>
                  </a:ext>
                </a:extLst>
              </p:cNvPr>
              <p:cNvSpPr/>
              <p:nvPr/>
            </p:nvSpPr>
            <p:spPr>
              <a:xfrm>
                <a:off x="4179189" y="521679"/>
                <a:ext cx="1471930" cy="1471930"/>
              </a:xfrm>
              <a:custGeom>
                <a:avLst/>
                <a:gdLst/>
                <a:ahLst/>
                <a:cxnLst/>
                <a:rect l="l" t="t" r="r" b="b"/>
                <a:pathLst>
                  <a:path w="1471929" h="1471929">
                    <a:moveTo>
                      <a:pt x="735901" y="1471777"/>
                    </a:moveTo>
                    <a:lnTo>
                      <a:pt x="784163" y="1470207"/>
                    </a:lnTo>
                    <a:lnTo>
                      <a:pt x="831609" y="1465561"/>
                    </a:lnTo>
                    <a:lnTo>
                      <a:pt x="878141" y="1457939"/>
                    </a:lnTo>
                    <a:lnTo>
                      <a:pt x="923662" y="1447437"/>
                    </a:lnTo>
                    <a:lnTo>
                      <a:pt x="968072" y="1434155"/>
                    </a:lnTo>
                    <a:lnTo>
                      <a:pt x="1011273" y="1418191"/>
                    </a:lnTo>
                    <a:lnTo>
                      <a:pt x="1053167" y="1399643"/>
                    </a:lnTo>
                    <a:lnTo>
                      <a:pt x="1093657" y="1378609"/>
                    </a:lnTo>
                    <a:lnTo>
                      <a:pt x="1132643" y="1355188"/>
                    </a:lnTo>
                    <a:lnTo>
                      <a:pt x="1170027" y="1329477"/>
                    </a:lnTo>
                    <a:lnTo>
                      <a:pt x="1205711" y="1301574"/>
                    </a:lnTo>
                    <a:lnTo>
                      <a:pt x="1239598" y="1271580"/>
                    </a:lnTo>
                    <a:lnTo>
                      <a:pt x="1271588" y="1239590"/>
                    </a:lnTo>
                    <a:lnTo>
                      <a:pt x="1301583" y="1205704"/>
                    </a:lnTo>
                    <a:lnTo>
                      <a:pt x="1329486" y="1170020"/>
                    </a:lnTo>
                    <a:lnTo>
                      <a:pt x="1355197" y="1132635"/>
                    </a:lnTo>
                    <a:lnTo>
                      <a:pt x="1378619" y="1093650"/>
                    </a:lnTo>
                    <a:lnTo>
                      <a:pt x="1399654" y="1053160"/>
                    </a:lnTo>
                    <a:lnTo>
                      <a:pt x="1418202" y="1011265"/>
                    </a:lnTo>
                    <a:lnTo>
                      <a:pt x="1434167" y="968064"/>
                    </a:lnTo>
                    <a:lnTo>
                      <a:pt x="1447449" y="923653"/>
                    </a:lnTo>
                    <a:lnTo>
                      <a:pt x="1457951" y="878132"/>
                    </a:lnTo>
                    <a:lnTo>
                      <a:pt x="1465574" y="831599"/>
                    </a:lnTo>
                    <a:lnTo>
                      <a:pt x="1470219" y="784152"/>
                    </a:lnTo>
                    <a:lnTo>
                      <a:pt x="1471790" y="735888"/>
                    </a:lnTo>
                    <a:lnTo>
                      <a:pt x="1470219" y="687625"/>
                    </a:lnTo>
                    <a:lnTo>
                      <a:pt x="1465574" y="640178"/>
                    </a:lnTo>
                    <a:lnTo>
                      <a:pt x="1457951" y="593644"/>
                    </a:lnTo>
                    <a:lnTo>
                      <a:pt x="1447449" y="548123"/>
                    </a:lnTo>
                    <a:lnTo>
                      <a:pt x="1434167" y="503713"/>
                    </a:lnTo>
                    <a:lnTo>
                      <a:pt x="1418202" y="460511"/>
                    </a:lnTo>
                    <a:lnTo>
                      <a:pt x="1399654" y="418616"/>
                    </a:lnTo>
                    <a:lnTo>
                      <a:pt x="1378619" y="378127"/>
                    </a:lnTo>
                    <a:lnTo>
                      <a:pt x="1355197" y="339141"/>
                    </a:lnTo>
                    <a:lnTo>
                      <a:pt x="1329486" y="301757"/>
                    </a:lnTo>
                    <a:lnTo>
                      <a:pt x="1301583" y="266073"/>
                    </a:lnTo>
                    <a:lnTo>
                      <a:pt x="1271588" y="232187"/>
                    </a:lnTo>
                    <a:lnTo>
                      <a:pt x="1239598" y="200197"/>
                    </a:lnTo>
                    <a:lnTo>
                      <a:pt x="1205711" y="170202"/>
                    </a:lnTo>
                    <a:lnTo>
                      <a:pt x="1170027" y="142300"/>
                    </a:lnTo>
                    <a:lnTo>
                      <a:pt x="1132643" y="116589"/>
                    </a:lnTo>
                    <a:lnTo>
                      <a:pt x="1093657" y="93167"/>
                    </a:lnTo>
                    <a:lnTo>
                      <a:pt x="1053167" y="72133"/>
                    </a:lnTo>
                    <a:lnTo>
                      <a:pt x="1011273" y="53585"/>
                    </a:lnTo>
                    <a:lnTo>
                      <a:pt x="968072" y="37621"/>
                    </a:lnTo>
                    <a:lnTo>
                      <a:pt x="923662" y="24339"/>
                    </a:lnTo>
                    <a:lnTo>
                      <a:pt x="878141" y="13838"/>
                    </a:lnTo>
                    <a:lnTo>
                      <a:pt x="831609" y="6215"/>
                    </a:lnTo>
                    <a:lnTo>
                      <a:pt x="784163" y="1570"/>
                    </a:lnTo>
                    <a:lnTo>
                      <a:pt x="735901" y="0"/>
                    </a:lnTo>
                    <a:lnTo>
                      <a:pt x="687638" y="1570"/>
                    </a:lnTo>
                    <a:lnTo>
                      <a:pt x="640190" y="6215"/>
                    </a:lnTo>
                    <a:lnTo>
                      <a:pt x="593656" y="13838"/>
                    </a:lnTo>
                    <a:lnTo>
                      <a:pt x="548135" y="24339"/>
                    </a:lnTo>
                    <a:lnTo>
                      <a:pt x="503724" y="37621"/>
                    </a:lnTo>
                    <a:lnTo>
                      <a:pt x="460522" y="53585"/>
                    </a:lnTo>
                    <a:lnTo>
                      <a:pt x="418627" y="72133"/>
                    </a:lnTo>
                    <a:lnTo>
                      <a:pt x="378137" y="93167"/>
                    </a:lnTo>
                    <a:lnTo>
                      <a:pt x="339150" y="116589"/>
                    </a:lnTo>
                    <a:lnTo>
                      <a:pt x="301765" y="142300"/>
                    </a:lnTo>
                    <a:lnTo>
                      <a:pt x="266080" y="170202"/>
                    </a:lnTo>
                    <a:lnTo>
                      <a:pt x="232193" y="200197"/>
                    </a:lnTo>
                    <a:lnTo>
                      <a:pt x="200203" y="232187"/>
                    </a:lnTo>
                    <a:lnTo>
                      <a:pt x="170207" y="266073"/>
                    </a:lnTo>
                    <a:lnTo>
                      <a:pt x="142305" y="301757"/>
                    </a:lnTo>
                    <a:lnTo>
                      <a:pt x="116593" y="339141"/>
                    </a:lnTo>
                    <a:lnTo>
                      <a:pt x="93171" y="378127"/>
                    </a:lnTo>
                    <a:lnTo>
                      <a:pt x="72136" y="418616"/>
                    </a:lnTo>
                    <a:lnTo>
                      <a:pt x="53587" y="460511"/>
                    </a:lnTo>
                    <a:lnTo>
                      <a:pt x="37622" y="503713"/>
                    </a:lnTo>
                    <a:lnTo>
                      <a:pt x="24340" y="548123"/>
                    </a:lnTo>
                    <a:lnTo>
                      <a:pt x="13839" y="593644"/>
                    </a:lnTo>
                    <a:lnTo>
                      <a:pt x="6216" y="640178"/>
                    </a:lnTo>
                    <a:lnTo>
                      <a:pt x="1570" y="687625"/>
                    </a:lnTo>
                    <a:lnTo>
                      <a:pt x="0" y="735888"/>
                    </a:lnTo>
                    <a:lnTo>
                      <a:pt x="1570" y="784152"/>
                    </a:lnTo>
                    <a:lnTo>
                      <a:pt x="6216" y="831599"/>
                    </a:lnTo>
                    <a:lnTo>
                      <a:pt x="13839" y="878132"/>
                    </a:lnTo>
                    <a:lnTo>
                      <a:pt x="24340" y="923653"/>
                    </a:lnTo>
                    <a:lnTo>
                      <a:pt x="37622" y="968064"/>
                    </a:lnTo>
                    <a:lnTo>
                      <a:pt x="53587" y="1011265"/>
                    </a:lnTo>
                    <a:lnTo>
                      <a:pt x="72136" y="1053160"/>
                    </a:lnTo>
                    <a:lnTo>
                      <a:pt x="93171" y="1093650"/>
                    </a:lnTo>
                    <a:lnTo>
                      <a:pt x="116593" y="1132635"/>
                    </a:lnTo>
                    <a:lnTo>
                      <a:pt x="142305" y="1170020"/>
                    </a:lnTo>
                    <a:lnTo>
                      <a:pt x="170207" y="1205704"/>
                    </a:lnTo>
                    <a:lnTo>
                      <a:pt x="200203" y="1239590"/>
                    </a:lnTo>
                    <a:lnTo>
                      <a:pt x="232193" y="1271580"/>
                    </a:lnTo>
                    <a:lnTo>
                      <a:pt x="266080" y="1301574"/>
                    </a:lnTo>
                    <a:lnTo>
                      <a:pt x="301765" y="1329477"/>
                    </a:lnTo>
                    <a:lnTo>
                      <a:pt x="339150" y="1355188"/>
                    </a:lnTo>
                    <a:lnTo>
                      <a:pt x="378137" y="1378609"/>
                    </a:lnTo>
                    <a:lnTo>
                      <a:pt x="418627" y="1399643"/>
                    </a:lnTo>
                    <a:lnTo>
                      <a:pt x="460522" y="1418191"/>
                    </a:lnTo>
                    <a:lnTo>
                      <a:pt x="503724" y="1434155"/>
                    </a:lnTo>
                    <a:lnTo>
                      <a:pt x="548135" y="1447437"/>
                    </a:lnTo>
                    <a:lnTo>
                      <a:pt x="593656" y="1457939"/>
                    </a:lnTo>
                    <a:lnTo>
                      <a:pt x="640190" y="1465561"/>
                    </a:lnTo>
                    <a:lnTo>
                      <a:pt x="687638" y="1470207"/>
                    </a:lnTo>
                    <a:lnTo>
                      <a:pt x="735901" y="1471777"/>
                    </a:lnTo>
                    <a:close/>
                  </a:path>
                </a:pathLst>
              </a:custGeom>
              <a:ln w="19075">
                <a:solidFill>
                  <a:schemeClr val="bg1">
                    <a:lumMod val="75000"/>
                  </a:schemeClr>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26A3E786-F65C-A8BC-5EE7-12E2A32522F7}"/>
                  </a:ext>
                </a:extLst>
              </p:cNvPr>
              <p:cNvPicPr/>
              <p:nvPr/>
            </p:nvPicPr>
            <p:blipFill>
              <a:blip r:embed="rId2" cstate="print">
                <a:clrChange>
                  <a:clrFrom>
                    <a:srgbClr val="FFFFFF"/>
                  </a:clrFrom>
                  <a:clrTo>
                    <a:srgbClr val="FFFFFF">
                      <a:alpha val="0"/>
                    </a:srgbClr>
                  </a:clrTo>
                </a:clrChange>
              </a:blip>
              <a:srcRect/>
              <a:stretch>
                <a:fillRect/>
              </a:stretch>
            </p:blipFill>
            <p:spPr bwMode="auto">
              <a:xfrm>
                <a:off x="620885" y="2693036"/>
                <a:ext cx="1418227" cy="1417850"/>
              </a:xfrm>
              <a:prstGeom prst="flowChartConnector">
                <a:avLst/>
              </a:prstGeom>
              <a:noFill/>
              <a:ln w="9525">
                <a:noFill/>
                <a:miter lim="800000"/>
                <a:headEnd/>
                <a:tailEnd/>
              </a:ln>
            </p:spPr>
          </p:pic>
        </p:grpSp>
        <p:sp>
          <p:nvSpPr>
            <p:cNvPr id="6" name="TextBox 5">
              <a:extLst>
                <a:ext uri="{FF2B5EF4-FFF2-40B4-BE49-F238E27FC236}">
                  <a16:creationId xmlns:a16="http://schemas.microsoft.com/office/drawing/2014/main" id="{2BEC0A79-15CD-0E4B-D6CD-58AB1E0DF0C0}"/>
                </a:ext>
              </a:extLst>
            </p:cNvPr>
            <p:cNvSpPr txBox="1"/>
            <p:nvPr/>
          </p:nvSpPr>
          <p:spPr>
            <a:xfrm>
              <a:off x="7161607" y="2759568"/>
              <a:ext cx="474944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45376"/>
                  </a:solidFill>
                  <a:effectLst/>
                  <a:uLnTx/>
                  <a:uFillTx/>
                  <a:latin typeface="Trebuchet MS" panose="020B0603020202020204" pitchFamily="34" charset="0"/>
                  <a:ea typeface="+mn-ea"/>
                  <a:cs typeface="+mn-cs"/>
                </a:rPr>
                <a:t>Sustainable economic growth </a:t>
              </a:r>
              <a:endParaRPr kumimoji="0" lang="en-US" sz="1600" b="0" i="0" u="none" strike="noStrike" kern="0" cap="none" spc="0" normalizeH="0" baseline="0" noProof="0" dirty="0">
                <a:ln>
                  <a:noFill/>
                </a:ln>
                <a:solidFill>
                  <a:srgbClr val="145376"/>
                </a:solidFill>
                <a:effectLst/>
                <a:uLnTx/>
                <a:uFillTx/>
                <a:latin typeface="Trebuchet MS" panose="020B0603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kumimoji="0" lang="en-US" sz="14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rPr>
                <a:t>Lagos prioritizes long-term economic development that is balanced with social and environmental sustainability thus creating a more resilient and prosperous community that benefits everyone</a:t>
              </a:r>
              <a:endParaRPr kumimoji="0" lang="en-US" sz="12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endParaRPr>
            </a:p>
          </p:txBody>
        </p:sp>
        <p:sp>
          <p:nvSpPr>
            <p:cNvPr id="7" name="TextBox 6">
              <a:extLst>
                <a:ext uri="{FF2B5EF4-FFF2-40B4-BE49-F238E27FC236}">
                  <a16:creationId xmlns:a16="http://schemas.microsoft.com/office/drawing/2014/main" id="{97A6190A-09F4-6E3D-9754-9E577E81DF0E}"/>
                </a:ext>
              </a:extLst>
            </p:cNvPr>
            <p:cNvSpPr txBox="1"/>
            <p:nvPr/>
          </p:nvSpPr>
          <p:spPr>
            <a:xfrm>
              <a:off x="5974455" y="560112"/>
              <a:ext cx="553305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45376"/>
                  </a:solidFill>
                  <a:effectLst/>
                  <a:uLnTx/>
                  <a:uFillTx/>
                  <a:latin typeface="Trebuchet MS" panose="020B0603020202020204" pitchFamily="34" charset="0"/>
                  <a:ea typeface="+mn-ea"/>
                  <a:cs typeface="+mn-cs"/>
                </a:rPr>
                <a:t>Poverty Eradication</a:t>
              </a:r>
            </a:p>
            <a:p>
              <a:pPr marL="285750" marR="0" lvl="0" indent="-285750" algn="just"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kumimoji="0" lang="en-GB" sz="14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rPr>
                <a:t>Lagos State has about 3 million poor and vulnerable individuals and households on its single social register, and the state has lifted 406,767 people out of poverty through various initiatives over the last three years</a:t>
              </a:r>
            </a:p>
          </p:txBody>
        </p:sp>
        <p:sp>
          <p:nvSpPr>
            <p:cNvPr id="8" name="TextBox 7">
              <a:extLst>
                <a:ext uri="{FF2B5EF4-FFF2-40B4-BE49-F238E27FC236}">
                  <a16:creationId xmlns:a16="http://schemas.microsoft.com/office/drawing/2014/main" id="{D91744E0-612D-4A9A-423E-2123BA442FED}"/>
                </a:ext>
              </a:extLst>
            </p:cNvPr>
            <p:cNvSpPr txBox="1"/>
            <p:nvPr/>
          </p:nvSpPr>
          <p:spPr>
            <a:xfrm>
              <a:off x="547112" y="1630853"/>
              <a:ext cx="1685923"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srgbClr val="145376"/>
                  </a:solidFill>
                  <a:effectLst>
                    <a:outerShdw blurRad="38100" dist="38100" dir="2700000" algn="tl">
                      <a:srgbClr val="000000">
                        <a:alpha val="43137"/>
                      </a:srgbClr>
                    </a:outerShdw>
                  </a:effectLst>
                  <a:uLnTx/>
                  <a:uFillTx/>
                  <a:latin typeface="Trebuchet MS" panose="020B0603020202020204" pitchFamily="34" charset="0"/>
                  <a:ea typeface="+mn-ea"/>
                  <a:cs typeface="+mn-cs"/>
                </a:rPr>
                <a:t>THE MISSION</a:t>
              </a:r>
              <a:endParaRPr kumimoji="0" lang="x-none" sz="2000" b="1" i="0" u="none" strike="noStrike" kern="0" cap="none" spc="0" normalizeH="0" baseline="0" noProof="0" dirty="0">
                <a:ln>
                  <a:noFill/>
                </a:ln>
                <a:solidFill>
                  <a:srgbClr val="145376"/>
                </a:solidFill>
                <a:effectLst>
                  <a:outerShdw blurRad="38100" dist="38100" dir="2700000" algn="tl">
                    <a:srgbClr val="000000">
                      <a:alpha val="43137"/>
                    </a:srgbClr>
                  </a:outerShdw>
                </a:effectLst>
                <a:uLnTx/>
                <a:uFillTx/>
                <a:latin typeface="Trebuchet MS" panose="020B0603020202020204" pitchFamily="34" charset="0"/>
                <a:ea typeface="+mn-ea"/>
                <a:cs typeface="+mn-cs"/>
              </a:endParaRPr>
            </a:p>
          </p:txBody>
        </p:sp>
      </p:grpSp>
      <p:sp>
        <p:nvSpPr>
          <p:cNvPr id="24" name="TextBox 23">
            <a:extLst>
              <a:ext uri="{FF2B5EF4-FFF2-40B4-BE49-F238E27FC236}">
                <a16:creationId xmlns:a16="http://schemas.microsoft.com/office/drawing/2014/main" id="{3249AB65-E421-2BCD-52B6-EA4AAC86964F}"/>
              </a:ext>
            </a:extLst>
          </p:cNvPr>
          <p:cNvSpPr txBox="1"/>
          <p:nvPr/>
        </p:nvSpPr>
        <p:spPr>
          <a:xfrm>
            <a:off x="5974455" y="4421511"/>
            <a:ext cx="5785117"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45376"/>
                </a:solidFill>
                <a:effectLst/>
                <a:uLnTx/>
                <a:uFillTx/>
                <a:latin typeface="Trebuchet MS" panose="020B0603020202020204" pitchFamily="34" charset="0"/>
                <a:ea typeface="+mn-ea"/>
                <a:cs typeface="+mn-cs"/>
              </a:rPr>
              <a:t>Infrastructure renewal and development</a:t>
            </a:r>
          </a:p>
          <a:p>
            <a:pPr marL="285750" marR="0" lvl="0" indent="-285750" algn="just" defTabSz="91440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kumimoji="0" lang="en-US" sz="1400" b="0" i="0" u="none" strike="noStrike" kern="0" cap="none" spc="0" normalizeH="0" baseline="0" noProof="0" dirty="0">
                <a:ln>
                  <a:noFill/>
                </a:ln>
                <a:solidFill>
                  <a:prstClr val="black"/>
                </a:solidFill>
                <a:effectLst/>
                <a:uLnTx/>
                <a:uFillTx/>
                <a:latin typeface="Trebuchet MS" panose="020B0603020202020204" pitchFamily="34" charset="0"/>
              </a:rPr>
              <a:t>Lagos has allocated 24% of the Y2023 budget to its Economic Affairs sector which caters for infrastructural renewal and development, as part of its efforts to modernize the city and support its growing population</a:t>
            </a:r>
          </a:p>
          <a:p>
            <a:pPr marR="0" lvl="0" algn="just" defTabSz="914400" eaLnBrk="1" fontAlgn="auto" latinLnBrk="0" hangingPunct="1">
              <a:lnSpc>
                <a:spcPct val="100000"/>
              </a:lnSpc>
              <a:spcBef>
                <a:spcPts val="0"/>
              </a:spcBef>
              <a:spcAft>
                <a:spcPts val="0"/>
              </a:spcAft>
              <a:buClr>
                <a:srgbClr val="0070C0"/>
              </a:buClr>
              <a:buSzTx/>
              <a:tabLst/>
              <a:defRPr/>
            </a:pPr>
            <a:endParaRPr kumimoji="0" lang="en-US" sz="14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kumimoji="0" lang="en-US" sz="14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rPr>
              <a:t>The State has launched several initiatives and projects to improve infrastructure in road construction, housing, public transportation, and power supply</a:t>
            </a:r>
            <a:endParaRPr kumimoji="0" lang="en-US" sz="1200" b="0" i="0" u="none" strike="noStrike" kern="0" cap="none" spc="0" normalizeH="0" baseline="0" noProof="0" dirty="0">
              <a:ln>
                <a:noFill/>
              </a:ln>
              <a:solidFill>
                <a:prstClr val="black"/>
              </a:solidFill>
              <a:effectLst/>
              <a:uLnTx/>
              <a:uFillTx/>
              <a:latin typeface="Trebuchet MS" panose="020B0603020202020204" pitchFamily="34" charset="0"/>
              <a:ea typeface="+mn-ea"/>
              <a:cs typeface="+mn-cs"/>
            </a:endParaRPr>
          </a:p>
        </p:txBody>
      </p:sp>
      <p:pic>
        <p:nvPicPr>
          <p:cNvPr id="5" name="Picture 4">
            <a:extLst>
              <a:ext uri="{FF2B5EF4-FFF2-40B4-BE49-F238E27FC236}">
                <a16:creationId xmlns:a16="http://schemas.microsoft.com/office/drawing/2014/main" id="{5CA98E51-B1BD-CD30-D063-D860DCC65A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17" r="8598"/>
          <a:stretch/>
        </p:blipFill>
        <p:spPr>
          <a:xfrm>
            <a:off x="4233116" y="4705974"/>
            <a:ext cx="1367935" cy="1410586"/>
          </a:xfrm>
          <a:prstGeom prst="flowChartConnector">
            <a:avLst/>
          </a:prstGeom>
        </p:spPr>
      </p:pic>
      <p:pic>
        <p:nvPicPr>
          <p:cNvPr id="25" name="Picture 24" descr="A picture containing text, outdoor, building, road&#10;&#10;Description automatically generated">
            <a:extLst>
              <a:ext uri="{FF2B5EF4-FFF2-40B4-BE49-F238E27FC236}">
                <a16:creationId xmlns:a16="http://schemas.microsoft.com/office/drawing/2014/main" id="{F38FF4BD-5231-071D-1DB6-999BF032EA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909" r="43952"/>
          <a:stretch/>
        </p:blipFill>
        <p:spPr>
          <a:xfrm>
            <a:off x="5601051" y="2565043"/>
            <a:ext cx="1367230" cy="1368000"/>
          </a:xfrm>
          <a:prstGeom prst="flowChartConnector">
            <a:avLst/>
          </a:prstGeom>
        </p:spPr>
      </p:pic>
      <p:pic>
        <p:nvPicPr>
          <p:cNvPr id="26" name="Picture 25">
            <a:extLst>
              <a:ext uri="{FF2B5EF4-FFF2-40B4-BE49-F238E27FC236}">
                <a16:creationId xmlns:a16="http://schemas.microsoft.com/office/drawing/2014/main" id="{12BDC550-9881-2FD1-D9F1-EC7D2D1CDF4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403" r="22723"/>
          <a:stretch/>
        </p:blipFill>
        <p:spPr>
          <a:xfrm>
            <a:off x="4233116" y="387087"/>
            <a:ext cx="1368000" cy="1372725"/>
          </a:xfrm>
          <a:prstGeom prst="flowChartConnector">
            <a:avLst/>
          </a:prstGeom>
        </p:spPr>
      </p:pic>
    </p:spTree>
    <p:extLst>
      <p:ext uri="{BB962C8B-B14F-4D97-AF65-F5344CB8AC3E}">
        <p14:creationId xmlns:p14="http://schemas.microsoft.com/office/powerpoint/2010/main" val="392874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ED606EA-7C5C-457B-3FBA-AA0D8A0C625D}"/>
              </a:ext>
            </a:extLst>
          </p:cNvPr>
          <p:cNvGrpSpPr/>
          <p:nvPr/>
        </p:nvGrpSpPr>
        <p:grpSpPr>
          <a:xfrm>
            <a:off x="3140498" y="1579926"/>
            <a:ext cx="1124572" cy="4320000"/>
            <a:chOff x="2903020" y="1562101"/>
            <a:chExt cx="1124572" cy="4320000"/>
          </a:xfrm>
        </p:grpSpPr>
        <p:sp>
          <p:nvSpPr>
            <p:cNvPr id="29" name="object 25">
              <a:extLst>
                <a:ext uri="{FF2B5EF4-FFF2-40B4-BE49-F238E27FC236}">
                  <a16:creationId xmlns:a16="http://schemas.microsoft.com/office/drawing/2014/main" id="{E84E2BF7-C706-6B37-A3E9-17E32AA68F81}"/>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object 25">
              <a:extLst>
                <a:ext uri="{FF2B5EF4-FFF2-40B4-BE49-F238E27FC236}">
                  <a16:creationId xmlns:a16="http://schemas.microsoft.com/office/drawing/2014/main" id="{24C7F24F-E245-222E-561C-9D3BFE47D273}"/>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7DF074FF-364D-6D7F-58C3-3C0E62005EEE}"/>
                </a:ext>
              </a:extLst>
            </p:cNvPr>
            <p:cNvSpPr/>
            <p:nvPr/>
          </p:nvSpPr>
          <p:spPr>
            <a:xfrm>
              <a:off x="3739592" y="29305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object 25">
              <a:extLst>
                <a:ext uri="{FF2B5EF4-FFF2-40B4-BE49-F238E27FC236}">
                  <a16:creationId xmlns:a16="http://schemas.microsoft.com/office/drawing/2014/main" id="{B2197E91-4860-9902-5681-0E3A22531C03}"/>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43162BC9-4E98-DB25-DA86-CAE44AF1C220}"/>
                </a:ext>
              </a:extLst>
            </p:cNvPr>
            <p:cNvSpPr/>
            <p:nvPr/>
          </p:nvSpPr>
          <p:spPr>
            <a:xfrm>
              <a:off x="3739592" y="4372016"/>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bject 25">
              <a:extLst>
                <a:ext uri="{FF2B5EF4-FFF2-40B4-BE49-F238E27FC236}">
                  <a16:creationId xmlns:a16="http://schemas.microsoft.com/office/drawing/2014/main" id="{A37FACC8-0637-2A35-0430-FF951FCFF272}"/>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40</a:t>
            </a:fld>
            <a:endParaRPr kumimoji="0" lang="x-none" b="1" i="0" u="none" strike="noStrike" kern="1200" cap="none" spc="0" normalizeH="0" baseline="0" noProof="0">
              <a:ln>
                <a:noFill/>
              </a:ln>
              <a:effectLst/>
              <a:uLnTx/>
              <a:uFillTx/>
              <a:latin typeface="Calibri"/>
              <a:ea typeface="+mn-ea"/>
              <a:cs typeface="+mn-cs"/>
            </a:endParaRPr>
          </a:p>
        </p:txBody>
      </p:sp>
      <p:grpSp>
        <p:nvGrpSpPr>
          <p:cNvPr id="14" name="Group 13">
            <a:extLst>
              <a:ext uri="{FF2B5EF4-FFF2-40B4-BE49-F238E27FC236}">
                <a16:creationId xmlns:a16="http://schemas.microsoft.com/office/drawing/2014/main" id="{7EA0316D-B480-6E2A-B788-906AC510D6A3}"/>
              </a:ext>
            </a:extLst>
          </p:cNvPr>
          <p:cNvGrpSpPr/>
          <p:nvPr/>
        </p:nvGrpSpPr>
        <p:grpSpPr>
          <a:xfrm>
            <a:off x="670452" y="1020612"/>
            <a:ext cx="11200487" cy="5317913"/>
            <a:chOff x="670452" y="1020612"/>
            <a:chExt cx="11200487" cy="5317913"/>
          </a:xfrm>
        </p:grpSpPr>
        <p:sp>
          <p:nvSpPr>
            <p:cNvPr id="15" name="Rectangle 14">
              <a:extLst>
                <a:ext uri="{FF2B5EF4-FFF2-40B4-BE49-F238E27FC236}">
                  <a16:creationId xmlns:a16="http://schemas.microsoft.com/office/drawing/2014/main" id="{4CD6DDAC-2482-6E20-4960-20CB4D563E50}"/>
                </a:ext>
              </a:extLst>
            </p:cNvPr>
            <p:cNvSpPr/>
            <p:nvPr/>
          </p:nvSpPr>
          <p:spPr>
            <a:xfrm>
              <a:off x="670452" y="1020612"/>
              <a:ext cx="11200487" cy="5317913"/>
            </a:xfrm>
            <a:prstGeom prst="rect">
              <a:avLst/>
            </a:prstGeom>
            <a:noFill/>
          </p:spPr>
        </p:sp>
        <p:sp>
          <p:nvSpPr>
            <p:cNvPr id="16" name="Freeform: Shape 15">
              <a:extLst>
                <a:ext uri="{FF2B5EF4-FFF2-40B4-BE49-F238E27FC236}">
                  <a16:creationId xmlns:a16="http://schemas.microsoft.com/office/drawing/2014/main" id="{67BC0D7A-150D-C783-24C5-EA89E731955E}"/>
                </a:ext>
              </a:extLst>
            </p:cNvPr>
            <p:cNvSpPr/>
            <p:nvPr/>
          </p:nvSpPr>
          <p:spPr>
            <a:xfrm>
              <a:off x="670452" y="10245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marL="0" lvl="0" indent="0" algn="l" defTabSz="711200">
                <a:lnSpc>
                  <a:spcPct val="90000"/>
                </a:lnSpc>
                <a:spcBef>
                  <a:spcPct val="0"/>
                </a:spcBef>
                <a:spcAft>
                  <a:spcPct val="35000"/>
                </a:spcAft>
                <a:buNone/>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FOOD                    SECURITY</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22C7CECA-1549-4A4F-1344-BE6F5159EB58}"/>
                </a:ext>
              </a:extLst>
            </p:cNvPr>
            <p:cNvSpPr/>
            <p:nvPr/>
          </p:nvSpPr>
          <p:spPr>
            <a:xfrm>
              <a:off x="4254607" y="10245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100000"/>
                </a:lnSpc>
                <a:spcBef>
                  <a:spcPct val="0"/>
                </a:spcBef>
                <a:spcAft>
                  <a:spcPct val="15000"/>
                </a:spcAft>
                <a:buClr>
                  <a:schemeClr val="accent5"/>
                </a:buClr>
                <a:buSzTx/>
                <a:buFont typeface="Wingdings" panose="05000000000000000000" pitchFamily="2" charset="2"/>
                <a:buChar char="Ø"/>
              </a:pPr>
              <a:r>
                <a:rPr lang="en-US" sz="1200" kern="1200">
                  <a:latin typeface="Trebuchet MS" panose="020B0603020202020204" pitchFamily="34" charset="0"/>
                </a:rPr>
                <a:t>22,5000sqm wet store, 9,000sqm dry store, dealings floor and ancillary buildings to be developed for the </a:t>
              </a:r>
              <a:r>
                <a:rPr lang="en-US" sz="1200" b="1" kern="1200">
                  <a:latin typeface="Trebuchet MS" panose="020B0603020202020204" pitchFamily="34" charset="0"/>
                </a:rPr>
                <a:t>Lagos Wholesale Produce hub.</a:t>
              </a:r>
              <a:r>
                <a:rPr lang="en-US" sz="1200" kern="1200">
                  <a:latin typeface="Trebuchet MS" panose="020B0603020202020204" pitchFamily="34" charset="0"/>
                </a:rPr>
                <a:t> </a:t>
              </a:r>
              <a:endParaRPr lang="en-GB" sz="1200" b="0" kern="1200" cap="none" spc="0" dirty="0">
                <a:ln w="0"/>
                <a:effectLst/>
                <a:latin typeface="Trebuchet MS" panose="020B0603020202020204" pitchFamily="34" charset="0"/>
              </a:endParaRPr>
            </a:p>
          </p:txBody>
        </p:sp>
        <p:sp>
          <p:nvSpPr>
            <p:cNvPr id="19" name="Freeform: Shape 18">
              <a:extLst>
                <a:ext uri="{FF2B5EF4-FFF2-40B4-BE49-F238E27FC236}">
                  <a16:creationId xmlns:a16="http://schemas.microsoft.com/office/drawing/2014/main" id="{69452DD0-B3DF-CD36-C960-385D952B6F71}"/>
                </a:ext>
              </a:extLst>
            </p:cNvPr>
            <p:cNvSpPr/>
            <p:nvPr/>
          </p:nvSpPr>
          <p:spPr>
            <a:xfrm>
              <a:off x="670452" y="24051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marL="0" lvl="0" indent="0" algn="just" defTabSz="622300">
                <a:lnSpc>
                  <a:spcPct val="90000"/>
                </a:lnSpc>
                <a:spcBef>
                  <a:spcPct val="0"/>
                </a:spcBef>
                <a:spcAft>
                  <a:spcPct val="35000"/>
                </a:spcAft>
                <a:buNone/>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8996BD6F-30EE-938B-158C-47BC696383BF}"/>
                </a:ext>
              </a:extLst>
            </p:cNvPr>
            <p:cNvSpPr/>
            <p:nvPr/>
          </p:nvSpPr>
          <p:spPr>
            <a:xfrm>
              <a:off x="4254607" y="24051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lr>
                  <a:schemeClr val="accent5"/>
                </a:buClr>
                <a:buFont typeface="Wingdings" panose="05000000000000000000" pitchFamily="2" charset="2"/>
                <a:buChar char="Ø"/>
              </a:pPr>
              <a:r>
                <a:rPr lang="en-US" sz="1200" kern="1200">
                  <a:latin typeface="Trebuchet MS" panose="020B0603020202020204" pitchFamily="34" charset="0"/>
                </a:rPr>
                <a:t>Road Network and other infrastructure for the Lagos State Cattle Feedlot Project to be constructed.</a:t>
              </a:r>
              <a:endParaRPr lang="en-GB" sz="1200" b="0" kern="1200" cap="none" spc="0" dirty="0">
                <a:ln w="0"/>
                <a:effectLst/>
                <a:latin typeface="Trebuchet MS" panose="020B0603020202020204" pitchFamily="34" charset="0"/>
              </a:endParaRPr>
            </a:p>
          </p:txBody>
        </p:sp>
        <p:sp>
          <p:nvSpPr>
            <p:cNvPr id="22" name="Freeform: Shape 21">
              <a:extLst>
                <a:ext uri="{FF2B5EF4-FFF2-40B4-BE49-F238E27FC236}">
                  <a16:creationId xmlns:a16="http://schemas.microsoft.com/office/drawing/2014/main" id="{14EB49E4-3FB3-F128-8677-0CD87BE21607}"/>
                </a:ext>
              </a:extLst>
            </p:cNvPr>
            <p:cNvSpPr/>
            <p:nvPr/>
          </p:nvSpPr>
          <p:spPr>
            <a:xfrm>
              <a:off x="670452" y="37857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marL="0" lvl="0" indent="0" algn="just" defTabSz="622300">
                <a:lnSpc>
                  <a:spcPct val="90000"/>
                </a:lnSpc>
                <a:spcBef>
                  <a:spcPct val="0"/>
                </a:spcBef>
                <a:spcAft>
                  <a:spcPct val="35000"/>
                </a:spcAft>
                <a:buNone/>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B38155E2-FDD1-08AF-BAD5-B2405241E3EB}"/>
                </a:ext>
              </a:extLst>
            </p:cNvPr>
            <p:cNvSpPr/>
            <p:nvPr/>
          </p:nvSpPr>
          <p:spPr>
            <a:xfrm>
              <a:off x="4254607" y="37857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lr>
                  <a:schemeClr val="accent5"/>
                </a:buClr>
                <a:buFont typeface="Wingdings" panose="05000000000000000000" pitchFamily="2" charset="2"/>
                <a:buChar char="Ø"/>
              </a:pPr>
              <a:r>
                <a:rPr lang="en-GB" sz="1200" b="0" kern="1200">
                  <a:effectLst/>
                  <a:latin typeface="Trebuchet MS" panose="020B0603020202020204" pitchFamily="34" charset="0"/>
                </a:rPr>
                <a:t>Agricultural Value chains Enterprise Activation Programme for Farmers, Fishermen, Butchers, Agro-Processors and Marketers, set to commence in May and end in September.</a:t>
              </a:r>
              <a:endParaRPr lang="en-GB" sz="1200" b="0" kern="1200" cap="none" spc="0" dirty="0">
                <a:ln w="0"/>
                <a:effectLst/>
                <a:latin typeface="Trebuchet MS" panose="020B0603020202020204" pitchFamily="34" charset="0"/>
              </a:endParaRPr>
            </a:p>
          </p:txBody>
        </p:sp>
        <p:sp>
          <p:nvSpPr>
            <p:cNvPr id="25" name="Freeform: Shape 24">
              <a:extLst>
                <a:ext uri="{FF2B5EF4-FFF2-40B4-BE49-F238E27FC236}">
                  <a16:creationId xmlns:a16="http://schemas.microsoft.com/office/drawing/2014/main" id="{B83E1E36-F2FA-9F4A-EED4-A3462ACDDA30}"/>
                </a:ext>
              </a:extLst>
            </p:cNvPr>
            <p:cNvSpPr/>
            <p:nvPr/>
          </p:nvSpPr>
          <p:spPr>
            <a:xfrm>
              <a:off x="670452" y="51663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marL="0" lvl="0" indent="0" algn="just" defTabSz="622300">
                <a:lnSpc>
                  <a:spcPct val="90000"/>
                </a:lnSpc>
                <a:spcBef>
                  <a:spcPct val="0"/>
                </a:spcBef>
                <a:spcAft>
                  <a:spcPct val="35000"/>
                </a:spcAft>
                <a:buNone/>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DF0A6D57-52AD-E988-024F-8D0A8C6090F7}"/>
                </a:ext>
              </a:extLst>
            </p:cNvPr>
            <p:cNvSpPr/>
            <p:nvPr/>
          </p:nvSpPr>
          <p:spPr>
            <a:xfrm>
              <a:off x="4254607" y="51663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lr>
                  <a:schemeClr val="accent5"/>
                </a:buClr>
                <a:buFont typeface="Wingdings" panose="05000000000000000000" pitchFamily="2" charset="2"/>
                <a:buChar char="Ø"/>
              </a:pPr>
              <a:r>
                <a:rPr lang="en-GB" sz="1200" b="0" kern="1200">
                  <a:effectLst/>
                  <a:latin typeface="Trebuchet MS" panose="020B0603020202020204" pitchFamily="34" charset="0"/>
                </a:rPr>
                <a:t>Construction of 5 community markets at the geopolitical zones in Lagos to ensure food sufficiency.</a:t>
              </a:r>
              <a:endParaRPr lang="en-GB" sz="1200" b="1" kern="1200" cap="none" spc="0" dirty="0">
                <a:ln w="0"/>
                <a:effectLst/>
                <a:latin typeface="Trebuchet MS" panose="020B0603020202020204" pitchFamily="34" charset="0"/>
              </a:endParaRPr>
            </a:p>
          </p:txBody>
        </p:sp>
      </p:grpSp>
      <p:sp>
        <p:nvSpPr>
          <p:cNvPr id="12" name="Rectangle 11">
            <a:extLst>
              <a:ext uri="{FF2B5EF4-FFF2-40B4-BE49-F238E27FC236}">
                <a16:creationId xmlns:a16="http://schemas.microsoft.com/office/drawing/2014/main" id="{B730A5C7-2FCF-EA7B-0E5D-411409D253F3}"/>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Diagram 8">
            <a:extLst>
              <a:ext uri="{FF2B5EF4-FFF2-40B4-BE49-F238E27FC236}">
                <a16:creationId xmlns:a16="http://schemas.microsoft.com/office/drawing/2014/main" id="{6A275042-6FE2-9A1F-C43B-11DAFB949AE3}"/>
              </a:ext>
            </a:extLst>
          </p:cNvPr>
          <p:cNvGraphicFramePr/>
          <p:nvPr>
            <p:extLst>
              <p:ext uri="{D42A27DB-BD31-4B8C-83A1-F6EECF244321}">
                <p14:modId xmlns:p14="http://schemas.microsoft.com/office/powerpoint/2010/main" val="2892715522"/>
              </p:ext>
            </p:extLst>
          </p:nvPr>
        </p:nvGraphicFramePr>
        <p:xfrm>
          <a:off x="777458" y="3109181"/>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F04350E9-CF6D-E3F2-9B84-1BAEBDFF5A74}"/>
              </a:ext>
            </a:extLst>
          </p:cNvPr>
          <p:cNvGrpSpPr/>
          <p:nvPr/>
        </p:nvGrpSpPr>
        <p:grpSpPr>
          <a:xfrm>
            <a:off x="3278935" y="321862"/>
            <a:ext cx="8167226" cy="276999"/>
            <a:chOff x="3039810" y="552450"/>
            <a:chExt cx="8678579" cy="276999"/>
          </a:xfrm>
        </p:grpSpPr>
        <p:sp>
          <p:nvSpPr>
            <p:cNvPr id="11" name="TextBox 10">
              <a:extLst>
                <a:ext uri="{FF2B5EF4-FFF2-40B4-BE49-F238E27FC236}">
                  <a16:creationId xmlns:a16="http://schemas.microsoft.com/office/drawing/2014/main" id="{C4F950E7-DE28-213E-5D48-FC168E6D10F1}"/>
                </a:ext>
              </a:extLst>
            </p:cNvPr>
            <p:cNvSpPr txBox="1"/>
            <p:nvPr/>
          </p:nvSpPr>
          <p:spPr>
            <a:xfrm>
              <a:off x="3166189" y="552450"/>
              <a:ext cx="8552200" cy="276999"/>
            </a:xfrm>
            <a:prstGeom prst="rect">
              <a:avLst/>
            </a:prstGeom>
            <a:solidFill>
              <a:srgbClr val="FFC000"/>
            </a:solidFill>
            <a:ln w="3810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             CREATE EMPLOYMENT AND ENHANCE FOOD SECURITY</a:t>
              </a:r>
            </a:p>
          </p:txBody>
        </p:sp>
        <p:sp>
          <p:nvSpPr>
            <p:cNvPr id="13" name="Arrow: Pentagon 12">
              <a:extLst>
                <a:ext uri="{FF2B5EF4-FFF2-40B4-BE49-F238E27FC236}">
                  <a16:creationId xmlns:a16="http://schemas.microsoft.com/office/drawing/2014/main" id="{4AE4EE89-0BCB-E6F0-FDC0-F36ED0FFA683}"/>
                </a:ext>
              </a:extLst>
            </p:cNvPr>
            <p:cNvSpPr/>
            <p:nvPr/>
          </p:nvSpPr>
          <p:spPr>
            <a:xfrm>
              <a:off x="3039810" y="552450"/>
              <a:ext cx="434111" cy="258234"/>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2</a:t>
              </a:r>
            </a:p>
          </p:txBody>
        </p:sp>
      </p:grpSp>
      <p:sp>
        <p:nvSpPr>
          <p:cNvPr id="17" name="Rectangle: Rounded Corners 4">
            <a:extLst>
              <a:ext uri="{FF2B5EF4-FFF2-40B4-BE49-F238E27FC236}">
                <a16:creationId xmlns:a16="http://schemas.microsoft.com/office/drawing/2014/main" id="{181BDDD4-AACC-FADF-5C34-2B48119238A7}"/>
              </a:ext>
            </a:extLst>
          </p:cNvPr>
          <p:cNvSpPr txBox="1"/>
          <p:nvPr/>
        </p:nvSpPr>
        <p:spPr>
          <a:xfrm>
            <a:off x="3897476" y="748339"/>
            <a:ext cx="7184916"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Intensive Efforts Are Being Made To Improve Food Security And Create Employment In The State.</a:t>
            </a:r>
          </a:p>
        </p:txBody>
      </p:sp>
    </p:spTree>
    <p:extLst>
      <p:ext uri="{BB962C8B-B14F-4D97-AF65-F5344CB8AC3E}">
        <p14:creationId xmlns:p14="http://schemas.microsoft.com/office/powerpoint/2010/main" val="1411207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E9C7976-C65F-D905-E620-E2D4D208B5F4}"/>
              </a:ext>
            </a:extLst>
          </p:cNvPr>
          <p:cNvGrpSpPr/>
          <p:nvPr/>
        </p:nvGrpSpPr>
        <p:grpSpPr>
          <a:xfrm>
            <a:off x="3140498" y="1769114"/>
            <a:ext cx="1124572" cy="4176000"/>
            <a:chOff x="2903020" y="1562101"/>
            <a:chExt cx="1124572" cy="4320000"/>
          </a:xfrm>
        </p:grpSpPr>
        <p:sp>
          <p:nvSpPr>
            <p:cNvPr id="32" name="object 25">
              <a:extLst>
                <a:ext uri="{FF2B5EF4-FFF2-40B4-BE49-F238E27FC236}">
                  <a16:creationId xmlns:a16="http://schemas.microsoft.com/office/drawing/2014/main" id="{F883B697-64C3-6324-9DAB-A9AF6955A8AD}"/>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A5DD516B-8D1A-0B09-3699-B87BD6175837}"/>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bject 25">
              <a:extLst>
                <a:ext uri="{FF2B5EF4-FFF2-40B4-BE49-F238E27FC236}">
                  <a16:creationId xmlns:a16="http://schemas.microsoft.com/office/drawing/2014/main" id="{9DE553DA-46A8-26D4-99D2-C3909E6FF81E}"/>
                </a:ext>
              </a:extLst>
            </p:cNvPr>
            <p:cNvSpPr/>
            <p:nvPr/>
          </p:nvSpPr>
          <p:spPr>
            <a:xfrm>
              <a:off x="3739592" y="2685902"/>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bject 25">
              <a:extLst>
                <a:ext uri="{FF2B5EF4-FFF2-40B4-BE49-F238E27FC236}">
                  <a16:creationId xmlns:a16="http://schemas.microsoft.com/office/drawing/2014/main" id="{065CF89B-2B0E-2ED9-E7D5-3DACFB6B4E63}"/>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object 25">
              <a:extLst>
                <a:ext uri="{FF2B5EF4-FFF2-40B4-BE49-F238E27FC236}">
                  <a16:creationId xmlns:a16="http://schemas.microsoft.com/office/drawing/2014/main" id="{2E6766BB-7361-313E-CF55-974D8F3A674F}"/>
                </a:ext>
              </a:extLst>
            </p:cNvPr>
            <p:cNvSpPr/>
            <p:nvPr/>
          </p:nvSpPr>
          <p:spPr>
            <a:xfrm>
              <a:off x="3739592" y="482867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object 25">
              <a:extLst>
                <a:ext uri="{FF2B5EF4-FFF2-40B4-BE49-F238E27FC236}">
                  <a16:creationId xmlns:a16="http://schemas.microsoft.com/office/drawing/2014/main" id="{7348EFA0-2FF1-A8C2-43E8-2135A9ABC5EC}"/>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bject 25">
              <a:extLst>
                <a:ext uri="{FF2B5EF4-FFF2-40B4-BE49-F238E27FC236}">
                  <a16:creationId xmlns:a16="http://schemas.microsoft.com/office/drawing/2014/main" id="{B92F8C70-FE41-AD10-F57A-0B3BB6AA10DB}"/>
                </a:ext>
              </a:extLst>
            </p:cNvPr>
            <p:cNvSpPr/>
            <p:nvPr/>
          </p:nvSpPr>
          <p:spPr>
            <a:xfrm>
              <a:off x="3739592" y="3820228"/>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8796DE35-D095-0EFE-5F66-61F468E0EF29}"/>
              </a:ext>
            </a:extLst>
          </p:cNvPr>
          <p:cNvGrpSpPr/>
          <p:nvPr/>
        </p:nvGrpSpPr>
        <p:grpSpPr>
          <a:xfrm>
            <a:off x="670452" y="1201007"/>
            <a:ext cx="11200487" cy="5137518"/>
            <a:chOff x="670452" y="1020612"/>
            <a:chExt cx="11200487" cy="5317913"/>
          </a:xfrm>
        </p:grpSpPr>
        <p:sp>
          <p:nvSpPr>
            <p:cNvPr id="15" name="Rectangle 14">
              <a:extLst>
                <a:ext uri="{FF2B5EF4-FFF2-40B4-BE49-F238E27FC236}">
                  <a16:creationId xmlns:a16="http://schemas.microsoft.com/office/drawing/2014/main" id="{0F08B488-5DE6-451E-7301-5551C4316540}"/>
                </a:ext>
              </a:extLst>
            </p:cNvPr>
            <p:cNvSpPr/>
            <p:nvPr/>
          </p:nvSpPr>
          <p:spPr>
            <a:xfrm>
              <a:off x="670452" y="1020612"/>
              <a:ext cx="11200487" cy="5317913"/>
            </a:xfrm>
            <a:prstGeom prst="rect">
              <a:avLst/>
            </a:prstGeom>
            <a:noFill/>
          </p:spPr>
        </p:sp>
        <p:sp>
          <p:nvSpPr>
            <p:cNvPr id="16" name="Freeform: Shape 15">
              <a:extLst>
                <a:ext uri="{FF2B5EF4-FFF2-40B4-BE49-F238E27FC236}">
                  <a16:creationId xmlns:a16="http://schemas.microsoft.com/office/drawing/2014/main" id="{9C30218E-BB05-B66D-A8BA-AEA127430174}"/>
                </a:ext>
              </a:extLst>
            </p:cNvPr>
            <p:cNvSpPr/>
            <p:nvPr/>
          </p:nvSpPr>
          <p:spPr>
            <a:xfrm>
              <a:off x="670452" y="1071368"/>
              <a:ext cx="2800121" cy="910800"/>
            </a:xfrm>
            <a:custGeom>
              <a:avLst/>
              <a:gdLst>
                <a:gd name="connsiteX0" fmla="*/ 0 w 2800121"/>
                <a:gd name="connsiteY0" fmla="*/ 0 h 910800"/>
                <a:gd name="connsiteX1" fmla="*/ 2800121 w 2800121"/>
                <a:gd name="connsiteY1" fmla="*/ 0 h 910800"/>
                <a:gd name="connsiteX2" fmla="*/ 2800121 w 2800121"/>
                <a:gd name="connsiteY2" fmla="*/ 910800 h 910800"/>
                <a:gd name="connsiteX3" fmla="*/ 0 w 2800121"/>
                <a:gd name="connsiteY3" fmla="*/ 910800 h 910800"/>
                <a:gd name="connsiteX4" fmla="*/ 0 w 280012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910800">
                  <a:moveTo>
                    <a:pt x="0" y="0"/>
                  </a:moveTo>
                  <a:lnTo>
                    <a:pt x="2800121" y="0"/>
                  </a:lnTo>
                  <a:lnTo>
                    <a:pt x="2800121"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CIVIC PARTICIPATION                    IN GOVERNANCE</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87B613E8-9F2E-53F0-E114-A15771BFD322}"/>
                </a:ext>
              </a:extLst>
            </p:cNvPr>
            <p:cNvSpPr/>
            <p:nvPr/>
          </p:nvSpPr>
          <p:spPr>
            <a:xfrm>
              <a:off x="4254607" y="1071368"/>
              <a:ext cx="7616331" cy="910800"/>
            </a:xfrm>
            <a:custGeom>
              <a:avLst/>
              <a:gdLst>
                <a:gd name="connsiteX0" fmla="*/ 0 w 7616331"/>
                <a:gd name="connsiteY0" fmla="*/ 0 h 910800"/>
                <a:gd name="connsiteX1" fmla="*/ 7616331 w 7616331"/>
                <a:gd name="connsiteY1" fmla="*/ 0 h 910800"/>
                <a:gd name="connsiteX2" fmla="*/ 7616331 w 7616331"/>
                <a:gd name="connsiteY2" fmla="*/ 910800 h 910800"/>
                <a:gd name="connsiteX3" fmla="*/ 0 w 7616331"/>
                <a:gd name="connsiteY3" fmla="*/ 910800 h 910800"/>
                <a:gd name="connsiteX4" fmla="*/ 0 w 761633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10800">
                  <a:moveTo>
                    <a:pt x="0" y="0"/>
                  </a:moveTo>
                  <a:lnTo>
                    <a:pt x="7616331" y="0"/>
                  </a:lnTo>
                  <a:lnTo>
                    <a:pt x="7616331" y="910800"/>
                  </a:lnTo>
                  <a:lnTo>
                    <a:pt x="0" y="910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200" kern="1200" dirty="0">
                  <a:latin typeface="Trebuchet MS" panose="020B0603020202020204" pitchFamily="34" charset="0"/>
                  <a:ea typeface="+mn-ea"/>
                  <a:cs typeface="+mn-cs"/>
                </a:rPr>
                <a:t>Citizens gate App to be fully operational with 50,000 </a:t>
              </a:r>
              <a:r>
                <a:rPr lang="en-US" sz="1200" kern="1200" dirty="0">
                  <a:latin typeface="Trebuchet MS" panose="020B0603020202020204" pitchFamily="34" charset="0"/>
                  <a:ea typeface="+mn-ea"/>
                  <a:cs typeface="+mn-cs"/>
                </a:rPr>
                <a:t>citizens complaints to be received and resolved through the app in Y2023. Sensitization of citizens has been completed and the app was launched on the 11</a:t>
              </a:r>
              <a:r>
                <a:rPr lang="en-US" sz="1200" kern="1200" baseline="30000" dirty="0">
                  <a:latin typeface="Trebuchet MS" panose="020B0603020202020204" pitchFamily="34" charset="0"/>
                  <a:ea typeface="+mn-ea"/>
                  <a:cs typeface="+mn-cs"/>
                </a:rPr>
                <a:t>th</a:t>
              </a:r>
              <a:r>
                <a:rPr lang="en-US" sz="1200" kern="1200" dirty="0">
                  <a:latin typeface="Trebuchet MS" panose="020B0603020202020204" pitchFamily="34" charset="0"/>
                  <a:ea typeface="+mn-ea"/>
                  <a:cs typeface="+mn-cs"/>
                </a:rPr>
                <a:t> of April.</a:t>
              </a:r>
              <a:endParaRPr lang="en-GB" sz="1200" kern="1200" dirty="0">
                <a:latin typeface="Trebuchet MS" panose="020B0603020202020204" pitchFamily="34" charset="0"/>
                <a:ea typeface="+mn-ea"/>
                <a:cs typeface="+mn-cs"/>
              </a:endParaRPr>
            </a:p>
          </p:txBody>
        </p:sp>
        <p:sp>
          <p:nvSpPr>
            <p:cNvPr id="19" name="Freeform: Shape 18">
              <a:extLst>
                <a:ext uri="{FF2B5EF4-FFF2-40B4-BE49-F238E27FC236}">
                  <a16:creationId xmlns:a16="http://schemas.microsoft.com/office/drawing/2014/main" id="{B98C703C-1C3C-FF7F-257F-2B2AB512B242}"/>
                </a:ext>
              </a:extLst>
            </p:cNvPr>
            <p:cNvSpPr/>
            <p:nvPr/>
          </p:nvSpPr>
          <p:spPr>
            <a:xfrm>
              <a:off x="670452" y="2147768"/>
              <a:ext cx="2800121" cy="910800"/>
            </a:xfrm>
            <a:custGeom>
              <a:avLst/>
              <a:gdLst>
                <a:gd name="connsiteX0" fmla="*/ 0 w 2800121"/>
                <a:gd name="connsiteY0" fmla="*/ 0 h 910800"/>
                <a:gd name="connsiteX1" fmla="*/ 2800121 w 2800121"/>
                <a:gd name="connsiteY1" fmla="*/ 0 h 910800"/>
                <a:gd name="connsiteX2" fmla="*/ 2800121 w 2800121"/>
                <a:gd name="connsiteY2" fmla="*/ 910800 h 910800"/>
                <a:gd name="connsiteX3" fmla="*/ 0 w 2800121"/>
                <a:gd name="connsiteY3" fmla="*/ 910800 h 910800"/>
                <a:gd name="connsiteX4" fmla="*/ 0 w 280012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910800">
                  <a:moveTo>
                    <a:pt x="0" y="0"/>
                  </a:moveTo>
                  <a:lnTo>
                    <a:pt x="2800121" y="0"/>
                  </a:lnTo>
                  <a:lnTo>
                    <a:pt x="2800121"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E769526A-9710-8D60-FF54-497D2886921F}"/>
                </a:ext>
              </a:extLst>
            </p:cNvPr>
            <p:cNvSpPr/>
            <p:nvPr/>
          </p:nvSpPr>
          <p:spPr>
            <a:xfrm>
              <a:off x="4254607" y="2147768"/>
              <a:ext cx="7616331" cy="910800"/>
            </a:xfrm>
            <a:custGeom>
              <a:avLst/>
              <a:gdLst>
                <a:gd name="connsiteX0" fmla="*/ 0 w 7616331"/>
                <a:gd name="connsiteY0" fmla="*/ 0 h 910800"/>
                <a:gd name="connsiteX1" fmla="*/ 7616331 w 7616331"/>
                <a:gd name="connsiteY1" fmla="*/ 0 h 910800"/>
                <a:gd name="connsiteX2" fmla="*/ 7616331 w 7616331"/>
                <a:gd name="connsiteY2" fmla="*/ 910800 h 910800"/>
                <a:gd name="connsiteX3" fmla="*/ 0 w 7616331"/>
                <a:gd name="connsiteY3" fmla="*/ 910800 h 910800"/>
                <a:gd name="connsiteX4" fmla="*/ 0 w 761633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10800">
                  <a:moveTo>
                    <a:pt x="0" y="0"/>
                  </a:moveTo>
                  <a:lnTo>
                    <a:pt x="7616331" y="0"/>
                  </a:lnTo>
                  <a:lnTo>
                    <a:pt x="7616331" y="910800"/>
                  </a:lnTo>
                  <a:lnTo>
                    <a:pt x="0" y="910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200" kern="1200" dirty="0">
                  <a:effectLst/>
                  <a:latin typeface="Trebuchet MS" panose="020B0603020202020204" pitchFamily="34" charset="0"/>
                  <a:ea typeface="+mn-ea"/>
                  <a:cs typeface="+mn-cs"/>
                </a:rPr>
                <a:t>Executive, Legislative and Political summit to take place.</a:t>
              </a:r>
              <a:endParaRPr lang="en-GB" sz="1200" b="0" kern="1200" cap="none" spc="0" dirty="0">
                <a:ln w="0"/>
                <a:effectLst/>
                <a:latin typeface="Trebuchet MS" panose="020B0603020202020204" pitchFamily="34" charset="0"/>
              </a:endParaRPr>
            </a:p>
          </p:txBody>
        </p:sp>
        <p:sp>
          <p:nvSpPr>
            <p:cNvPr id="22" name="Freeform: Shape 21">
              <a:extLst>
                <a:ext uri="{FF2B5EF4-FFF2-40B4-BE49-F238E27FC236}">
                  <a16:creationId xmlns:a16="http://schemas.microsoft.com/office/drawing/2014/main" id="{BFF5C17D-4019-32DC-6E74-12BBAC067341}"/>
                </a:ext>
              </a:extLst>
            </p:cNvPr>
            <p:cNvSpPr/>
            <p:nvPr/>
          </p:nvSpPr>
          <p:spPr>
            <a:xfrm>
              <a:off x="670452" y="3224168"/>
              <a:ext cx="2800121" cy="910800"/>
            </a:xfrm>
            <a:custGeom>
              <a:avLst/>
              <a:gdLst>
                <a:gd name="connsiteX0" fmla="*/ 0 w 2800121"/>
                <a:gd name="connsiteY0" fmla="*/ 0 h 910800"/>
                <a:gd name="connsiteX1" fmla="*/ 2800121 w 2800121"/>
                <a:gd name="connsiteY1" fmla="*/ 0 h 910800"/>
                <a:gd name="connsiteX2" fmla="*/ 2800121 w 2800121"/>
                <a:gd name="connsiteY2" fmla="*/ 910800 h 910800"/>
                <a:gd name="connsiteX3" fmla="*/ 0 w 2800121"/>
                <a:gd name="connsiteY3" fmla="*/ 910800 h 910800"/>
                <a:gd name="connsiteX4" fmla="*/ 0 w 280012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910800">
                  <a:moveTo>
                    <a:pt x="0" y="0"/>
                  </a:moveTo>
                  <a:lnTo>
                    <a:pt x="2800121" y="0"/>
                  </a:lnTo>
                  <a:lnTo>
                    <a:pt x="2800121"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D3E3E543-6175-00A7-418E-38F042062096}"/>
                </a:ext>
              </a:extLst>
            </p:cNvPr>
            <p:cNvSpPr/>
            <p:nvPr/>
          </p:nvSpPr>
          <p:spPr>
            <a:xfrm>
              <a:off x="4254607" y="3224168"/>
              <a:ext cx="7616331" cy="910800"/>
            </a:xfrm>
            <a:custGeom>
              <a:avLst/>
              <a:gdLst>
                <a:gd name="connsiteX0" fmla="*/ 0 w 7616331"/>
                <a:gd name="connsiteY0" fmla="*/ 0 h 910800"/>
                <a:gd name="connsiteX1" fmla="*/ 7616331 w 7616331"/>
                <a:gd name="connsiteY1" fmla="*/ 0 h 910800"/>
                <a:gd name="connsiteX2" fmla="*/ 7616331 w 7616331"/>
                <a:gd name="connsiteY2" fmla="*/ 910800 h 910800"/>
                <a:gd name="connsiteX3" fmla="*/ 0 w 7616331"/>
                <a:gd name="connsiteY3" fmla="*/ 910800 h 910800"/>
                <a:gd name="connsiteX4" fmla="*/ 0 w 761633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10800">
                  <a:moveTo>
                    <a:pt x="0" y="0"/>
                  </a:moveTo>
                  <a:lnTo>
                    <a:pt x="7616331" y="0"/>
                  </a:lnTo>
                  <a:lnTo>
                    <a:pt x="7616331" y="910800"/>
                  </a:lnTo>
                  <a:lnTo>
                    <a:pt x="0" y="910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200" kern="1200">
                  <a:effectLst/>
                  <a:latin typeface="Trebuchet MS" panose="020B0603020202020204" pitchFamily="34" charset="0"/>
                  <a:ea typeface="+mn-ea"/>
                  <a:cs typeface="+mn-cs"/>
                </a:rPr>
                <a:t>Youth engagement programme on Drug Abuse to take place.</a:t>
              </a:r>
              <a:endParaRPr lang="en-GB" sz="1200" b="0" kern="1200" cap="none" spc="0" dirty="0">
                <a:ln w="0"/>
                <a:effectLst/>
                <a:latin typeface="Trebuchet MS" panose="020B0603020202020204" pitchFamily="34" charset="0"/>
              </a:endParaRPr>
            </a:p>
          </p:txBody>
        </p:sp>
        <p:sp>
          <p:nvSpPr>
            <p:cNvPr id="25" name="Freeform: Shape 24">
              <a:extLst>
                <a:ext uri="{FF2B5EF4-FFF2-40B4-BE49-F238E27FC236}">
                  <a16:creationId xmlns:a16="http://schemas.microsoft.com/office/drawing/2014/main" id="{B564872E-6619-1AAC-C438-BA9707F5C62E}"/>
                </a:ext>
              </a:extLst>
            </p:cNvPr>
            <p:cNvSpPr/>
            <p:nvPr/>
          </p:nvSpPr>
          <p:spPr>
            <a:xfrm>
              <a:off x="670452" y="4300568"/>
              <a:ext cx="2800121" cy="910800"/>
            </a:xfrm>
            <a:custGeom>
              <a:avLst/>
              <a:gdLst>
                <a:gd name="connsiteX0" fmla="*/ 0 w 2800121"/>
                <a:gd name="connsiteY0" fmla="*/ 0 h 910800"/>
                <a:gd name="connsiteX1" fmla="*/ 2800121 w 2800121"/>
                <a:gd name="connsiteY1" fmla="*/ 0 h 910800"/>
                <a:gd name="connsiteX2" fmla="*/ 2800121 w 2800121"/>
                <a:gd name="connsiteY2" fmla="*/ 910800 h 910800"/>
                <a:gd name="connsiteX3" fmla="*/ 0 w 2800121"/>
                <a:gd name="connsiteY3" fmla="*/ 910800 h 910800"/>
                <a:gd name="connsiteX4" fmla="*/ 0 w 280012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910800">
                  <a:moveTo>
                    <a:pt x="0" y="0"/>
                  </a:moveTo>
                  <a:lnTo>
                    <a:pt x="2800121" y="0"/>
                  </a:lnTo>
                  <a:lnTo>
                    <a:pt x="2800121"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33A987E9-6A1F-D321-63AB-60CBA9E3D48B}"/>
                </a:ext>
              </a:extLst>
            </p:cNvPr>
            <p:cNvSpPr/>
            <p:nvPr/>
          </p:nvSpPr>
          <p:spPr>
            <a:xfrm>
              <a:off x="4254607" y="4300568"/>
              <a:ext cx="7616331" cy="910800"/>
            </a:xfrm>
            <a:custGeom>
              <a:avLst/>
              <a:gdLst>
                <a:gd name="connsiteX0" fmla="*/ 0 w 7616331"/>
                <a:gd name="connsiteY0" fmla="*/ 0 h 910800"/>
                <a:gd name="connsiteX1" fmla="*/ 7616331 w 7616331"/>
                <a:gd name="connsiteY1" fmla="*/ 0 h 910800"/>
                <a:gd name="connsiteX2" fmla="*/ 7616331 w 7616331"/>
                <a:gd name="connsiteY2" fmla="*/ 910800 h 910800"/>
                <a:gd name="connsiteX3" fmla="*/ 0 w 7616331"/>
                <a:gd name="connsiteY3" fmla="*/ 910800 h 910800"/>
                <a:gd name="connsiteX4" fmla="*/ 0 w 761633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10800">
                  <a:moveTo>
                    <a:pt x="0" y="0"/>
                  </a:moveTo>
                  <a:lnTo>
                    <a:pt x="7616331" y="0"/>
                  </a:lnTo>
                  <a:lnTo>
                    <a:pt x="7616331" y="910800"/>
                  </a:lnTo>
                  <a:lnTo>
                    <a:pt x="0" y="910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200" kern="1200">
                  <a:effectLst/>
                  <a:latin typeface="Trebuchet MS" panose="020B0603020202020204" pitchFamily="34" charset="0"/>
                  <a:ea typeface="+mn-ea"/>
                  <a:cs typeface="+mn-cs"/>
                </a:rPr>
                <a:t>Womb to school, Sanwo Olu listens / Eko cares Financial assistance programme, as well as the provision of Elderly bus pass.</a:t>
              </a:r>
              <a:endParaRPr lang="en-GB" sz="1200" b="1" kern="1200" cap="none" spc="0" dirty="0">
                <a:ln w="0"/>
                <a:effectLst/>
                <a:latin typeface="Trebuchet MS" panose="020B0603020202020204" pitchFamily="34" charset="0"/>
              </a:endParaRPr>
            </a:p>
          </p:txBody>
        </p:sp>
        <p:sp>
          <p:nvSpPr>
            <p:cNvPr id="28" name="Freeform: Shape 27">
              <a:extLst>
                <a:ext uri="{FF2B5EF4-FFF2-40B4-BE49-F238E27FC236}">
                  <a16:creationId xmlns:a16="http://schemas.microsoft.com/office/drawing/2014/main" id="{B0311D67-B20F-988A-7D1F-F61A35915B68}"/>
                </a:ext>
              </a:extLst>
            </p:cNvPr>
            <p:cNvSpPr/>
            <p:nvPr/>
          </p:nvSpPr>
          <p:spPr>
            <a:xfrm>
              <a:off x="670452" y="5376968"/>
              <a:ext cx="2800121" cy="910800"/>
            </a:xfrm>
            <a:custGeom>
              <a:avLst/>
              <a:gdLst>
                <a:gd name="connsiteX0" fmla="*/ 0 w 2800121"/>
                <a:gd name="connsiteY0" fmla="*/ 0 h 910800"/>
                <a:gd name="connsiteX1" fmla="*/ 2800121 w 2800121"/>
                <a:gd name="connsiteY1" fmla="*/ 0 h 910800"/>
                <a:gd name="connsiteX2" fmla="*/ 2800121 w 2800121"/>
                <a:gd name="connsiteY2" fmla="*/ 910800 h 910800"/>
                <a:gd name="connsiteX3" fmla="*/ 0 w 2800121"/>
                <a:gd name="connsiteY3" fmla="*/ 910800 h 910800"/>
                <a:gd name="connsiteX4" fmla="*/ 0 w 280012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910800">
                  <a:moveTo>
                    <a:pt x="0" y="0"/>
                  </a:moveTo>
                  <a:lnTo>
                    <a:pt x="2800121" y="0"/>
                  </a:lnTo>
                  <a:lnTo>
                    <a:pt x="2800121"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7152" tIns="116840" rIns="327152" bIns="116840" numCol="1" spcCol="1270" anchor="ctr" anchorCtr="0">
              <a:noAutofit/>
            </a:bodyPr>
            <a:lstStyle/>
            <a:p>
              <a:pPr lvl="0" algn="r" defTabSz="2044700">
                <a:lnSpc>
                  <a:spcPct val="90000"/>
                </a:lnSpc>
                <a:spcBef>
                  <a:spcPct val="0"/>
                </a:spcBef>
                <a:spcAft>
                  <a:spcPct val="35000"/>
                </a:spcAft>
              </a:pPr>
              <a:endParaRPr lang="en-GB" sz="1200" kern="1200"/>
            </a:p>
          </p:txBody>
        </p:sp>
        <p:sp>
          <p:nvSpPr>
            <p:cNvPr id="30" name="Freeform: Shape 29">
              <a:extLst>
                <a:ext uri="{FF2B5EF4-FFF2-40B4-BE49-F238E27FC236}">
                  <a16:creationId xmlns:a16="http://schemas.microsoft.com/office/drawing/2014/main" id="{CCA5B089-73AE-DBFD-1993-34665F25864D}"/>
                </a:ext>
              </a:extLst>
            </p:cNvPr>
            <p:cNvSpPr/>
            <p:nvPr/>
          </p:nvSpPr>
          <p:spPr>
            <a:xfrm>
              <a:off x="4254607" y="5376968"/>
              <a:ext cx="7616331" cy="910800"/>
            </a:xfrm>
            <a:custGeom>
              <a:avLst/>
              <a:gdLst>
                <a:gd name="connsiteX0" fmla="*/ 0 w 7616331"/>
                <a:gd name="connsiteY0" fmla="*/ 0 h 910800"/>
                <a:gd name="connsiteX1" fmla="*/ 7616331 w 7616331"/>
                <a:gd name="connsiteY1" fmla="*/ 0 h 910800"/>
                <a:gd name="connsiteX2" fmla="*/ 7616331 w 7616331"/>
                <a:gd name="connsiteY2" fmla="*/ 910800 h 910800"/>
                <a:gd name="connsiteX3" fmla="*/ 0 w 7616331"/>
                <a:gd name="connsiteY3" fmla="*/ 910800 h 910800"/>
                <a:gd name="connsiteX4" fmla="*/ 0 w 7616331"/>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10800">
                  <a:moveTo>
                    <a:pt x="0" y="0"/>
                  </a:moveTo>
                  <a:lnTo>
                    <a:pt x="7616331" y="0"/>
                  </a:lnTo>
                  <a:lnTo>
                    <a:pt x="7616331" y="910800"/>
                  </a:lnTo>
                  <a:lnTo>
                    <a:pt x="0" y="910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buSzTx/>
              </a:pPr>
              <a:r>
                <a:rPr lang="en-US" sz="1200" b="0" i="0" u="none" kern="1200">
                  <a:latin typeface="Trebuchet MS" panose="020B0603020202020204" pitchFamily="34" charset="0"/>
                </a:rPr>
                <a:t>Enlightenment and campaign engagements to take place as well.</a:t>
              </a:r>
              <a:endParaRPr lang="en-GB" sz="1200" kern="1200" dirty="0">
                <a:latin typeface="Trebuchet MS" panose="020B0603020202020204" pitchFamily="34" charset="0"/>
              </a:endParaRPr>
            </a:p>
          </p:txBody>
        </p:sp>
      </p:grpSp>
      <p:sp>
        <p:nvSpPr>
          <p:cNvPr id="10" name="Rectangle 9">
            <a:extLst>
              <a:ext uri="{FF2B5EF4-FFF2-40B4-BE49-F238E27FC236}">
                <a16:creationId xmlns:a16="http://schemas.microsoft.com/office/drawing/2014/main" id="{6ECF6956-750F-E2E6-DCFA-1BFDA0976384}"/>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41</a:t>
            </a:fld>
            <a:endParaRPr kumimoji="0" lang="x-none" b="1" i="0" u="none" strike="noStrike" kern="1200" cap="none" spc="0" normalizeH="0" baseline="0" noProof="0">
              <a:ln>
                <a:noFill/>
              </a:ln>
              <a:effectLst/>
              <a:uLnTx/>
              <a:uFillTx/>
              <a:latin typeface="Calibri"/>
              <a:ea typeface="+mn-ea"/>
              <a:cs typeface="+mn-cs"/>
            </a:endParaRPr>
          </a:p>
        </p:txBody>
      </p:sp>
      <p:grpSp>
        <p:nvGrpSpPr>
          <p:cNvPr id="3" name="Group 2">
            <a:extLst>
              <a:ext uri="{FF2B5EF4-FFF2-40B4-BE49-F238E27FC236}">
                <a16:creationId xmlns:a16="http://schemas.microsoft.com/office/drawing/2014/main" id="{BDD3E0DD-6660-ABF1-CD60-B51940056345}"/>
              </a:ext>
            </a:extLst>
          </p:cNvPr>
          <p:cNvGrpSpPr/>
          <p:nvPr/>
        </p:nvGrpSpPr>
        <p:grpSpPr>
          <a:xfrm>
            <a:off x="3253168" y="400808"/>
            <a:ext cx="8455852" cy="276999"/>
            <a:chOff x="3026390" y="552451"/>
            <a:chExt cx="8985276" cy="276999"/>
          </a:xfrm>
        </p:grpSpPr>
        <p:sp>
          <p:nvSpPr>
            <p:cNvPr id="4" name="TextBox 3">
              <a:extLst>
                <a:ext uri="{FF2B5EF4-FFF2-40B4-BE49-F238E27FC236}">
                  <a16:creationId xmlns:a16="http://schemas.microsoft.com/office/drawing/2014/main" id="{2F418CD1-BF8E-BEB7-2F04-22ECEF441E7E}"/>
                </a:ext>
              </a:extLst>
            </p:cNvPr>
            <p:cNvSpPr txBox="1"/>
            <p:nvPr/>
          </p:nvSpPr>
          <p:spPr>
            <a:xfrm>
              <a:off x="3166189" y="552451"/>
              <a:ext cx="8845477" cy="276999"/>
            </a:xfrm>
            <a:prstGeom prst="rect">
              <a:avLst/>
            </a:prstGeom>
            <a:solidFill>
              <a:srgbClr val="FFC000"/>
            </a:solidFill>
            <a:ln w="3810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4E66"/>
                  </a:solidFill>
                  <a:latin typeface="Trebuchet MS" panose="020B0603020202020204" pitchFamily="34" charset="0"/>
                </a:rPr>
                <a:t>      </a:t>
              </a: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IMPROVE CIVIC PARTICIPATION, INCLUSION AND COOPERATION IN GOVERNANCE, LEVERAGING ON TECHNOLOGY</a:t>
              </a:r>
            </a:p>
          </p:txBody>
        </p:sp>
        <p:sp>
          <p:nvSpPr>
            <p:cNvPr id="5" name="Arrow: Pentagon 4">
              <a:extLst>
                <a:ext uri="{FF2B5EF4-FFF2-40B4-BE49-F238E27FC236}">
                  <a16:creationId xmlns:a16="http://schemas.microsoft.com/office/drawing/2014/main" id="{B2AB7161-431F-B116-ED30-4B1DA1DDECB7}"/>
                </a:ext>
              </a:extLst>
            </p:cNvPr>
            <p:cNvSpPr/>
            <p:nvPr/>
          </p:nvSpPr>
          <p:spPr>
            <a:xfrm>
              <a:off x="3026390" y="552451"/>
              <a:ext cx="415793" cy="276999"/>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3</a:t>
              </a:r>
            </a:p>
          </p:txBody>
        </p:sp>
      </p:grpSp>
      <p:sp>
        <p:nvSpPr>
          <p:cNvPr id="8" name="Rectangle: Rounded Corners 4">
            <a:extLst>
              <a:ext uri="{FF2B5EF4-FFF2-40B4-BE49-F238E27FC236}">
                <a16:creationId xmlns:a16="http://schemas.microsoft.com/office/drawing/2014/main" id="{9CDBCE57-9715-4BE4-B021-467F9E2D9ED6}"/>
              </a:ext>
            </a:extLst>
          </p:cNvPr>
          <p:cNvSpPr txBox="1"/>
          <p:nvPr/>
        </p:nvSpPr>
        <p:spPr>
          <a:xfrm>
            <a:off x="3834491" y="778632"/>
            <a:ext cx="7155240" cy="374455"/>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The State Continues To Engage People And Business Entities Intermittently Through Various Fora; However, We Need A Wider Scope Of Harvesting Broad-based Feedback From Lagos State Residents</a:t>
            </a:r>
          </a:p>
        </p:txBody>
      </p:sp>
      <p:graphicFrame>
        <p:nvGraphicFramePr>
          <p:cNvPr id="12" name="Diagram 11">
            <a:extLst>
              <a:ext uri="{FF2B5EF4-FFF2-40B4-BE49-F238E27FC236}">
                <a16:creationId xmlns:a16="http://schemas.microsoft.com/office/drawing/2014/main" id="{667C72CF-F249-BC28-77E7-E95594AEC0CF}"/>
              </a:ext>
            </a:extLst>
          </p:cNvPr>
          <p:cNvGraphicFramePr/>
          <p:nvPr>
            <p:extLst>
              <p:ext uri="{D42A27DB-BD31-4B8C-83A1-F6EECF244321}">
                <p14:modId xmlns:p14="http://schemas.microsoft.com/office/powerpoint/2010/main" val="4039504275"/>
              </p:ext>
            </p:extLst>
          </p:nvPr>
        </p:nvGraphicFramePr>
        <p:xfrm>
          <a:off x="670452" y="3107066"/>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6441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7A5343B8-8917-20D8-8562-90AA102B7353}"/>
              </a:ext>
            </a:extLst>
          </p:cNvPr>
          <p:cNvGrpSpPr/>
          <p:nvPr/>
        </p:nvGrpSpPr>
        <p:grpSpPr>
          <a:xfrm>
            <a:off x="3140497" y="1367092"/>
            <a:ext cx="1137814" cy="4608000"/>
            <a:chOff x="2903020" y="1562101"/>
            <a:chExt cx="1146554" cy="4320000"/>
          </a:xfrm>
        </p:grpSpPr>
        <p:sp>
          <p:nvSpPr>
            <p:cNvPr id="48" name="object 25">
              <a:extLst>
                <a:ext uri="{FF2B5EF4-FFF2-40B4-BE49-F238E27FC236}">
                  <a16:creationId xmlns:a16="http://schemas.microsoft.com/office/drawing/2014/main" id="{5DA9577C-D5A6-AC02-C90C-422AC2274D9D}"/>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9" name="object 25">
              <a:extLst>
                <a:ext uri="{FF2B5EF4-FFF2-40B4-BE49-F238E27FC236}">
                  <a16:creationId xmlns:a16="http://schemas.microsoft.com/office/drawing/2014/main" id="{A88EFC0A-EF2F-1D2E-ECED-805C4330F655}"/>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object 25">
              <a:extLst>
                <a:ext uri="{FF2B5EF4-FFF2-40B4-BE49-F238E27FC236}">
                  <a16:creationId xmlns:a16="http://schemas.microsoft.com/office/drawing/2014/main" id="{9321F6D8-6EDE-D85E-FBA1-FD8E1B293BA5}"/>
                </a:ext>
              </a:extLst>
            </p:cNvPr>
            <p:cNvSpPr/>
            <p:nvPr/>
          </p:nvSpPr>
          <p:spPr>
            <a:xfrm>
              <a:off x="3739592" y="3056180"/>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object 25">
              <a:extLst>
                <a:ext uri="{FF2B5EF4-FFF2-40B4-BE49-F238E27FC236}">
                  <a16:creationId xmlns:a16="http://schemas.microsoft.com/office/drawing/2014/main" id="{4FE549BA-CCED-C75E-43F3-617218AF1D41}"/>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object 25">
              <a:extLst>
                <a:ext uri="{FF2B5EF4-FFF2-40B4-BE49-F238E27FC236}">
                  <a16:creationId xmlns:a16="http://schemas.microsoft.com/office/drawing/2014/main" id="{EE2F89A7-23A3-6042-7625-D921708619B6}"/>
                </a:ext>
              </a:extLst>
            </p:cNvPr>
            <p:cNvSpPr/>
            <p:nvPr/>
          </p:nvSpPr>
          <p:spPr>
            <a:xfrm>
              <a:off x="3739592" y="4527210"/>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object 25">
              <a:extLst>
                <a:ext uri="{FF2B5EF4-FFF2-40B4-BE49-F238E27FC236}">
                  <a16:creationId xmlns:a16="http://schemas.microsoft.com/office/drawing/2014/main" id="{4F4261B9-7B33-63B7-EAFD-48CBB2320AC7}"/>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object 25">
              <a:extLst>
                <a:ext uri="{FF2B5EF4-FFF2-40B4-BE49-F238E27FC236}">
                  <a16:creationId xmlns:a16="http://schemas.microsoft.com/office/drawing/2014/main" id="{9BEAF2E9-F19A-016F-3671-BE732DA97500}"/>
                </a:ext>
              </a:extLst>
            </p:cNvPr>
            <p:cNvSpPr/>
            <p:nvPr/>
          </p:nvSpPr>
          <p:spPr>
            <a:xfrm>
              <a:off x="3761574" y="5209563"/>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bject 25">
              <a:extLst>
                <a:ext uri="{FF2B5EF4-FFF2-40B4-BE49-F238E27FC236}">
                  <a16:creationId xmlns:a16="http://schemas.microsoft.com/office/drawing/2014/main" id="{FDDF2EE4-1483-6F5A-D736-475085CBE72A}"/>
                </a:ext>
              </a:extLst>
            </p:cNvPr>
            <p:cNvSpPr/>
            <p:nvPr/>
          </p:nvSpPr>
          <p:spPr>
            <a:xfrm>
              <a:off x="3731020" y="2363974"/>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bject 25">
              <a:extLst>
                <a:ext uri="{FF2B5EF4-FFF2-40B4-BE49-F238E27FC236}">
                  <a16:creationId xmlns:a16="http://schemas.microsoft.com/office/drawing/2014/main" id="{531EEAFA-BA81-C059-671D-05F502FA9D42}"/>
                </a:ext>
              </a:extLst>
            </p:cNvPr>
            <p:cNvSpPr/>
            <p:nvPr/>
          </p:nvSpPr>
          <p:spPr>
            <a:xfrm>
              <a:off x="3761574" y="379026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94710719-6D46-F8F5-420C-D0AE75B38CEB}"/>
              </a:ext>
            </a:extLst>
          </p:cNvPr>
          <p:cNvGrpSpPr/>
          <p:nvPr/>
        </p:nvGrpSpPr>
        <p:grpSpPr>
          <a:xfrm>
            <a:off x="670452" y="1020612"/>
            <a:ext cx="11200487" cy="5317913"/>
            <a:chOff x="670452" y="1020612"/>
            <a:chExt cx="11200487" cy="5317913"/>
          </a:xfrm>
        </p:grpSpPr>
        <p:sp>
          <p:nvSpPr>
            <p:cNvPr id="25" name="Rectangle 24">
              <a:extLst>
                <a:ext uri="{FF2B5EF4-FFF2-40B4-BE49-F238E27FC236}">
                  <a16:creationId xmlns:a16="http://schemas.microsoft.com/office/drawing/2014/main" id="{5F42FF1F-9444-07A5-9BB0-821523D2CFCF}"/>
                </a:ext>
              </a:extLst>
            </p:cNvPr>
            <p:cNvSpPr/>
            <p:nvPr/>
          </p:nvSpPr>
          <p:spPr>
            <a:xfrm>
              <a:off x="670452" y="1020612"/>
              <a:ext cx="11200487" cy="5317913"/>
            </a:xfrm>
            <a:prstGeom prst="rect">
              <a:avLst/>
            </a:prstGeom>
            <a:noFill/>
          </p:spPr>
        </p:sp>
        <p:sp>
          <p:nvSpPr>
            <p:cNvPr id="26" name="Freeform: Shape 25">
              <a:extLst>
                <a:ext uri="{FF2B5EF4-FFF2-40B4-BE49-F238E27FC236}">
                  <a16:creationId xmlns:a16="http://schemas.microsoft.com/office/drawing/2014/main" id="{A1144D3A-5DE0-146F-8107-CE37CE4928AB}"/>
                </a:ext>
              </a:extLst>
            </p:cNvPr>
            <p:cNvSpPr/>
            <p:nvPr/>
          </p:nvSpPr>
          <p:spPr>
            <a:xfrm>
              <a:off x="670452" y="1129334"/>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HUMAN CAPITAL DEVELOPMENT</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28" name="Freeform: Shape 27">
              <a:extLst>
                <a:ext uri="{FF2B5EF4-FFF2-40B4-BE49-F238E27FC236}">
                  <a16:creationId xmlns:a16="http://schemas.microsoft.com/office/drawing/2014/main" id="{0F1E2AE2-6027-2242-A6CA-A79393E265AD}"/>
                </a:ext>
              </a:extLst>
            </p:cNvPr>
            <p:cNvSpPr/>
            <p:nvPr/>
          </p:nvSpPr>
          <p:spPr>
            <a:xfrm>
              <a:off x="4254607" y="1071790"/>
              <a:ext cx="7616331" cy="728887"/>
            </a:xfrm>
            <a:custGeom>
              <a:avLst/>
              <a:gdLst>
                <a:gd name="connsiteX0" fmla="*/ 0 w 7616331"/>
                <a:gd name="connsiteY0" fmla="*/ 0 h 728887"/>
                <a:gd name="connsiteX1" fmla="*/ 7616331 w 7616331"/>
                <a:gd name="connsiteY1" fmla="*/ 0 h 728887"/>
                <a:gd name="connsiteX2" fmla="*/ 7616331 w 7616331"/>
                <a:gd name="connsiteY2" fmla="*/ 728887 h 728887"/>
                <a:gd name="connsiteX3" fmla="*/ 0 w 7616331"/>
                <a:gd name="connsiteY3" fmla="*/ 728887 h 728887"/>
                <a:gd name="connsiteX4" fmla="*/ 0 w 7616331"/>
                <a:gd name="connsiteY4" fmla="*/ 0 h 728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728887">
                  <a:moveTo>
                    <a:pt x="0" y="0"/>
                  </a:moveTo>
                  <a:lnTo>
                    <a:pt x="7616331" y="0"/>
                  </a:lnTo>
                  <a:lnTo>
                    <a:pt x="7616331" y="728887"/>
                  </a:lnTo>
                  <a:lnTo>
                    <a:pt x="0" y="728887"/>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200" kern="1200" dirty="0">
                  <a:latin typeface="Trebuchet MS" panose="020B0603020202020204" pitchFamily="34" charset="0"/>
                </a:rPr>
                <a:t>Ministry of Women Affairs and Poverty Alleviation to hold the regular short term women development programme, Y2023 Provision for widow empowerment, as well as Y2023 Mega Empowerment programme (Poverty Alleviation Programme). </a:t>
              </a:r>
              <a:endParaRPr lang="en-GB" sz="1200" b="0" kern="1200" cap="none" spc="0" dirty="0">
                <a:ln w="0"/>
                <a:effectLst/>
                <a:latin typeface="Trebuchet MS" panose="020B0603020202020204" pitchFamily="34" charset="0"/>
              </a:endParaRPr>
            </a:p>
          </p:txBody>
        </p:sp>
        <p:sp>
          <p:nvSpPr>
            <p:cNvPr id="29" name="Freeform: Shape 28">
              <a:extLst>
                <a:ext uri="{FF2B5EF4-FFF2-40B4-BE49-F238E27FC236}">
                  <a16:creationId xmlns:a16="http://schemas.microsoft.com/office/drawing/2014/main" id="{A5509999-D120-8BBE-9A2C-8E013B307647}"/>
                </a:ext>
              </a:extLst>
            </p:cNvPr>
            <p:cNvSpPr/>
            <p:nvPr/>
          </p:nvSpPr>
          <p:spPr>
            <a:xfrm>
              <a:off x="670452" y="191227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31" name="Freeform: Shape 30">
              <a:extLst>
                <a:ext uri="{FF2B5EF4-FFF2-40B4-BE49-F238E27FC236}">
                  <a16:creationId xmlns:a16="http://schemas.microsoft.com/office/drawing/2014/main" id="{447E1C50-0B9F-8F98-E1EC-9CA95E5DE3C2}"/>
                </a:ext>
              </a:extLst>
            </p:cNvPr>
            <p:cNvSpPr/>
            <p:nvPr/>
          </p:nvSpPr>
          <p:spPr>
            <a:xfrm>
              <a:off x="4254607" y="1912277"/>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200" kern="1200">
                  <a:effectLst/>
                  <a:latin typeface="Trebuchet MS" panose="020B0603020202020204" pitchFamily="34" charset="0"/>
                  <a:ea typeface="+mn-ea"/>
                  <a:cs typeface="+mn-cs"/>
                </a:rPr>
                <a:t>The Women Development Centre, Agege to be upgraded/ renovated, and the Skill Centre at Ibeshe town, Amuwo Odofin to be constructed.</a:t>
              </a:r>
              <a:endParaRPr lang="en-GB" sz="1200" b="0" kern="1200" cap="none" spc="0" dirty="0">
                <a:ln w="0"/>
                <a:effectLst/>
                <a:latin typeface="Trebuchet MS" panose="020B0603020202020204" pitchFamily="34" charset="0"/>
              </a:endParaRPr>
            </a:p>
          </p:txBody>
        </p:sp>
        <p:sp>
          <p:nvSpPr>
            <p:cNvPr id="32" name="Freeform: Shape 31">
              <a:extLst>
                <a:ext uri="{FF2B5EF4-FFF2-40B4-BE49-F238E27FC236}">
                  <a16:creationId xmlns:a16="http://schemas.microsoft.com/office/drawing/2014/main" id="{3D380576-7B1F-2E04-D0B1-DCEE645629C9}"/>
                </a:ext>
              </a:extLst>
            </p:cNvPr>
            <p:cNvSpPr/>
            <p:nvPr/>
          </p:nvSpPr>
          <p:spPr>
            <a:xfrm>
              <a:off x="670452" y="2666449"/>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34" name="Freeform: Shape 33">
              <a:extLst>
                <a:ext uri="{FF2B5EF4-FFF2-40B4-BE49-F238E27FC236}">
                  <a16:creationId xmlns:a16="http://schemas.microsoft.com/office/drawing/2014/main" id="{222AAE7A-5916-3A04-B124-CC96516E4348}"/>
                </a:ext>
              </a:extLst>
            </p:cNvPr>
            <p:cNvSpPr/>
            <p:nvPr/>
          </p:nvSpPr>
          <p:spPr>
            <a:xfrm>
              <a:off x="4254607" y="2637677"/>
              <a:ext cx="7616331" cy="671343"/>
            </a:xfrm>
            <a:custGeom>
              <a:avLst/>
              <a:gdLst>
                <a:gd name="connsiteX0" fmla="*/ 0 w 7616331"/>
                <a:gd name="connsiteY0" fmla="*/ 0 h 671343"/>
                <a:gd name="connsiteX1" fmla="*/ 7616331 w 7616331"/>
                <a:gd name="connsiteY1" fmla="*/ 0 h 671343"/>
                <a:gd name="connsiteX2" fmla="*/ 7616331 w 7616331"/>
                <a:gd name="connsiteY2" fmla="*/ 671343 h 671343"/>
                <a:gd name="connsiteX3" fmla="*/ 0 w 7616331"/>
                <a:gd name="connsiteY3" fmla="*/ 671343 h 671343"/>
                <a:gd name="connsiteX4" fmla="*/ 0 w 7616331"/>
                <a:gd name="connsiteY4" fmla="*/ 0 h 67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71343">
                  <a:moveTo>
                    <a:pt x="0" y="0"/>
                  </a:moveTo>
                  <a:lnTo>
                    <a:pt x="7616331" y="0"/>
                  </a:lnTo>
                  <a:lnTo>
                    <a:pt x="7616331" y="671343"/>
                  </a:lnTo>
                  <a:lnTo>
                    <a:pt x="0" y="671343"/>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200" b="0" i="0" u="none" kern="1200">
                  <a:latin typeface="Trebuchet MS" panose="020B0603020202020204" pitchFamily="34" charset="0"/>
                </a:rPr>
                <a:t>Construction of 2 Institute for Care Giver and Securing of Land for Additional Shelter for GBV Women as well as the Construction of Garri Processing, Market stall and Community Hall ,Ibeshe town, Amuwo Odofin LGA to be completed. to be completed</a:t>
              </a:r>
              <a:endParaRPr lang="en-GB" sz="1200" b="0" kern="1200" cap="none" spc="0" dirty="0">
                <a:ln w="0"/>
                <a:effectLst/>
                <a:latin typeface="Trebuchet MS" panose="020B0603020202020204" pitchFamily="34" charset="0"/>
              </a:endParaRPr>
            </a:p>
          </p:txBody>
        </p:sp>
        <p:sp>
          <p:nvSpPr>
            <p:cNvPr id="35" name="Freeform: Shape 34">
              <a:extLst>
                <a:ext uri="{FF2B5EF4-FFF2-40B4-BE49-F238E27FC236}">
                  <a16:creationId xmlns:a16="http://schemas.microsoft.com/office/drawing/2014/main" id="{49A2F499-E321-EAD7-309B-5840BBE497CB}"/>
                </a:ext>
              </a:extLst>
            </p:cNvPr>
            <p:cNvSpPr/>
            <p:nvPr/>
          </p:nvSpPr>
          <p:spPr>
            <a:xfrm>
              <a:off x="670452" y="3420621"/>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37" name="Freeform: Shape 36">
              <a:extLst>
                <a:ext uri="{FF2B5EF4-FFF2-40B4-BE49-F238E27FC236}">
                  <a16:creationId xmlns:a16="http://schemas.microsoft.com/office/drawing/2014/main" id="{8F837AB8-5294-C9C0-4F3E-C2CE6BA5E3DD}"/>
                </a:ext>
              </a:extLst>
            </p:cNvPr>
            <p:cNvSpPr/>
            <p:nvPr/>
          </p:nvSpPr>
          <p:spPr>
            <a:xfrm>
              <a:off x="4254607" y="3420621"/>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200" b="0" kern="1200">
                  <a:effectLst/>
                  <a:latin typeface="Trebuchet MS" panose="020B0603020202020204" pitchFamily="34" charset="0"/>
                  <a:ea typeface="+mn-ea"/>
                  <a:cs typeface="+mn-cs"/>
                </a:rPr>
                <a:t>The Art of technology (AOT) Conference to be held to accelerate talent and increase innovative talent in Lagos.</a:t>
              </a:r>
              <a:endParaRPr lang="en-GB" sz="1200" b="1" kern="1200" cap="none" spc="0" dirty="0">
                <a:ln w="0"/>
                <a:effectLst/>
                <a:latin typeface="Trebuchet MS" panose="020B0603020202020204" pitchFamily="34" charset="0"/>
              </a:endParaRPr>
            </a:p>
          </p:txBody>
        </p:sp>
        <p:sp>
          <p:nvSpPr>
            <p:cNvPr id="38" name="Freeform: Shape 37">
              <a:extLst>
                <a:ext uri="{FF2B5EF4-FFF2-40B4-BE49-F238E27FC236}">
                  <a16:creationId xmlns:a16="http://schemas.microsoft.com/office/drawing/2014/main" id="{8B33096F-7F7A-117E-8005-8DD995A6002E}"/>
                </a:ext>
              </a:extLst>
            </p:cNvPr>
            <p:cNvSpPr/>
            <p:nvPr/>
          </p:nvSpPr>
          <p:spPr>
            <a:xfrm>
              <a:off x="670452" y="4184384"/>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1200" kern="1200"/>
            </a:p>
          </p:txBody>
        </p:sp>
        <p:sp>
          <p:nvSpPr>
            <p:cNvPr id="40" name="Freeform: Shape 39">
              <a:extLst>
                <a:ext uri="{FF2B5EF4-FFF2-40B4-BE49-F238E27FC236}">
                  <a16:creationId xmlns:a16="http://schemas.microsoft.com/office/drawing/2014/main" id="{08A2B01F-D59C-B11D-16E5-3DC5AB0D9202}"/>
                </a:ext>
              </a:extLst>
            </p:cNvPr>
            <p:cNvSpPr/>
            <p:nvPr/>
          </p:nvSpPr>
          <p:spPr>
            <a:xfrm>
              <a:off x="4254607" y="4146021"/>
              <a:ext cx="7616331" cy="690525"/>
            </a:xfrm>
            <a:custGeom>
              <a:avLst/>
              <a:gdLst>
                <a:gd name="connsiteX0" fmla="*/ 0 w 7616331"/>
                <a:gd name="connsiteY0" fmla="*/ 0 h 690525"/>
                <a:gd name="connsiteX1" fmla="*/ 7616331 w 7616331"/>
                <a:gd name="connsiteY1" fmla="*/ 0 h 690525"/>
                <a:gd name="connsiteX2" fmla="*/ 7616331 w 7616331"/>
                <a:gd name="connsiteY2" fmla="*/ 690525 h 690525"/>
                <a:gd name="connsiteX3" fmla="*/ 0 w 7616331"/>
                <a:gd name="connsiteY3" fmla="*/ 690525 h 690525"/>
                <a:gd name="connsiteX4" fmla="*/ 0 w 7616331"/>
                <a:gd name="connsiteY4" fmla="*/ 0 h 6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90525">
                  <a:moveTo>
                    <a:pt x="0" y="0"/>
                  </a:moveTo>
                  <a:lnTo>
                    <a:pt x="7616331" y="0"/>
                  </a:lnTo>
                  <a:lnTo>
                    <a:pt x="7616331" y="690525"/>
                  </a:lnTo>
                  <a:lnTo>
                    <a:pt x="0" y="690525"/>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buSzTx/>
              </a:pPr>
              <a:r>
                <a:rPr lang="en-US" sz="1200" b="0" kern="1200">
                  <a:effectLst/>
                  <a:latin typeface="Trebuchet MS" panose="020B0603020202020204" pitchFamily="34" charset="0"/>
                  <a:ea typeface="+mn-ea"/>
                  <a:cs typeface="+mn-cs"/>
                </a:rPr>
                <a:t>Early - stage Tech companies to be invested in at the Eko Vention (which connects innovators to investors). Young Nigerian Scientist Presidential EXPO &amp; Award to also be held for 774 people.</a:t>
              </a:r>
              <a:endParaRPr lang="en-GB" sz="1200" kern="1200" dirty="0"/>
            </a:p>
          </p:txBody>
        </p:sp>
        <p:sp>
          <p:nvSpPr>
            <p:cNvPr id="41" name="Freeform: Shape 40">
              <a:extLst>
                <a:ext uri="{FF2B5EF4-FFF2-40B4-BE49-F238E27FC236}">
                  <a16:creationId xmlns:a16="http://schemas.microsoft.com/office/drawing/2014/main" id="{EBD973D4-2E3D-9254-049F-F1F17D9C291E}"/>
                </a:ext>
              </a:extLst>
            </p:cNvPr>
            <p:cNvSpPr/>
            <p:nvPr/>
          </p:nvSpPr>
          <p:spPr>
            <a:xfrm>
              <a:off x="670452" y="4948146"/>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1200" kern="1200"/>
            </a:p>
          </p:txBody>
        </p:sp>
        <p:sp>
          <p:nvSpPr>
            <p:cNvPr id="43" name="Freeform: Shape 42">
              <a:extLst>
                <a:ext uri="{FF2B5EF4-FFF2-40B4-BE49-F238E27FC236}">
                  <a16:creationId xmlns:a16="http://schemas.microsoft.com/office/drawing/2014/main" id="{21389955-2341-ADF4-5FE2-D70ACB11F530}"/>
                </a:ext>
              </a:extLst>
            </p:cNvPr>
            <p:cNvSpPr/>
            <p:nvPr/>
          </p:nvSpPr>
          <p:spPr>
            <a:xfrm>
              <a:off x="4254607" y="4948146"/>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pPr>
              <a:r>
                <a:rPr lang="en-US" sz="1200" kern="1200">
                  <a:latin typeface="Trebuchet MS" panose="020B0603020202020204" pitchFamily="34" charset="0"/>
                </a:rPr>
                <a:t>Startup assistance to be provided for 500 people living with disabilities and Solar farm empowerment for 400 youths.</a:t>
              </a:r>
              <a:endParaRPr lang="en-GB" sz="1200" kern="1200" dirty="0">
                <a:latin typeface="Trebuchet MS" panose="020B0603020202020204" pitchFamily="34" charset="0"/>
              </a:endParaRPr>
            </a:p>
          </p:txBody>
        </p:sp>
        <p:sp>
          <p:nvSpPr>
            <p:cNvPr id="44" name="Freeform: Shape 43">
              <a:extLst>
                <a:ext uri="{FF2B5EF4-FFF2-40B4-BE49-F238E27FC236}">
                  <a16:creationId xmlns:a16="http://schemas.microsoft.com/office/drawing/2014/main" id="{1295F634-BD8A-4C80-66B8-149AE04C51DE}"/>
                </a:ext>
              </a:extLst>
            </p:cNvPr>
            <p:cNvSpPr/>
            <p:nvPr/>
          </p:nvSpPr>
          <p:spPr>
            <a:xfrm>
              <a:off x="670452" y="5673546"/>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1200" kern="1200"/>
            </a:p>
          </p:txBody>
        </p:sp>
        <p:sp>
          <p:nvSpPr>
            <p:cNvPr id="46" name="Freeform: Shape 45">
              <a:extLst>
                <a:ext uri="{FF2B5EF4-FFF2-40B4-BE49-F238E27FC236}">
                  <a16:creationId xmlns:a16="http://schemas.microsoft.com/office/drawing/2014/main" id="{53AC61A4-F190-ADC0-8813-E35D7751F5ED}"/>
                </a:ext>
              </a:extLst>
            </p:cNvPr>
            <p:cNvSpPr/>
            <p:nvPr/>
          </p:nvSpPr>
          <p:spPr>
            <a:xfrm>
              <a:off x="4254607" y="5673546"/>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200" b="0" kern="1200">
                  <a:effectLst/>
                  <a:latin typeface="Trebuchet MS" panose="020B0603020202020204" pitchFamily="34" charset="0"/>
                  <a:ea typeface="+mn-ea"/>
                  <a:cs typeface="+mn-cs"/>
                </a:rPr>
                <a:t>Gemstone Hub to be created and the ongoing Industrial leather hub project to be completed. Virtual market database portal to be completed. 85% as at Q4 Y2022.</a:t>
              </a:r>
              <a:endParaRPr lang="en-GB" sz="1200" kern="1200" dirty="0"/>
            </a:p>
          </p:txBody>
        </p:sp>
      </p:grpSp>
      <p:sp>
        <p:nvSpPr>
          <p:cNvPr id="10" name="Rectangle 9">
            <a:extLst>
              <a:ext uri="{FF2B5EF4-FFF2-40B4-BE49-F238E27FC236}">
                <a16:creationId xmlns:a16="http://schemas.microsoft.com/office/drawing/2014/main" id="{775B7D8E-24C9-838B-AC7D-66C78A056603}"/>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42</a:t>
            </a:fld>
            <a:endParaRPr kumimoji="0" lang="x-none" b="1" i="0" u="none" strike="noStrike" kern="1200" cap="none" spc="0" normalizeH="0" baseline="0" noProof="0">
              <a:ln>
                <a:noFill/>
              </a:ln>
              <a:effectLst/>
              <a:uLnTx/>
              <a:uFillTx/>
              <a:latin typeface="Calibri"/>
              <a:ea typeface="+mn-ea"/>
              <a:cs typeface="+mn-cs"/>
            </a:endParaRPr>
          </a:p>
        </p:txBody>
      </p:sp>
      <p:grpSp>
        <p:nvGrpSpPr>
          <p:cNvPr id="3" name="Group 2">
            <a:extLst>
              <a:ext uri="{FF2B5EF4-FFF2-40B4-BE49-F238E27FC236}">
                <a16:creationId xmlns:a16="http://schemas.microsoft.com/office/drawing/2014/main" id="{BDD3E0DD-6660-ABF1-CD60-B51940056345}"/>
              </a:ext>
            </a:extLst>
          </p:cNvPr>
          <p:cNvGrpSpPr/>
          <p:nvPr/>
        </p:nvGrpSpPr>
        <p:grpSpPr>
          <a:xfrm>
            <a:off x="3313265" y="321863"/>
            <a:ext cx="8132896" cy="276999"/>
            <a:chOff x="3076289" y="552451"/>
            <a:chExt cx="8642100" cy="276999"/>
          </a:xfrm>
        </p:grpSpPr>
        <p:sp>
          <p:nvSpPr>
            <p:cNvPr id="4" name="TextBox 3">
              <a:extLst>
                <a:ext uri="{FF2B5EF4-FFF2-40B4-BE49-F238E27FC236}">
                  <a16:creationId xmlns:a16="http://schemas.microsoft.com/office/drawing/2014/main" id="{2F418CD1-BF8E-BEB7-2F04-22ECEF441E7E}"/>
                </a:ext>
              </a:extLst>
            </p:cNvPr>
            <p:cNvSpPr txBox="1"/>
            <p:nvPr/>
          </p:nvSpPr>
          <p:spPr>
            <a:xfrm>
              <a:off x="3166189" y="552451"/>
              <a:ext cx="8552200" cy="276999"/>
            </a:xfrm>
            <a:prstGeom prst="rect">
              <a:avLst/>
            </a:prstGeom>
            <a:solidFill>
              <a:srgbClr val="FFC000"/>
            </a:solidFill>
            <a:ln w="3810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           INVEST IN HUMAN CAPITAL DEVELOPMENT (EDUCATION, HEALTHCARE AND POVERTY ERADICATION)</a:t>
              </a:r>
            </a:p>
          </p:txBody>
        </p:sp>
        <p:sp>
          <p:nvSpPr>
            <p:cNvPr id="5" name="Arrow: Pentagon 4">
              <a:extLst>
                <a:ext uri="{FF2B5EF4-FFF2-40B4-BE49-F238E27FC236}">
                  <a16:creationId xmlns:a16="http://schemas.microsoft.com/office/drawing/2014/main" id="{B2AB7161-431F-B116-ED30-4B1DA1DDECB7}"/>
                </a:ext>
              </a:extLst>
            </p:cNvPr>
            <p:cNvSpPr/>
            <p:nvPr/>
          </p:nvSpPr>
          <p:spPr>
            <a:xfrm>
              <a:off x="3076289" y="552451"/>
              <a:ext cx="434111" cy="276999"/>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4</a:t>
              </a:r>
            </a:p>
          </p:txBody>
        </p:sp>
      </p:grpSp>
      <p:sp>
        <p:nvSpPr>
          <p:cNvPr id="8" name="Rectangle: Rounded Corners 4">
            <a:extLst>
              <a:ext uri="{FF2B5EF4-FFF2-40B4-BE49-F238E27FC236}">
                <a16:creationId xmlns:a16="http://schemas.microsoft.com/office/drawing/2014/main" id="{9CDBCE57-9715-4BE4-B021-467F9E2D9ED6}"/>
              </a:ext>
            </a:extLst>
          </p:cNvPr>
          <p:cNvSpPr txBox="1"/>
          <p:nvPr/>
        </p:nvSpPr>
        <p:spPr>
          <a:xfrm>
            <a:off x="3721798" y="672261"/>
            <a:ext cx="5588050"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Agencies Focus On Human Capital Development To Enhance Productivity</a:t>
            </a:r>
          </a:p>
        </p:txBody>
      </p:sp>
      <p:graphicFrame>
        <p:nvGraphicFramePr>
          <p:cNvPr id="12" name="Diagram 11">
            <a:extLst>
              <a:ext uri="{FF2B5EF4-FFF2-40B4-BE49-F238E27FC236}">
                <a16:creationId xmlns:a16="http://schemas.microsoft.com/office/drawing/2014/main" id="{48365F03-FF9B-F344-7950-8B40978A1A5B}"/>
              </a:ext>
            </a:extLst>
          </p:cNvPr>
          <p:cNvGraphicFramePr/>
          <p:nvPr>
            <p:extLst>
              <p:ext uri="{D42A27DB-BD31-4B8C-83A1-F6EECF244321}">
                <p14:modId xmlns:p14="http://schemas.microsoft.com/office/powerpoint/2010/main" val="2941786885"/>
              </p:ext>
            </p:extLst>
          </p:nvPr>
        </p:nvGraphicFramePr>
        <p:xfrm>
          <a:off x="730321" y="3028320"/>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567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ADEB842-C876-3EFC-30B6-534FD220D2AC}"/>
              </a:ext>
            </a:extLst>
          </p:cNvPr>
          <p:cNvGrpSpPr/>
          <p:nvPr/>
        </p:nvGrpSpPr>
        <p:grpSpPr>
          <a:xfrm>
            <a:off x="3169536" y="1751768"/>
            <a:ext cx="1124572" cy="4176000"/>
            <a:chOff x="2903020" y="1562101"/>
            <a:chExt cx="1124572" cy="4320000"/>
          </a:xfrm>
        </p:grpSpPr>
        <p:sp>
          <p:nvSpPr>
            <p:cNvPr id="29" name="object 25">
              <a:extLst>
                <a:ext uri="{FF2B5EF4-FFF2-40B4-BE49-F238E27FC236}">
                  <a16:creationId xmlns:a16="http://schemas.microsoft.com/office/drawing/2014/main" id="{87C5A78E-F9FC-2FBD-0685-7C6186D1608B}"/>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object 25">
              <a:extLst>
                <a:ext uri="{FF2B5EF4-FFF2-40B4-BE49-F238E27FC236}">
                  <a16:creationId xmlns:a16="http://schemas.microsoft.com/office/drawing/2014/main" id="{955AA50D-E143-C769-ED60-31956D708F99}"/>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FF5ADBB6-1A2E-2F81-0C17-D6FAB7C2EA59}"/>
                </a:ext>
              </a:extLst>
            </p:cNvPr>
            <p:cNvSpPr/>
            <p:nvPr/>
          </p:nvSpPr>
          <p:spPr>
            <a:xfrm>
              <a:off x="3739592" y="3014258"/>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object 25">
              <a:extLst>
                <a:ext uri="{FF2B5EF4-FFF2-40B4-BE49-F238E27FC236}">
                  <a16:creationId xmlns:a16="http://schemas.microsoft.com/office/drawing/2014/main" id="{267602B1-C772-4427-C755-9DCEBB24DD92}"/>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19A69863-1D29-D1DD-AE1B-BF16089D3D2D}"/>
                </a:ext>
              </a:extLst>
            </p:cNvPr>
            <p:cNvSpPr/>
            <p:nvPr/>
          </p:nvSpPr>
          <p:spPr>
            <a:xfrm>
              <a:off x="3739592" y="4430613"/>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bject 25">
              <a:extLst>
                <a:ext uri="{FF2B5EF4-FFF2-40B4-BE49-F238E27FC236}">
                  <a16:creationId xmlns:a16="http://schemas.microsoft.com/office/drawing/2014/main" id="{ED5CC294-338B-8B60-85D6-F0BE657054DF}"/>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FBD1FA78-B474-2712-096C-B32C1EA50CFA}"/>
              </a:ext>
            </a:extLst>
          </p:cNvPr>
          <p:cNvGrpSpPr/>
          <p:nvPr/>
        </p:nvGrpSpPr>
        <p:grpSpPr>
          <a:xfrm>
            <a:off x="670452" y="1020612"/>
            <a:ext cx="11200487" cy="5317913"/>
            <a:chOff x="670452" y="1020612"/>
            <a:chExt cx="11200487" cy="5317913"/>
          </a:xfrm>
        </p:grpSpPr>
        <p:sp>
          <p:nvSpPr>
            <p:cNvPr id="8" name="Rectangle 7">
              <a:extLst>
                <a:ext uri="{FF2B5EF4-FFF2-40B4-BE49-F238E27FC236}">
                  <a16:creationId xmlns:a16="http://schemas.microsoft.com/office/drawing/2014/main" id="{FB6F8999-B1F3-61F3-F53D-3DF429E8E408}"/>
                </a:ext>
              </a:extLst>
            </p:cNvPr>
            <p:cNvSpPr/>
            <p:nvPr/>
          </p:nvSpPr>
          <p:spPr>
            <a:xfrm>
              <a:off x="670452" y="1020612"/>
              <a:ext cx="11200487" cy="5317913"/>
            </a:xfrm>
            <a:prstGeom prst="rect">
              <a:avLst/>
            </a:prstGeom>
            <a:noFill/>
          </p:spPr>
        </p:sp>
        <p:sp>
          <p:nvSpPr>
            <p:cNvPr id="12" name="Freeform: Shape 11">
              <a:extLst>
                <a:ext uri="{FF2B5EF4-FFF2-40B4-BE49-F238E27FC236}">
                  <a16:creationId xmlns:a16="http://schemas.microsoft.com/office/drawing/2014/main" id="{E9F744D5-3185-7A5A-AA1D-F38DDC1C3DB4}"/>
                </a:ext>
              </a:extLst>
            </p:cNvPr>
            <p:cNvSpPr/>
            <p:nvPr/>
          </p:nvSpPr>
          <p:spPr>
            <a:xfrm>
              <a:off x="670452" y="10245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marL="0" lvl="0" indent="0" algn="l" defTabSz="711200">
                <a:lnSpc>
                  <a:spcPct val="90000"/>
                </a:lnSpc>
                <a:spcBef>
                  <a:spcPct val="0"/>
                </a:spcBef>
                <a:spcAft>
                  <a:spcPct val="35000"/>
                </a:spcAft>
                <a:buNone/>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TECHNOLOGY IMPROVEMENT</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2A8E4BE0-0DED-0F7E-4520-FDFFDCE4CC47}"/>
                </a:ext>
              </a:extLst>
            </p:cNvPr>
            <p:cNvSpPr/>
            <p:nvPr/>
          </p:nvSpPr>
          <p:spPr>
            <a:xfrm>
              <a:off x="4254607" y="10245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100000"/>
                </a:lnSpc>
                <a:spcBef>
                  <a:spcPct val="0"/>
                </a:spcBef>
                <a:spcAft>
                  <a:spcPct val="15000"/>
                </a:spcAft>
                <a:buClr>
                  <a:schemeClr val="accent5"/>
                </a:buClr>
                <a:buSzTx/>
                <a:buFont typeface="Wingdings" panose="05000000000000000000" pitchFamily="2" charset="2"/>
                <a:buChar char="Ø"/>
              </a:pPr>
              <a:r>
                <a:rPr lang="en-GB" sz="1200" b="0" kern="1200" dirty="0">
                  <a:effectLst/>
                  <a:latin typeface="Trebuchet MS" panose="020B0603020202020204" pitchFamily="34" charset="0"/>
                </a:rPr>
                <a:t>The SMART city project is currently underway. 450 surveillance cameras have been deployed in Y2022.</a:t>
              </a:r>
              <a:endParaRPr lang="en-GB" sz="1200" b="0" kern="1200" cap="none" spc="0" dirty="0">
                <a:ln w="0"/>
                <a:effectLst/>
                <a:latin typeface="Trebuchet MS" panose="020B0603020202020204" pitchFamily="34" charset="0"/>
              </a:endParaRPr>
            </a:p>
          </p:txBody>
        </p:sp>
        <p:sp>
          <p:nvSpPr>
            <p:cNvPr id="19" name="Freeform: Shape 18">
              <a:extLst>
                <a:ext uri="{FF2B5EF4-FFF2-40B4-BE49-F238E27FC236}">
                  <a16:creationId xmlns:a16="http://schemas.microsoft.com/office/drawing/2014/main" id="{92A57B4B-E368-5DD2-EC63-B13424CC5A3C}"/>
                </a:ext>
              </a:extLst>
            </p:cNvPr>
            <p:cNvSpPr/>
            <p:nvPr/>
          </p:nvSpPr>
          <p:spPr>
            <a:xfrm>
              <a:off x="670452" y="24051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marL="0" lvl="0" indent="0" algn="just" defTabSz="622300">
                <a:lnSpc>
                  <a:spcPct val="90000"/>
                </a:lnSpc>
                <a:spcBef>
                  <a:spcPct val="0"/>
                </a:spcBef>
                <a:spcAft>
                  <a:spcPct val="35000"/>
                </a:spcAft>
                <a:buNone/>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801C13D6-79E1-C7DA-2F53-6005DDD05C4B}"/>
                </a:ext>
              </a:extLst>
            </p:cNvPr>
            <p:cNvSpPr/>
            <p:nvPr/>
          </p:nvSpPr>
          <p:spPr>
            <a:xfrm>
              <a:off x="4254607" y="24051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100000"/>
                </a:lnSpc>
                <a:spcBef>
                  <a:spcPct val="0"/>
                </a:spcBef>
                <a:spcAft>
                  <a:spcPct val="15000"/>
                </a:spcAft>
                <a:buClr>
                  <a:schemeClr val="accent5"/>
                </a:buClr>
                <a:buSzTx/>
                <a:buFont typeface="Wingdings" panose="05000000000000000000" pitchFamily="2" charset="2"/>
                <a:buChar char="Ø"/>
              </a:pPr>
              <a:r>
                <a:rPr lang="en-US" sz="1200" b="0" kern="1200" dirty="0">
                  <a:effectLst/>
                  <a:latin typeface="Trebuchet MS" panose="020B0603020202020204" pitchFamily="34" charset="0"/>
                  <a:ea typeface="+mn-ea"/>
                  <a:cs typeface="+mn-cs"/>
                </a:rPr>
                <a:t>Cybersecurity Project (25% of State IT assets to be protected to secure assets and security platforms in Lagos state).</a:t>
              </a:r>
              <a:endParaRPr lang="en-GB" sz="1200" b="0" kern="1200" cap="none" spc="0" dirty="0">
                <a:ln w="0"/>
                <a:effectLst/>
                <a:latin typeface="Trebuchet MS" panose="020B0603020202020204" pitchFamily="34" charset="0"/>
              </a:endParaRPr>
            </a:p>
          </p:txBody>
        </p:sp>
        <p:sp>
          <p:nvSpPr>
            <p:cNvPr id="22" name="Freeform: Shape 21">
              <a:extLst>
                <a:ext uri="{FF2B5EF4-FFF2-40B4-BE49-F238E27FC236}">
                  <a16:creationId xmlns:a16="http://schemas.microsoft.com/office/drawing/2014/main" id="{6ADFCA00-82A8-1CBA-7B65-EA2F8C588CA8}"/>
                </a:ext>
              </a:extLst>
            </p:cNvPr>
            <p:cNvSpPr/>
            <p:nvPr/>
          </p:nvSpPr>
          <p:spPr>
            <a:xfrm>
              <a:off x="670452" y="37857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marL="0" lvl="0" indent="0" algn="just" defTabSz="622300">
                <a:lnSpc>
                  <a:spcPct val="90000"/>
                </a:lnSpc>
                <a:spcBef>
                  <a:spcPct val="0"/>
                </a:spcBef>
                <a:spcAft>
                  <a:spcPct val="35000"/>
                </a:spcAft>
                <a:buNone/>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47393322-A5FF-7070-0ADF-E4AFB9A423E7}"/>
                </a:ext>
              </a:extLst>
            </p:cNvPr>
            <p:cNvSpPr/>
            <p:nvPr/>
          </p:nvSpPr>
          <p:spPr>
            <a:xfrm>
              <a:off x="4254607" y="37857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100000"/>
                </a:lnSpc>
                <a:spcBef>
                  <a:spcPct val="0"/>
                </a:spcBef>
                <a:spcAft>
                  <a:spcPct val="15000"/>
                </a:spcAft>
                <a:buClr>
                  <a:schemeClr val="accent5"/>
                </a:buClr>
                <a:buFont typeface="Wingdings" panose="05000000000000000000" pitchFamily="2" charset="2"/>
                <a:buChar char="Ø"/>
              </a:pPr>
              <a:r>
                <a:rPr lang="en-GB" sz="1200" kern="1200" dirty="0">
                  <a:effectLst/>
                  <a:latin typeface="Trebuchet MS" panose="020B0603020202020204" pitchFamily="34" charset="0"/>
                  <a:ea typeface="+mn-ea"/>
                  <a:cs typeface="+mn-cs"/>
                </a:rPr>
                <a:t>IT development and implementation standards to be formalized and standardized, with 50% information technology system harnessed in 2023 (Enterprise Architecture Project).</a:t>
              </a:r>
              <a:endParaRPr lang="en-GB" sz="1200" b="0" kern="1200" cap="none" spc="0" dirty="0">
                <a:ln w="0"/>
                <a:effectLst/>
                <a:latin typeface="Trebuchet MS" panose="020B0603020202020204" pitchFamily="34" charset="0"/>
              </a:endParaRPr>
            </a:p>
          </p:txBody>
        </p:sp>
        <p:sp>
          <p:nvSpPr>
            <p:cNvPr id="25" name="Freeform: Shape 24">
              <a:extLst>
                <a:ext uri="{FF2B5EF4-FFF2-40B4-BE49-F238E27FC236}">
                  <a16:creationId xmlns:a16="http://schemas.microsoft.com/office/drawing/2014/main" id="{01EC74E0-9ED1-F589-7BE4-0C54BE90075E}"/>
                </a:ext>
              </a:extLst>
            </p:cNvPr>
            <p:cNvSpPr/>
            <p:nvPr/>
          </p:nvSpPr>
          <p:spPr>
            <a:xfrm>
              <a:off x="670452" y="51663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marL="0" lvl="0" indent="0" algn="just" defTabSz="622300">
                <a:lnSpc>
                  <a:spcPct val="90000"/>
                </a:lnSpc>
                <a:spcBef>
                  <a:spcPct val="0"/>
                </a:spcBef>
                <a:spcAft>
                  <a:spcPct val="35000"/>
                </a:spcAft>
                <a:buNone/>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09F394BC-8F1F-F381-2793-73678A199D22}"/>
                </a:ext>
              </a:extLst>
            </p:cNvPr>
            <p:cNvSpPr/>
            <p:nvPr/>
          </p:nvSpPr>
          <p:spPr>
            <a:xfrm>
              <a:off x="4254607" y="51663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114300" lvl="1" indent="-114300" algn="just" defTabSz="622300">
                <a:lnSpc>
                  <a:spcPct val="100000"/>
                </a:lnSpc>
                <a:spcBef>
                  <a:spcPct val="0"/>
                </a:spcBef>
                <a:spcAft>
                  <a:spcPct val="15000"/>
                </a:spcAft>
                <a:buClr>
                  <a:schemeClr val="accent5"/>
                </a:buClr>
                <a:buFont typeface="Wingdings" panose="05000000000000000000" pitchFamily="2" charset="2"/>
                <a:buChar char="Ø"/>
              </a:pPr>
              <a:r>
                <a:rPr lang="en-GB" sz="1200" kern="1200" dirty="0">
                  <a:effectLst/>
                  <a:latin typeface="Trebuchet MS" panose="020B0603020202020204" pitchFamily="34" charset="0"/>
                  <a:ea typeface="+mn-ea"/>
                  <a:cs typeface="+mn-cs"/>
                </a:rPr>
                <a:t>Masterplan to be designed for KITE </a:t>
              </a:r>
              <a:r>
                <a:rPr lang="en-GB" sz="1200" kern="1200" dirty="0" err="1">
                  <a:effectLst/>
                  <a:latin typeface="Trebuchet MS" panose="020B0603020202020204" pitchFamily="34" charset="0"/>
                  <a:ea typeface="+mn-ea"/>
                  <a:cs typeface="+mn-cs"/>
                </a:rPr>
                <a:t>Yaba</a:t>
              </a:r>
              <a:r>
                <a:rPr lang="en-GB" sz="1200" kern="1200" dirty="0">
                  <a:effectLst/>
                  <a:latin typeface="Trebuchet MS" panose="020B0603020202020204" pitchFamily="34" charset="0"/>
                  <a:ea typeface="+mn-ea"/>
                  <a:cs typeface="+mn-cs"/>
                </a:rPr>
                <a:t> Hub Project for a knowledge-driven smart economy. </a:t>
              </a:r>
              <a:endParaRPr lang="en-GB" sz="1200" b="1" kern="1200" cap="none" spc="0" dirty="0">
                <a:ln w="0"/>
                <a:effectLst/>
                <a:latin typeface="Trebuchet MS" panose="020B0603020202020204" pitchFamily="34" charset="0"/>
              </a:endParaRPr>
            </a:p>
          </p:txBody>
        </p:sp>
      </p:grpSp>
      <p:sp>
        <p:nvSpPr>
          <p:cNvPr id="4" name="Rectangle 3">
            <a:extLst>
              <a:ext uri="{FF2B5EF4-FFF2-40B4-BE49-F238E27FC236}">
                <a16:creationId xmlns:a16="http://schemas.microsoft.com/office/drawing/2014/main" id="{D1CBED76-5720-FD9F-EF3B-454FF0D211BE}"/>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43</a:t>
            </a:fld>
            <a:endParaRPr kumimoji="0" lang="x-none" b="1" i="0" u="none" strike="noStrike" kern="1200" cap="none" spc="0" normalizeH="0" baseline="0" noProof="0" dirty="0">
              <a:ln>
                <a:noFill/>
              </a:ln>
              <a:effectLst/>
              <a:uLnTx/>
              <a:uFillTx/>
              <a:latin typeface="Calibri"/>
              <a:ea typeface="+mn-ea"/>
              <a:cs typeface="+mn-cs"/>
            </a:endParaRPr>
          </a:p>
        </p:txBody>
      </p:sp>
      <p:grpSp>
        <p:nvGrpSpPr>
          <p:cNvPr id="9" name="Group 8">
            <a:extLst>
              <a:ext uri="{FF2B5EF4-FFF2-40B4-BE49-F238E27FC236}">
                <a16:creationId xmlns:a16="http://schemas.microsoft.com/office/drawing/2014/main" id="{EA345F85-35D1-BC8E-FC5C-B74CFFFC5C5F}"/>
              </a:ext>
            </a:extLst>
          </p:cNvPr>
          <p:cNvGrpSpPr/>
          <p:nvPr/>
        </p:nvGrpSpPr>
        <p:grpSpPr>
          <a:xfrm>
            <a:off x="3213438" y="313979"/>
            <a:ext cx="8232723" cy="280924"/>
            <a:chOff x="2970212" y="544567"/>
            <a:chExt cx="8748177" cy="280924"/>
          </a:xfrm>
        </p:grpSpPr>
        <p:sp>
          <p:nvSpPr>
            <p:cNvPr id="10" name="TextBox 9">
              <a:extLst>
                <a:ext uri="{FF2B5EF4-FFF2-40B4-BE49-F238E27FC236}">
                  <a16:creationId xmlns:a16="http://schemas.microsoft.com/office/drawing/2014/main" id="{DCBDE1BC-AF0C-0404-E975-550BB072DC1C}"/>
                </a:ext>
              </a:extLst>
            </p:cNvPr>
            <p:cNvSpPr txBox="1"/>
            <p:nvPr/>
          </p:nvSpPr>
          <p:spPr>
            <a:xfrm>
              <a:off x="3166189" y="544567"/>
              <a:ext cx="8552200" cy="276999"/>
            </a:xfrm>
            <a:prstGeom prst="rect">
              <a:avLst/>
            </a:prstGeom>
            <a:solidFill>
              <a:srgbClr val="FFC000"/>
            </a:solidFill>
            <a:ln w="3810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4E66"/>
                  </a:solidFill>
                  <a:latin typeface="Trebuchet MS" panose="020B0603020202020204" pitchFamily="34" charset="0"/>
                </a:rPr>
                <a:t>            </a:t>
              </a: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DEPLOY FUNCTIONAL TECHNOLOGY IN PUBLIC SPACES</a:t>
              </a:r>
            </a:p>
          </p:txBody>
        </p:sp>
        <p:sp>
          <p:nvSpPr>
            <p:cNvPr id="13" name="Arrow: Pentagon 12">
              <a:extLst>
                <a:ext uri="{FF2B5EF4-FFF2-40B4-BE49-F238E27FC236}">
                  <a16:creationId xmlns:a16="http://schemas.microsoft.com/office/drawing/2014/main" id="{4BF1E0F9-A84B-89C8-426D-70785245013D}"/>
                </a:ext>
              </a:extLst>
            </p:cNvPr>
            <p:cNvSpPr/>
            <p:nvPr/>
          </p:nvSpPr>
          <p:spPr>
            <a:xfrm>
              <a:off x="2970212" y="548492"/>
              <a:ext cx="434111" cy="276999"/>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5</a:t>
              </a:r>
            </a:p>
          </p:txBody>
        </p:sp>
      </p:grpSp>
      <p:sp>
        <p:nvSpPr>
          <p:cNvPr id="16" name="Rectangle: Rounded Corners 4">
            <a:extLst>
              <a:ext uri="{FF2B5EF4-FFF2-40B4-BE49-F238E27FC236}">
                <a16:creationId xmlns:a16="http://schemas.microsoft.com/office/drawing/2014/main" id="{7519349B-597A-8BD3-EE47-D1110E70FAA4}"/>
              </a:ext>
            </a:extLst>
          </p:cNvPr>
          <p:cNvSpPr txBox="1"/>
          <p:nvPr/>
        </p:nvSpPr>
        <p:spPr>
          <a:xfrm>
            <a:off x="5198351" y="812168"/>
            <a:ext cx="4872104" cy="329476"/>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The State is deploying functional technology in public spaces</a:t>
            </a:r>
          </a:p>
        </p:txBody>
      </p:sp>
      <p:graphicFrame>
        <p:nvGraphicFramePr>
          <p:cNvPr id="6" name="Diagram 5">
            <a:extLst>
              <a:ext uri="{FF2B5EF4-FFF2-40B4-BE49-F238E27FC236}">
                <a16:creationId xmlns:a16="http://schemas.microsoft.com/office/drawing/2014/main" id="{0C5EF782-D6CC-1088-92D7-DA68E00EA038}"/>
              </a:ext>
            </a:extLst>
          </p:cNvPr>
          <p:cNvGraphicFramePr/>
          <p:nvPr>
            <p:extLst>
              <p:ext uri="{D42A27DB-BD31-4B8C-83A1-F6EECF244321}">
                <p14:modId xmlns:p14="http://schemas.microsoft.com/office/powerpoint/2010/main" val="302302638"/>
              </p:ext>
            </p:extLst>
          </p:nvPr>
        </p:nvGraphicFramePr>
        <p:xfrm>
          <a:off x="841822" y="3123025"/>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5371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EB72B52-2A55-523D-21D2-49D671D5EFC4}"/>
              </a:ext>
            </a:extLst>
          </p:cNvPr>
          <p:cNvGrpSpPr/>
          <p:nvPr/>
        </p:nvGrpSpPr>
        <p:grpSpPr>
          <a:xfrm>
            <a:off x="3140498" y="1713937"/>
            <a:ext cx="1124572" cy="4320000"/>
            <a:chOff x="2903020" y="1562101"/>
            <a:chExt cx="1124572" cy="4320000"/>
          </a:xfrm>
        </p:grpSpPr>
        <p:sp>
          <p:nvSpPr>
            <p:cNvPr id="30" name="object 25">
              <a:extLst>
                <a:ext uri="{FF2B5EF4-FFF2-40B4-BE49-F238E27FC236}">
                  <a16:creationId xmlns:a16="http://schemas.microsoft.com/office/drawing/2014/main" id="{2F9A9956-FC7B-8613-4954-4127CB4E5AFF}"/>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6D1DD110-5FD1-5932-54CA-DBA5197EFB6F}"/>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object 25">
              <a:extLst>
                <a:ext uri="{FF2B5EF4-FFF2-40B4-BE49-F238E27FC236}">
                  <a16:creationId xmlns:a16="http://schemas.microsoft.com/office/drawing/2014/main" id="{494D141C-66F3-F322-9AD7-E5E76A8FE385}"/>
                </a:ext>
              </a:extLst>
            </p:cNvPr>
            <p:cNvSpPr/>
            <p:nvPr/>
          </p:nvSpPr>
          <p:spPr>
            <a:xfrm>
              <a:off x="3739592" y="29305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A2D464FC-5DA1-D48B-C108-73E3E57F0C0D}"/>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bject 25">
              <a:extLst>
                <a:ext uri="{FF2B5EF4-FFF2-40B4-BE49-F238E27FC236}">
                  <a16:creationId xmlns:a16="http://schemas.microsoft.com/office/drawing/2014/main" id="{B028B216-07A6-CDFF-07E2-000B8582D686}"/>
                </a:ext>
              </a:extLst>
            </p:cNvPr>
            <p:cNvSpPr/>
            <p:nvPr/>
          </p:nvSpPr>
          <p:spPr>
            <a:xfrm>
              <a:off x="3739592" y="4372016"/>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bject 25">
              <a:extLst>
                <a:ext uri="{FF2B5EF4-FFF2-40B4-BE49-F238E27FC236}">
                  <a16:creationId xmlns:a16="http://schemas.microsoft.com/office/drawing/2014/main" id="{165A4B5A-41BD-DA0E-A64D-6ADAD7A827A4}"/>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ACA43EAD-B270-7DC1-08B5-96C297CE55ED}"/>
              </a:ext>
            </a:extLst>
          </p:cNvPr>
          <p:cNvGrpSpPr/>
          <p:nvPr/>
        </p:nvGrpSpPr>
        <p:grpSpPr>
          <a:xfrm>
            <a:off x="670452" y="1154623"/>
            <a:ext cx="11200487" cy="5317913"/>
            <a:chOff x="670452" y="1020612"/>
            <a:chExt cx="11200487" cy="5317913"/>
          </a:xfrm>
        </p:grpSpPr>
        <p:sp>
          <p:nvSpPr>
            <p:cNvPr id="16" name="Rectangle 15">
              <a:extLst>
                <a:ext uri="{FF2B5EF4-FFF2-40B4-BE49-F238E27FC236}">
                  <a16:creationId xmlns:a16="http://schemas.microsoft.com/office/drawing/2014/main" id="{F65C300B-AE0F-BB35-ACCA-BB06F55A6866}"/>
                </a:ext>
              </a:extLst>
            </p:cNvPr>
            <p:cNvSpPr/>
            <p:nvPr/>
          </p:nvSpPr>
          <p:spPr>
            <a:xfrm>
              <a:off x="670452" y="1020612"/>
              <a:ext cx="11200487" cy="5317913"/>
            </a:xfrm>
            <a:prstGeom prst="rect">
              <a:avLst/>
            </a:prstGeom>
            <a:noFill/>
          </p:spPr>
        </p:sp>
        <p:sp>
          <p:nvSpPr>
            <p:cNvPr id="17" name="Freeform: Shape 16">
              <a:extLst>
                <a:ext uri="{FF2B5EF4-FFF2-40B4-BE49-F238E27FC236}">
                  <a16:creationId xmlns:a16="http://schemas.microsoft.com/office/drawing/2014/main" id="{4663C60F-1A46-32A4-5E55-8A4D597A1F54}"/>
                </a:ext>
              </a:extLst>
            </p:cNvPr>
            <p:cNvSpPr/>
            <p:nvPr/>
          </p:nvSpPr>
          <p:spPr>
            <a:xfrm>
              <a:off x="670452" y="10245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EFFICIENT REVENUE GENERATION </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9" name="Freeform: Shape 18">
              <a:extLst>
                <a:ext uri="{FF2B5EF4-FFF2-40B4-BE49-F238E27FC236}">
                  <a16:creationId xmlns:a16="http://schemas.microsoft.com/office/drawing/2014/main" id="{DD91E5E2-DF83-7F27-1167-366DA7305A4C}"/>
                </a:ext>
              </a:extLst>
            </p:cNvPr>
            <p:cNvSpPr/>
            <p:nvPr/>
          </p:nvSpPr>
          <p:spPr>
            <a:xfrm>
              <a:off x="4254607" y="10245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200" b="0" kern="1200" dirty="0">
                  <a:effectLst/>
                  <a:latin typeface="Trebuchet MS" panose="020B0603020202020204" pitchFamily="34" charset="0"/>
                </a:rPr>
                <a:t>To increase revenue generation, MOT to build 57 Computerized Vehicle Inspection Centres through PPP arrangement, which should be delivered in Y2027; Generate Pin numbers for all applicants as computerized test for drivers license in 24 driving centres in the state, and Install mobile and fixed cameras on operational vehicles and designated areas (</a:t>
              </a:r>
              <a:r>
                <a:rPr lang="en-GB" sz="1200" b="0" kern="1200" dirty="0" err="1">
                  <a:effectLst/>
                  <a:latin typeface="Trebuchet MS" panose="020B0603020202020204" pitchFamily="34" charset="0"/>
                </a:rPr>
                <a:t>Platedetect</a:t>
              </a:r>
              <a:r>
                <a:rPr lang="en-GB" sz="1200" b="0" kern="1200" dirty="0">
                  <a:effectLst/>
                  <a:latin typeface="Trebuchet MS" panose="020B0603020202020204" pitchFamily="34" charset="0"/>
                </a:rPr>
                <a:t> (ANPR). </a:t>
              </a:r>
              <a:endParaRPr lang="en-GB" sz="1200" b="0" kern="1200" cap="none" spc="0" dirty="0">
                <a:ln w="0"/>
                <a:effectLst/>
                <a:latin typeface="Trebuchet MS" panose="020B0603020202020204" pitchFamily="34" charset="0"/>
              </a:endParaRPr>
            </a:p>
          </p:txBody>
        </p:sp>
        <p:sp>
          <p:nvSpPr>
            <p:cNvPr id="20" name="Freeform: Shape 19">
              <a:extLst>
                <a:ext uri="{FF2B5EF4-FFF2-40B4-BE49-F238E27FC236}">
                  <a16:creationId xmlns:a16="http://schemas.microsoft.com/office/drawing/2014/main" id="{07F48446-4832-DD3D-3653-EA53058324E3}"/>
                </a:ext>
              </a:extLst>
            </p:cNvPr>
            <p:cNvSpPr/>
            <p:nvPr/>
          </p:nvSpPr>
          <p:spPr>
            <a:xfrm>
              <a:off x="670452" y="24051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2" name="Freeform: Shape 21">
              <a:extLst>
                <a:ext uri="{FF2B5EF4-FFF2-40B4-BE49-F238E27FC236}">
                  <a16:creationId xmlns:a16="http://schemas.microsoft.com/office/drawing/2014/main" id="{A20EE09B-06F5-E2C7-774B-67BFD20A7056}"/>
                </a:ext>
              </a:extLst>
            </p:cNvPr>
            <p:cNvSpPr/>
            <p:nvPr/>
          </p:nvSpPr>
          <p:spPr>
            <a:xfrm>
              <a:off x="4254607" y="24051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US" sz="1200" b="0" kern="1200" dirty="0">
                  <a:effectLst/>
                  <a:latin typeface="Trebuchet MS" panose="020B0603020202020204" pitchFamily="34" charset="0"/>
                  <a:ea typeface="+mn-ea"/>
                  <a:cs typeface="+mn-cs"/>
                </a:rPr>
                <a:t>MVAA to issue Temporary Vehicle Tags (TVT) to all imported vehicles coming through the port, to enhance security and safety in the state. This should be completed by the end of Q1 Y2023.</a:t>
              </a:r>
              <a:endParaRPr lang="en-GB" sz="1200" b="0" kern="1200" cap="none" spc="0" dirty="0">
                <a:ln w="0"/>
                <a:effectLst/>
                <a:latin typeface="Trebuchet MS" panose="020B0603020202020204" pitchFamily="34" charset="0"/>
              </a:endParaRPr>
            </a:p>
          </p:txBody>
        </p:sp>
        <p:sp>
          <p:nvSpPr>
            <p:cNvPr id="23" name="Freeform: Shape 22">
              <a:extLst>
                <a:ext uri="{FF2B5EF4-FFF2-40B4-BE49-F238E27FC236}">
                  <a16:creationId xmlns:a16="http://schemas.microsoft.com/office/drawing/2014/main" id="{2EC50BA8-CFDB-723B-1B2B-FA03459630A3}"/>
                </a:ext>
              </a:extLst>
            </p:cNvPr>
            <p:cNvSpPr/>
            <p:nvPr/>
          </p:nvSpPr>
          <p:spPr>
            <a:xfrm>
              <a:off x="670452" y="37857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5" name="Freeform: Shape 24">
              <a:extLst>
                <a:ext uri="{FF2B5EF4-FFF2-40B4-BE49-F238E27FC236}">
                  <a16:creationId xmlns:a16="http://schemas.microsoft.com/office/drawing/2014/main" id="{CB86647B-194F-2282-D0EF-89002DD04F08}"/>
                </a:ext>
              </a:extLst>
            </p:cNvPr>
            <p:cNvSpPr/>
            <p:nvPr/>
          </p:nvSpPr>
          <p:spPr>
            <a:xfrm>
              <a:off x="4254607" y="37857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GB" sz="1200" b="0" kern="1200" cap="none" spc="0" dirty="0">
                  <a:ln w="0"/>
                  <a:effectLst/>
                  <a:latin typeface="Trebuchet MS" panose="020B0603020202020204" pitchFamily="34" charset="0"/>
                </a:rPr>
                <a:t>LIRS to use data to identify about 1,000 High Net Worth Individuals residing in the state and write to them to file their tax returns; implement law requiring MDAs to request evidence of tax clearance from persons they deal with; as well as establish specialized tax / revenue courts for resolving tax disputes and other related issues including land use charges by the end of Q3 Y2023.</a:t>
              </a:r>
            </a:p>
          </p:txBody>
        </p:sp>
        <p:sp>
          <p:nvSpPr>
            <p:cNvPr id="26" name="Freeform: Shape 25">
              <a:extLst>
                <a:ext uri="{FF2B5EF4-FFF2-40B4-BE49-F238E27FC236}">
                  <a16:creationId xmlns:a16="http://schemas.microsoft.com/office/drawing/2014/main" id="{9B139C3D-1827-E213-9CAA-EE3DA73BDDD8}"/>
                </a:ext>
              </a:extLst>
            </p:cNvPr>
            <p:cNvSpPr/>
            <p:nvPr/>
          </p:nvSpPr>
          <p:spPr>
            <a:xfrm>
              <a:off x="670452" y="51663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8" name="Freeform: Shape 27">
              <a:extLst>
                <a:ext uri="{FF2B5EF4-FFF2-40B4-BE49-F238E27FC236}">
                  <a16:creationId xmlns:a16="http://schemas.microsoft.com/office/drawing/2014/main" id="{3156A8D4-1B77-292A-0295-63BB2B1B1AD1}"/>
                </a:ext>
              </a:extLst>
            </p:cNvPr>
            <p:cNvSpPr/>
            <p:nvPr/>
          </p:nvSpPr>
          <p:spPr>
            <a:xfrm>
              <a:off x="4254607" y="51663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GB" sz="1200" b="0" kern="1200" cap="none" spc="0" dirty="0">
                  <a:ln w="0"/>
                  <a:effectLst/>
                  <a:latin typeface="Trebuchet MS" panose="020B0603020202020204" pitchFamily="34" charset="0"/>
                </a:rPr>
                <a:t>LABCA to continue use of green sticker and site log book; implementation of  E-monitoring and Data management; Drone implementation; Citizen self demolition services, as well as issuance of certificate of completion and fitness for habitation to new and existing buildings.  </a:t>
              </a:r>
            </a:p>
          </p:txBody>
        </p:sp>
      </p:gr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44</a:t>
            </a:fld>
            <a:endParaRPr kumimoji="0" lang="x-none" b="1" i="0" u="none" strike="noStrike" kern="1200" cap="none" spc="0" normalizeH="0" baseline="0" noProof="0" dirty="0">
              <a:ln>
                <a:noFill/>
              </a:ln>
              <a:effectLst/>
              <a:uLnTx/>
              <a:uFillTx/>
              <a:latin typeface="Calibri"/>
              <a:ea typeface="+mn-ea"/>
              <a:cs typeface="+mn-cs"/>
            </a:endParaRPr>
          </a:p>
        </p:txBody>
      </p:sp>
      <p:grpSp>
        <p:nvGrpSpPr>
          <p:cNvPr id="3" name="Group 2">
            <a:extLst>
              <a:ext uri="{FF2B5EF4-FFF2-40B4-BE49-F238E27FC236}">
                <a16:creationId xmlns:a16="http://schemas.microsoft.com/office/drawing/2014/main" id="{75A342F4-7825-4672-1221-65C192B54FAA}"/>
              </a:ext>
            </a:extLst>
          </p:cNvPr>
          <p:cNvGrpSpPr/>
          <p:nvPr/>
        </p:nvGrpSpPr>
        <p:grpSpPr>
          <a:xfrm>
            <a:off x="1239979" y="321862"/>
            <a:ext cx="10206182" cy="307777"/>
            <a:chOff x="873194" y="552450"/>
            <a:chExt cx="10845195" cy="307777"/>
          </a:xfrm>
        </p:grpSpPr>
        <p:sp>
          <p:nvSpPr>
            <p:cNvPr id="4" name="TextBox 3">
              <a:extLst>
                <a:ext uri="{FF2B5EF4-FFF2-40B4-BE49-F238E27FC236}">
                  <a16:creationId xmlns:a16="http://schemas.microsoft.com/office/drawing/2014/main" id="{EC4AD20C-448A-4334-4F19-035FDD1318DA}"/>
                </a:ext>
              </a:extLst>
            </p:cNvPr>
            <p:cNvSpPr txBox="1"/>
            <p:nvPr/>
          </p:nvSpPr>
          <p:spPr>
            <a:xfrm>
              <a:off x="1307305" y="552450"/>
              <a:ext cx="10411084" cy="307777"/>
            </a:xfrm>
            <a:prstGeom prst="rect">
              <a:avLst/>
            </a:prstGeom>
            <a:solidFill>
              <a:srgbClr val="FFC000"/>
            </a:solidFill>
            <a:ln w="3810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		          IMPROVE CAPACITY TO COLLECT DUE REVENUE AS EFFICIENTLY AS POSSIBLE</a:t>
              </a:r>
            </a:p>
          </p:txBody>
        </p:sp>
        <p:sp>
          <p:nvSpPr>
            <p:cNvPr id="5" name="Arrow: Pentagon 4">
              <a:extLst>
                <a:ext uri="{FF2B5EF4-FFF2-40B4-BE49-F238E27FC236}">
                  <a16:creationId xmlns:a16="http://schemas.microsoft.com/office/drawing/2014/main" id="{A2F7AE25-94CD-D4DB-8BB8-1F4FB9AFD8FB}"/>
                </a:ext>
              </a:extLst>
            </p:cNvPr>
            <p:cNvSpPr/>
            <p:nvPr/>
          </p:nvSpPr>
          <p:spPr>
            <a:xfrm>
              <a:off x="873194" y="552450"/>
              <a:ext cx="434111" cy="307777"/>
            </a:xfrm>
            <a:prstGeom prst="homePlat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6</a:t>
              </a:r>
            </a:p>
          </p:txBody>
        </p:sp>
      </p:grpSp>
      <p:sp>
        <p:nvSpPr>
          <p:cNvPr id="8" name="Rectangle: Rounded Corners 4">
            <a:extLst>
              <a:ext uri="{FF2B5EF4-FFF2-40B4-BE49-F238E27FC236}">
                <a16:creationId xmlns:a16="http://schemas.microsoft.com/office/drawing/2014/main" id="{D049899D-CFA6-7A8F-DDA4-87728106EC34}"/>
              </a:ext>
            </a:extLst>
          </p:cNvPr>
          <p:cNvSpPr txBox="1"/>
          <p:nvPr/>
        </p:nvSpPr>
        <p:spPr>
          <a:xfrm>
            <a:off x="3736143" y="714748"/>
            <a:ext cx="7619886" cy="513729"/>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Revenue Has Achieved A Good Performance Despite The Challenges Of The Global Economic Downturn Due To The Resilient And Efficient Management Of The State Economy</a:t>
            </a:r>
          </a:p>
        </p:txBody>
      </p:sp>
      <p:grpSp>
        <p:nvGrpSpPr>
          <p:cNvPr id="15" name="Group 14">
            <a:extLst>
              <a:ext uri="{FF2B5EF4-FFF2-40B4-BE49-F238E27FC236}">
                <a16:creationId xmlns:a16="http://schemas.microsoft.com/office/drawing/2014/main" id="{24F925EC-132B-BAC4-DF7E-C4C033592003}"/>
              </a:ext>
            </a:extLst>
          </p:cNvPr>
          <p:cNvGrpSpPr/>
          <p:nvPr/>
        </p:nvGrpSpPr>
        <p:grpSpPr>
          <a:xfrm>
            <a:off x="255035" y="0"/>
            <a:ext cx="3326366" cy="6858000"/>
            <a:chOff x="255035" y="0"/>
            <a:chExt cx="3326366" cy="6858000"/>
          </a:xfrm>
        </p:grpSpPr>
        <p:sp>
          <p:nvSpPr>
            <p:cNvPr id="10" name="Rectangle 9">
              <a:extLst>
                <a:ext uri="{FF2B5EF4-FFF2-40B4-BE49-F238E27FC236}">
                  <a16:creationId xmlns:a16="http://schemas.microsoft.com/office/drawing/2014/main" id="{FA7C59A8-9DA6-CE8E-BB88-384D94D94E27}"/>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5EAA4074-78BF-F113-4660-1F6F7CADF8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5035" y="3531634"/>
              <a:ext cx="3326366" cy="3326366"/>
            </a:xfrm>
            <a:prstGeom prst="rect">
              <a:avLst/>
            </a:prstGeom>
            <a:effectLst/>
          </p:spPr>
        </p:pic>
      </p:grpSp>
      <p:graphicFrame>
        <p:nvGraphicFramePr>
          <p:cNvPr id="9" name="Diagram 8">
            <a:extLst>
              <a:ext uri="{FF2B5EF4-FFF2-40B4-BE49-F238E27FC236}">
                <a16:creationId xmlns:a16="http://schemas.microsoft.com/office/drawing/2014/main" id="{2ABF844B-BD71-1953-A7C7-D391CEEADEF9}"/>
              </a:ext>
            </a:extLst>
          </p:cNvPr>
          <p:cNvGraphicFramePr/>
          <p:nvPr>
            <p:extLst>
              <p:ext uri="{D42A27DB-BD31-4B8C-83A1-F6EECF244321}">
                <p14:modId xmlns:p14="http://schemas.microsoft.com/office/powerpoint/2010/main" val="746874096"/>
              </p:ext>
            </p:extLst>
          </p:nvPr>
        </p:nvGraphicFramePr>
        <p:xfrm>
          <a:off x="788321" y="3197667"/>
          <a:ext cx="2821020" cy="9006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6" name="Arrow: Pentagon 35">
            <a:extLst>
              <a:ext uri="{FF2B5EF4-FFF2-40B4-BE49-F238E27FC236}">
                <a16:creationId xmlns:a16="http://schemas.microsoft.com/office/drawing/2014/main" id="{EABDA1C1-9681-94F4-A366-05902A48A8A6}"/>
              </a:ext>
            </a:extLst>
          </p:cNvPr>
          <p:cNvSpPr/>
          <p:nvPr/>
        </p:nvSpPr>
        <p:spPr>
          <a:xfrm>
            <a:off x="3327610" y="341554"/>
            <a:ext cx="408533" cy="265566"/>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prstClr val="white"/>
                </a:solidFill>
                <a:latin typeface="Trebuchet MS" panose="020B0603020202020204" pitchFamily="34" charset="0"/>
              </a:rPr>
              <a:t>6</a:t>
            </a:r>
            <a:endParaRPr kumimoji="0" lang="en-GB" sz="1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050104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EE09A8B-A19A-42EE-53F8-383FCE9E9C6E}"/>
              </a:ext>
            </a:extLst>
          </p:cNvPr>
          <p:cNvGrpSpPr/>
          <p:nvPr/>
        </p:nvGrpSpPr>
        <p:grpSpPr>
          <a:xfrm>
            <a:off x="3140498" y="2060785"/>
            <a:ext cx="1124572" cy="3996000"/>
            <a:chOff x="2903020" y="1562101"/>
            <a:chExt cx="1124572" cy="4320000"/>
          </a:xfrm>
        </p:grpSpPr>
        <p:sp>
          <p:nvSpPr>
            <p:cNvPr id="29" name="object 25">
              <a:extLst>
                <a:ext uri="{FF2B5EF4-FFF2-40B4-BE49-F238E27FC236}">
                  <a16:creationId xmlns:a16="http://schemas.microsoft.com/office/drawing/2014/main" id="{70A1176C-7E76-E1D8-02AB-DFA756A74750}"/>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object 25">
              <a:extLst>
                <a:ext uri="{FF2B5EF4-FFF2-40B4-BE49-F238E27FC236}">
                  <a16:creationId xmlns:a16="http://schemas.microsoft.com/office/drawing/2014/main" id="{6B5C0C79-D729-07CA-CDDF-CD52B4CDD9AC}"/>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00FFAC36-1188-D473-41F4-2D0DCF654CFA}"/>
                </a:ext>
              </a:extLst>
            </p:cNvPr>
            <p:cNvSpPr/>
            <p:nvPr/>
          </p:nvSpPr>
          <p:spPr>
            <a:xfrm>
              <a:off x="3739592" y="293054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object 25">
              <a:extLst>
                <a:ext uri="{FF2B5EF4-FFF2-40B4-BE49-F238E27FC236}">
                  <a16:creationId xmlns:a16="http://schemas.microsoft.com/office/drawing/2014/main" id="{5488C524-D920-8BE0-B012-BFEA95B1C294}"/>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object 25">
              <a:extLst>
                <a:ext uri="{FF2B5EF4-FFF2-40B4-BE49-F238E27FC236}">
                  <a16:creationId xmlns:a16="http://schemas.microsoft.com/office/drawing/2014/main" id="{A7F30D3D-5D1B-8ACE-7391-3DE6FA466369}"/>
                </a:ext>
              </a:extLst>
            </p:cNvPr>
            <p:cNvSpPr/>
            <p:nvPr/>
          </p:nvSpPr>
          <p:spPr>
            <a:xfrm>
              <a:off x="3739592" y="4372016"/>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bject 25">
              <a:extLst>
                <a:ext uri="{FF2B5EF4-FFF2-40B4-BE49-F238E27FC236}">
                  <a16:creationId xmlns:a16="http://schemas.microsoft.com/office/drawing/2014/main" id="{BA87A40C-312E-9D80-48F2-15C43F26DE35}"/>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B9572129-83CB-00A3-58E1-9C2495E0C344}"/>
              </a:ext>
            </a:extLst>
          </p:cNvPr>
          <p:cNvGrpSpPr/>
          <p:nvPr/>
        </p:nvGrpSpPr>
        <p:grpSpPr>
          <a:xfrm>
            <a:off x="670452" y="1348891"/>
            <a:ext cx="11200487" cy="4989634"/>
            <a:chOff x="670452" y="1020612"/>
            <a:chExt cx="11200487" cy="5317913"/>
          </a:xfrm>
        </p:grpSpPr>
        <p:sp>
          <p:nvSpPr>
            <p:cNvPr id="8" name="Rectangle 7">
              <a:extLst>
                <a:ext uri="{FF2B5EF4-FFF2-40B4-BE49-F238E27FC236}">
                  <a16:creationId xmlns:a16="http://schemas.microsoft.com/office/drawing/2014/main" id="{075A0DA7-67D7-F003-7A15-19D22F316546}"/>
                </a:ext>
              </a:extLst>
            </p:cNvPr>
            <p:cNvSpPr/>
            <p:nvPr/>
          </p:nvSpPr>
          <p:spPr>
            <a:xfrm>
              <a:off x="670452" y="1020612"/>
              <a:ext cx="11200487" cy="5317913"/>
            </a:xfrm>
            <a:prstGeom prst="rect">
              <a:avLst/>
            </a:prstGeom>
            <a:noFill/>
          </p:spPr>
        </p:sp>
        <p:sp>
          <p:nvSpPr>
            <p:cNvPr id="12" name="Freeform: Shape 11">
              <a:extLst>
                <a:ext uri="{FF2B5EF4-FFF2-40B4-BE49-F238E27FC236}">
                  <a16:creationId xmlns:a16="http://schemas.microsoft.com/office/drawing/2014/main" id="{813244CB-1EA8-46A1-8873-2793FC07387A}"/>
                </a:ext>
              </a:extLst>
            </p:cNvPr>
            <p:cNvSpPr/>
            <p:nvPr/>
          </p:nvSpPr>
          <p:spPr>
            <a:xfrm>
              <a:off x="670452" y="10245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IMPROVED                </a:t>
              </a: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ea typeface="+mn-ea"/>
                  <a:cs typeface="+mn-cs"/>
                </a:rPr>
                <a:t>CAPITAL INVESTMENT &amp; </a:t>
              </a: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EODB</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CB51A64E-89DA-5A46-75A7-1E1124F23232}"/>
                </a:ext>
              </a:extLst>
            </p:cNvPr>
            <p:cNvSpPr/>
            <p:nvPr/>
          </p:nvSpPr>
          <p:spPr>
            <a:xfrm>
              <a:off x="4254607" y="10245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200" b="0" kern="1200">
                  <a:effectLst/>
                  <a:latin typeface="Trebuchet MS" panose="020B0603020202020204" pitchFamily="34" charset="0"/>
                </a:rPr>
                <a:t>One stop shop in CBD to be completed.</a:t>
              </a:r>
              <a:endParaRPr lang="en-GB" sz="1200" b="0" kern="1200" cap="none" spc="0" dirty="0">
                <a:ln w="0"/>
                <a:effectLst/>
                <a:latin typeface="Trebuchet MS" panose="020B0603020202020204" pitchFamily="34" charset="0"/>
              </a:endParaRPr>
            </a:p>
          </p:txBody>
        </p:sp>
        <p:sp>
          <p:nvSpPr>
            <p:cNvPr id="19" name="Freeform: Shape 18">
              <a:extLst>
                <a:ext uri="{FF2B5EF4-FFF2-40B4-BE49-F238E27FC236}">
                  <a16:creationId xmlns:a16="http://schemas.microsoft.com/office/drawing/2014/main" id="{968EDCD9-3B28-F3D4-6960-3FCC9F0BC4F6}"/>
                </a:ext>
              </a:extLst>
            </p:cNvPr>
            <p:cNvSpPr/>
            <p:nvPr/>
          </p:nvSpPr>
          <p:spPr>
            <a:xfrm>
              <a:off x="670452" y="24051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3E478088-1BB3-E439-E443-29B37AEA412E}"/>
                </a:ext>
              </a:extLst>
            </p:cNvPr>
            <p:cNvSpPr/>
            <p:nvPr/>
          </p:nvSpPr>
          <p:spPr>
            <a:xfrm>
              <a:off x="4254607" y="24051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buSzTx/>
              </a:pPr>
              <a:r>
                <a:rPr lang="en-US" sz="1200" b="0" kern="1200">
                  <a:effectLst/>
                  <a:latin typeface="Trebuchet MS" panose="020B0603020202020204" pitchFamily="34" charset="0"/>
                  <a:ea typeface="+mn-ea"/>
                  <a:cs typeface="+mn-cs"/>
                </a:rPr>
                <a:t>Development of Imota Light Industrial Park is ongoing. </a:t>
              </a:r>
              <a:endParaRPr lang="en-GB" sz="1200" b="0" kern="1200" cap="none" spc="0" dirty="0">
                <a:ln w="0"/>
                <a:effectLst/>
                <a:latin typeface="Trebuchet MS" panose="020B0603020202020204" pitchFamily="34" charset="0"/>
              </a:endParaRPr>
            </a:p>
          </p:txBody>
        </p:sp>
        <p:sp>
          <p:nvSpPr>
            <p:cNvPr id="22" name="Freeform: Shape 21">
              <a:extLst>
                <a:ext uri="{FF2B5EF4-FFF2-40B4-BE49-F238E27FC236}">
                  <a16:creationId xmlns:a16="http://schemas.microsoft.com/office/drawing/2014/main" id="{B5FBB49E-3D25-055F-1F08-0D3F635FBE57}"/>
                </a:ext>
              </a:extLst>
            </p:cNvPr>
            <p:cNvSpPr/>
            <p:nvPr/>
          </p:nvSpPr>
          <p:spPr>
            <a:xfrm>
              <a:off x="670452" y="37857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7FB6DFD7-38CA-AEA2-50F2-D86440920006}"/>
                </a:ext>
              </a:extLst>
            </p:cNvPr>
            <p:cNvSpPr/>
            <p:nvPr/>
          </p:nvSpPr>
          <p:spPr>
            <a:xfrm>
              <a:off x="4254607" y="37857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200" b="0" kern="1200">
                  <a:effectLst/>
                  <a:latin typeface="Trebuchet MS" panose="020B0603020202020204" pitchFamily="34" charset="0"/>
                  <a:ea typeface="+mn-ea"/>
                  <a:cs typeface="+mn-cs"/>
                </a:rPr>
                <a:t>Truck light industrial park (Phase 1 &amp; 2) to be constructed </a:t>
              </a:r>
              <a:r>
                <a:rPr lang="en-GB" sz="1200" b="0" kern="1200">
                  <a:effectLst/>
                  <a:latin typeface="Trebuchet MS" panose="020B0603020202020204" pitchFamily="34" charset="0"/>
                  <a:ea typeface="+mn-ea"/>
                  <a:cs typeface="+mn-cs"/>
                </a:rPr>
                <a:t>at Lekki Free Zone. 24 Youths were trained at the MCIC / Fashion Hub at the Lekki Free Zone settlement in Y2022.</a:t>
              </a:r>
              <a:endParaRPr lang="en-GB" sz="1200" b="0" kern="1200" cap="none" spc="0" dirty="0">
                <a:ln w="0"/>
                <a:effectLst/>
                <a:latin typeface="Trebuchet MS" panose="020B0603020202020204" pitchFamily="34" charset="0"/>
              </a:endParaRPr>
            </a:p>
          </p:txBody>
        </p:sp>
        <p:sp>
          <p:nvSpPr>
            <p:cNvPr id="25" name="Freeform: Shape 24">
              <a:extLst>
                <a:ext uri="{FF2B5EF4-FFF2-40B4-BE49-F238E27FC236}">
                  <a16:creationId xmlns:a16="http://schemas.microsoft.com/office/drawing/2014/main" id="{3450E372-BF81-5A5F-B8BE-9F9AC08FC10C}"/>
                </a:ext>
              </a:extLst>
            </p:cNvPr>
            <p:cNvSpPr/>
            <p:nvPr/>
          </p:nvSpPr>
          <p:spPr>
            <a:xfrm>
              <a:off x="670452" y="5166368"/>
              <a:ext cx="2800121" cy="1168200"/>
            </a:xfrm>
            <a:custGeom>
              <a:avLst/>
              <a:gdLst>
                <a:gd name="connsiteX0" fmla="*/ 0 w 2800121"/>
                <a:gd name="connsiteY0" fmla="*/ 0 h 1168200"/>
                <a:gd name="connsiteX1" fmla="*/ 2800121 w 2800121"/>
                <a:gd name="connsiteY1" fmla="*/ 0 h 1168200"/>
                <a:gd name="connsiteX2" fmla="*/ 2800121 w 2800121"/>
                <a:gd name="connsiteY2" fmla="*/ 1168200 h 1168200"/>
                <a:gd name="connsiteX3" fmla="*/ 0 w 2800121"/>
                <a:gd name="connsiteY3" fmla="*/ 1168200 h 1168200"/>
                <a:gd name="connsiteX4" fmla="*/ 0 w 280012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68200">
                  <a:moveTo>
                    <a:pt x="0" y="0"/>
                  </a:moveTo>
                  <a:lnTo>
                    <a:pt x="2800121" y="0"/>
                  </a:lnTo>
                  <a:lnTo>
                    <a:pt x="2800121" y="1168200"/>
                  </a:lnTo>
                  <a:lnTo>
                    <a:pt x="0" y="1168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86453ECF-9663-ECF8-D91A-E90B7F0D6848}"/>
                </a:ext>
              </a:extLst>
            </p:cNvPr>
            <p:cNvSpPr/>
            <p:nvPr/>
          </p:nvSpPr>
          <p:spPr>
            <a:xfrm>
              <a:off x="4254607" y="5166368"/>
              <a:ext cx="7616331" cy="1168200"/>
            </a:xfrm>
            <a:custGeom>
              <a:avLst/>
              <a:gdLst>
                <a:gd name="connsiteX0" fmla="*/ 0 w 7616331"/>
                <a:gd name="connsiteY0" fmla="*/ 0 h 1168200"/>
                <a:gd name="connsiteX1" fmla="*/ 7616331 w 7616331"/>
                <a:gd name="connsiteY1" fmla="*/ 0 h 1168200"/>
                <a:gd name="connsiteX2" fmla="*/ 7616331 w 7616331"/>
                <a:gd name="connsiteY2" fmla="*/ 1168200 h 1168200"/>
                <a:gd name="connsiteX3" fmla="*/ 0 w 7616331"/>
                <a:gd name="connsiteY3" fmla="*/ 1168200 h 1168200"/>
                <a:gd name="connsiteX4" fmla="*/ 0 w 7616331"/>
                <a:gd name="connsiteY4" fmla="*/ 0 h 116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8200">
                  <a:moveTo>
                    <a:pt x="0" y="0"/>
                  </a:moveTo>
                  <a:lnTo>
                    <a:pt x="7616331" y="0"/>
                  </a:lnTo>
                  <a:lnTo>
                    <a:pt x="7616331" y="1168200"/>
                  </a:lnTo>
                  <a:lnTo>
                    <a:pt x="0" y="11682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GB" sz="1200" kern="1200" dirty="0">
                  <a:effectLst/>
                  <a:latin typeface="Trebuchet MS" panose="020B0603020202020204" pitchFamily="34" charset="0"/>
                  <a:ea typeface="+mn-ea"/>
                  <a:cs typeface="+mn-cs"/>
                </a:rPr>
                <a:t>Investment Promotion and Branding, as well as Aftercare services to investors (starter and existing) provided yearly by Office of Sustainable Development Goals and Investment</a:t>
              </a:r>
              <a:endParaRPr lang="en-GB" sz="1200" b="1" kern="1200" cap="none" spc="0" dirty="0">
                <a:ln w="0"/>
                <a:effectLst/>
                <a:latin typeface="Trebuchet MS" panose="020B0603020202020204" pitchFamily="34" charset="0"/>
              </a:endParaRPr>
            </a:p>
          </p:txBody>
        </p:sp>
      </p:grpSp>
      <p:sp>
        <p:nvSpPr>
          <p:cNvPr id="4" name="Rectangle 3">
            <a:extLst>
              <a:ext uri="{FF2B5EF4-FFF2-40B4-BE49-F238E27FC236}">
                <a16:creationId xmlns:a16="http://schemas.microsoft.com/office/drawing/2014/main" id="{E95639D7-89DE-DD3A-4EB3-5900CEE42493}"/>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45</a:t>
            </a:fld>
            <a:endParaRPr kumimoji="0" lang="x-none" b="1" i="0" u="none" strike="noStrike" kern="1200" cap="none" spc="0" normalizeH="0" baseline="0" noProof="0">
              <a:ln>
                <a:noFill/>
              </a:ln>
              <a:effectLst/>
              <a:uLnTx/>
              <a:uFillTx/>
              <a:latin typeface="Calibri"/>
              <a:ea typeface="+mn-ea"/>
              <a:cs typeface="+mn-cs"/>
            </a:endParaRPr>
          </a:p>
        </p:txBody>
      </p:sp>
      <p:sp>
        <p:nvSpPr>
          <p:cNvPr id="15" name="TextBox 14">
            <a:extLst>
              <a:ext uri="{FF2B5EF4-FFF2-40B4-BE49-F238E27FC236}">
                <a16:creationId xmlns:a16="http://schemas.microsoft.com/office/drawing/2014/main" id="{87E6B670-1119-742D-FD0D-B860BD073032}"/>
              </a:ext>
            </a:extLst>
          </p:cNvPr>
          <p:cNvSpPr txBox="1"/>
          <p:nvPr/>
        </p:nvSpPr>
        <p:spPr>
          <a:xfrm>
            <a:off x="3413634" y="391477"/>
            <a:ext cx="7409394" cy="461665"/>
          </a:xfrm>
          <a:prstGeom prst="rect">
            <a:avLst/>
          </a:prstGeom>
          <a:solidFill>
            <a:srgbClr val="FFC000"/>
          </a:solidFill>
          <a:ln w="38100">
            <a:solidFill>
              <a:schemeClr val="bg1"/>
            </a:solidFill>
          </a:ln>
        </p:spPr>
        <p:txBody>
          <a:bodyPr wrap="square" rtlCol="0">
            <a:spAutoFit/>
          </a:bodyPr>
          <a:lstStyle/>
          <a:p>
            <a:pPr lvl="1">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ATTRACT INVESTMENTS THROUGH PUBLIC-PRIVATE PARTNERSHIPS BY CREATING AN ENABLING ENVIRONMENT</a:t>
            </a:r>
          </a:p>
        </p:txBody>
      </p:sp>
      <p:sp>
        <p:nvSpPr>
          <p:cNvPr id="16" name="Arrow: Pentagon 15">
            <a:extLst>
              <a:ext uri="{FF2B5EF4-FFF2-40B4-BE49-F238E27FC236}">
                <a16:creationId xmlns:a16="http://schemas.microsoft.com/office/drawing/2014/main" id="{9110DDF8-F91D-E1BF-404B-41B531EE2944}"/>
              </a:ext>
            </a:extLst>
          </p:cNvPr>
          <p:cNvSpPr/>
          <p:nvPr/>
        </p:nvSpPr>
        <p:spPr>
          <a:xfrm>
            <a:off x="3231330" y="418725"/>
            <a:ext cx="607573" cy="400441"/>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7</a:t>
            </a:r>
          </a:p>
        </p:txBody>
      </p:sp>
      <p:graphicFrame>
        <p:nvGraphicFramePr>
          <p:cNvPr id="3" name="Diagram 2">
            <a:extLst>
              <a:ext uri="{FF2B5EF4-FFF2-40B4-BE49-F238E27FC236}">
                <a16:creationId xmlns:a16="http://schemas.microsoft.com/office/drawing/2014/main" id="{4AB2B413-597D-1282-CE4A-18EEA6782E45}"/>
              </a:ext>
            </a:extLst>
          </p:cNvPr>
          <p:cNvGraphicFramePr/>
          <p:nvPr>
            <p:extLst>
              <p:ext uri="{D42A27DB-BD31-4B8C-83A1-F6EECF244321}">
                <p14:modId xmlns:p14="http://schemas.microsoft.com/office/powerpoint/2010/main" val="3467079306"/>
              </p:ext>
            </p:extLst>
          </p:nvPr>
        </p:nvGraphicFramePr>
        <p:xfrm>
          <a:off x="788321" y="3081975"/>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88C85011-154E-2360-53C7-F58169124352}"/>
              </a:ext>
            </a:extLst>
          </p:cNvPr>
          <p:cNvSpPr txBox="1"/>
          <p:nvPr/>
        </p:nvSpPr>
        <p:spPr>
          <a:xfrm>
            <a:off x="3671184" y="967085"/>
            <a:ext cx="7270086" cy="400441"/>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The State Is Laying A Good Framework To Drive Initiatives To Enable Our Environment Support The Private Sector By Improving The EODB</a:t>
            </a:r>
          </a:p>
        </p:txBody>
      </p:sp>
    </p:spTree>
    <p:extLst>
      <p:ext uri="{BB962C8B-B14F-4D97-AF65-F5344CB8AC3E}">
        <p14:creationId xmlns:p14="http://schemas.microsoft.com/office/powerpoint/2010/main" val="4249954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41D2F410-8FF4-7F32-82BE-25112A045695}"/>
              </a:ext>
            </a:extLst>
          </p:cNvPr>
          <p:cNvGrpSpPr/>
          <p:nvPr/>
        </p:nvGrpSpPr>
        <p:grpSpPr>
          <a:xfrm>
            <a:off x="3140497" y="1611465"/>
            <a:ext cx="1137814" cy="4608000"/>
            <a:chOff x="2903020" y="1562101"/>
            <a:chExt cx="1146554" cy="4320000"/>
          </a:xfrm>
        </p:grpSpPr>
        <p:sp>
          <p:nvSpPr>
            <p:cNvPr id="41" name="object 25">
              <a:extLst>
                <a:ext uri="{FF2B5EF4-FFF2-40B4-BE49-F238E27FC236}">
                  <a16:creationId xmlns:a16="http://schemas.microsoft.com/office/drawing/2014/main" id="{0A088999-BA49-6094-6B31-4A71A83F6489}"/>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2" name="object 25">
              <a:extLst>
                <a:ext uri="{FF2B5EF4-FFF2-40B4-BE49-F238E27FC236}">
                  <a16:creationId xmlns:a16="http://schemas.microsoft.com/office/drawing/2014/main" id="{2B847FE0-FF76-F5FD-78B9-A15FB172C71A}"/>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object 25">
              <a:extLst>
                <a:ext uri="{FF2B5EF4-FFF2-40B4-BE49-F238E27FC236}">
                  <a16:creationId xmlns:a16="http://schemas.microsoft.com/office/drawing/2014/main" id="{D63B6C4E-D8A4-07FF-2B2E-31941B6D8BB2}"/>
                </a:ext>
              </a:extLst>
            </p:cNvPr>
            <p:cNvSpPr/>
            <p:nvPr/>
          </p:nvSpPr>
          <p:spPr>
            <a:xfrm>
              <a:off x="3739592" y="2738406"/>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bject 25">
              <a:extLst>
                <a:ext uri="{FF2B5EF4-FFF2-40B4-BE49-F238E27FC236}">
                  <a16:creationId xmlns:a16="http://schemas.microsoft.com/office/drawing/2014/main" id="{256B6FA0-82FE-24BD-303D-F1D25C8A3900}"/>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object 25">
              <a:extLst>
                <a:ext uri="{FF2B5EF4-FFF2-40B4-BE49-F238E27FC236}">
                  <a16:creationId xmlns:a16="http://schemas.microsoft.com/office/drawing/2014/main" id="{EB164B71-BB87-6DAE-62FA-B610C079C5C4}"/>
                </a:ext>
              </a:extLst>
            </p:cNvPr>
            <p:cNvSpPr/>
            <p:nvPr/>
          </p:nvSpPr>
          <p:spPr>
            <a:xfrm>
              <a:off x="3739592" y="3884272"/>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bject 25">
              <a:extLst>
                <a:ext uri="{FF2B5EF4-FFF2-40B4-BE49-F238E27FC236}">
                  <a16:creationId xmlns:a16="http://schemas.microsoft.com/office/drawing/2014/main" id="{C84DCA58-5934-A29F-C3A6-CED30E92305C}"/>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bject 25">
              <a:extLst>
                <a:ext uri="{FF2B5EF4-FFF2-40B4-BE49-F238E27FC236}">
                  <a16:creationId xmlns:a16="http://schemas.microsoft.com/office/drawing/2014/main" id="{990B446E-C9BA-506A-B8E4-85E8939898E8}"/>
                </a:ext>
              </a:extLst>
            </p:cNvPr>
            <p:cNvSpPr/>
            <p:nvPr/>
          </p:nvSpPr>
          <p:spPr>
            <a:xfrm>
              <a:off x="3761574" y="4544453"/>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8" name="object 25">
              <a:extLst>
                <a:ext uri="{FF2B5EF4-FFF2-40B4-BE49-F238E27FC236}">
                  <a16:creationId xmlns:a16="http://schemas.microsoft.com/office/drawing/2014/main" id="{74A700CB-D95F-1C5E-B931-806E77547E60}"/>
                </a:ext>
              </a:extLst>
            </p:cNvPr>
            <p:cNvSpPr/>
            <p:nvPr/>
          </p:nvSpPr>
          <p:spPr>
            <a:xfrm>
              <a:off x="3761574" y="2120100"/>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9" name="object 25">
              <a:extLst>
                <a:ext uri="{FF2B5EF4-FFF2-40B4-BE49-F238E27FC236}">
                  <a16:creationId xmlns:a16="http://schemas.microsoft.com/office/drawing/2014/main" id="{00EE973B-C670-FBF1-6144-E18B9368ECE5}"/>
                </a:ext>
              </a:extLst>
            </p:cNvPr>
            <p:cNvSpPr/>
            <p:nvPr/>
          </p:nvSpPr>
          <p:spPr>
            <a:xfrm>
              <a:off x="3761574" y="3309900"/>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object 25">
              <a:extLst>
                <a:ext uri="{FF2B5EF4-FFF2-40B4-BE49-F238E27FC236}">
                  <a16:creationId xmlns:a16="http://schemas.microsoft.com/office/drawing/2014/main" id="{BF3A690A-D491-2E8F-DF57-FEDE1AF483FF}"/>
                </a:ext>
              </a:extLst>
            </p:cNvPr>
            <p:cNvSpPr/>
            <p:nvPr/>
          </p:nvSpPr>
          <p:spPr>
            <a:xfrm>
              <a:off x="3731020" y="5211494"/>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4F7D91F2-F196-D772-4114-3C7BBF00A384}"/>
              </a:ext>
            </a:extLst>
          </p:cNvPr>
          <p:cNvGrpSpPr/>
          <p:nvPr/>
        </p:nvGrpSpPr>
        <p:grpSpPr>
          <a:xfrm>
            <a:off x="675553" y="1259408"/>
            <a:ext cx="11200487" cy="5317913"/>
            <a:chOff x="670452" y="1017106"/>
            <a:chExt cx="11200487" cy="5317913"/>
          </a:xfrm>
        </p:grpSpPr>
        <p:sp>
          <p:nvSpPr>
            <p:cNvPr id="15" name="Rectangle 14">
              <a:extLst>
                <a:ext uri="{FF2B5EF4-FFF2-40B4-BE49-F238E27FC236}">
                  <a16:creationId xmlns:a16="http://schemas.microsoft.com/office/drawing/2014/main" id="{593BC76D-44C8-8785-0597-052145FA5359}"/>
                </a:ext>
              </a:extLst>
            </p:cNvPr>
            <p:cNvSpPr/>
            <p:nvPr/>
          </p:nvSpPr>
          <p:spPr>
            <a:xfrm>
              <a:off x="670452" y="1017106"/>
              <a:ext cx="11200487" cy="5317913"/>
            </a:xfrm>
            <a:prstGeom prst="rect">
              <a:avLst/>
            </a:prstGeom>
            <a:noFill/>
          </p:spPr>
        </p:sp>
        <p:sp>
          <p:nvSpPr>
            <p:cNvPr id="16" name="Freeform: Shape 15">
              <a:extLst>
                <a:ext uri="{FF2B5EF4-FFF2-40B4-BE49-F238E27FC236}">
                  <a16:creationId xmlns:a16="http://schemas.microsoft.com/office/drawing/2014/main" id="{E7FC163F-8D04-E693-758E-33089A64F207}"/>
                </a:ext>
              </a:extLst>
            </p:cNvPr>
            <p:cNvSpPr/>
            <p:nvPr/>
          </p:nvSpPr>
          <p:spPr>
            <a:xfrm>
              <a:off x="670452" y="1031862"/>
              <a:ext cx="2800121" cy="563062"/>
            </a:xfrm>
            <a:custGeom>
              <a:avLst/>
              <a:gdLst>
                <a:gd name="connsiteX0" fmla="*/ 0 w 2800121"/>
                <a:gd name="connsiteY0" fmla="*/ 0 h 563062"/>
                <a:gd name="connsiteX1" fmla="*/ 2800121 w 2800121"/>
                <a:gd name="connsiteY1" fmla="*/ 0 h 563062"/>
                <a:gd name="connsiteX2" fmla="*/ 2800121 w 2800121"/>
                <a:gd name="connsiteY2" fmla="*/ 563062 h 563062"/>
                <a:gd name="connsiteX3" fmla="*/ 0 w 2800121"/>
                <a:gd name="connsiteY3" fmla="*/ 563062 h 563062"/>
                <a:gd name="connsiteX4" fmla="*/ 0 w 2800121"/>
                <a:gd name="connsiteY4" fmla="*/ 0 h 5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563062">
                  <a:moveTo>
                    <a:pt x="0" y="0"/>
                  </a:moveTo>
                  <a:lnTo>
                    <a:pt x="2800121" y="0"/>
                  </a:lnTo>
                  <a:lnTo>
                    <a:pt x="2800121" y="563062"/>
                  </a:lnTo>
                  <a:lnTo>
                    <a:pt x="0" y="563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IMPROVED                </a:t>
              </a: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ea typeface="+mn-ea"/>
                  <a:cs typeface="+mn-cs"/>
                </a:rPr>
                <a:t>PUBLIC SPACES</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EB659E12-84BF-F65B-3FCA-E39621054492}"/>
                </a:ext>
              </a:extLst>
            </p:cNvPr>
            <p:cNvSpPr/>
            <p:nvPr/>
          </p:nvSpPr>
          <p:spPr>
            <a:xfrm>
              <a:off x="4254607" y="1031862"/>
              <a:ext cx="7616331" cy="563062"/>
            </a:xfrm>
            <a:custGeom>
              <a:avLst/>
              <a:gdLst>
                <a:gd name="connsiteX0" fmla="*/ 0 w 7616331"/>
                <a:gd name="connsiteY0" fmla="*/ 0 h 563062"/>
                <a:gd name="connsiteX1" fmla="*/ 7616331 w 7616331"/>
                <a:gd name="connsiteY1" fmla="*/ 0 h 563062"/>
                <a:gd name="connsiteX2" fmla="*/ 7616331 w 7616331"/>
                <a:gd name="connsiteY2" fmla="*/ 563062 h 563062"/>
                <a:gd name="connsiteX3" fmla="*/ 0 w 7616331"/>
                <a:gd name="connsiteY3" fmla="*/ 563062 h 563062"/>
                <a:gd name="connsiteX4" fmla="*/ 0 w 7616331"/>
                <a:gd name="connsiteY4" fmla="*/ 0 h 5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63062">
                  <a:moveTo>
                    <a:pt x="0" y="0"/>
                  </a:moveTo>
                  <a:lnTo>
                    <a:pt x="7616331" y="0"/>
                  </a:lnTo>
                  <a:lnTo>
                    <a:pt x="7616331" y="563062"/>
                  </a:lnTo>
                  <a:lnTo>
                    <a:pt x="0" y="563062"/>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US" sz="1200" b="0" kern="1200">
                  <a:effectLst/>
                  <a:latin typeface="Trebuchet MS" panose="020B0603020202020204" pitchFamily="34" charset="0"/>
                </a:rPr>
                <a:t>Annual Climate Change Summit Carbon footprint &amp; Greenhouse gas emission inventory to be updated.</a:t>
              </a:r>
              <a:endParaRPr lang="en-GB" sz="1200" b="0" kern="1200" cap="none" spc="0" dirty="0">
                <a:ln w="0"/>
                <a:effectLst/>
                <a:latin typeface="Trebuchet MS" panose="020B0603020202020204" pitchFamily="34" charset="0"/>
              </a:endParaRPr>
            </a:p>
          </p:txBody>
        </p:sp>
        <p:sp>
          <p:nvSpPr>
            <p:cNvPr id="19" name="Freeform: Shape 18">
              <a:extLst>
                <a:ext uri="{FF2B5EF4-FFF2-40B4-BE49-F238E27FC236}">
                  <a16:creationId xmlns:a16="http://schemas.microsoft.com/office/drawing/2014/main" id="{C0219514-27D7-CB56-F90E-DDE32AC79B63}"/>
                </a:ext>
              </a:extLst>
            </p:cNvPr>
            <p:cNvSpPr/>
            <p:nvPr/>
          </p:nvSpPr>
          <p:spPr>
            <a:xfrm>
              <a:off x="670452" y="1688524"/>
              <a:ext cx="2800121" cy="514800"/>
            </a:xfrm>
            <a:custGeom>
              <a:avLst/>
              <a:gdLst>
                <a:gd name="connsiteX0" fmla="*/ 0 w 2800121"/>
                <a:gd name="connsiteY0" fmla="*/ 0 h 514800"/>
                <a:gd name="connsiteX1" fmla="*/ 2800121 w 2800121"/>
                <a:gd name="connsiteY1" fmla="*/ 0 h 514800"/>
                <a:gd name="connsiteX2" fmla="*/ 2800121 w 2800121"/>
                <a:gd name="connsiteY2" fmla="*/ 514800 h 514800"/>
                <a:gd name="connsiteX3" fmla="*/ 0 w 2800121"/>
                <a:gd name="connsiteY3" fmla="*/ 514800 h 514800"/>
                <a:gd name="connsiteX4" fmla="*/ 0 w 280012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514800">
                  <a:moveTo>
                    <a:pt x="0" y="0"/>
                  </a:moveTo>
                  <a:lnTo>
                    <a:pt x="2800121" y="0"/>
                  </a:lnTo>
                  <a:lnTo>
                    <a:pt x="2800121" y="514800"/>
                  </a:lnTo>
                  <a:lnTo>
                    <a:pt x="0" y="51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A3906A7D-C2CF-2449-38D4-C53980F46A31}"/>
                </a:ext>
              </a:extLst>
            </p:cNvPr>
            <p:cNvSpPr/>
            <p:nvPr/>
          </p:nvSpPr>
          <p:spPr>
            <a:xfrm>
              <a:off x="4254607" y="1688524"/>
              <a:ext cx="7616331" cy="514800"/>
            </a:xfrm>
            <a:custGeom>
              <a:avLst/>
              <a:gdLst>
                <a:gd name="connsiteX0" fmla="*/ 0 w 7616331"/>
                <a:gd name="connsiteY0" fmla="*/ 0 h 514800"/>
                <a:gd name="connsiteX1" fmla="*/ 7616331 w 7616331"/>
                <a:gd name="connsiteY1" fmla="*/ 0 h 514800"/>
                <a:gd name="connsiteX2" fmla="*/ 7616331 w 7616331"/>
                <a:gd name="connsiteY2" fmla="*/ 514800 h 514800"/>
                <a:gd name="connsiteX3" fmla="*/ 0 w 7616331"/>
                <a:gd name="connsiteY3" fmla="*/ 514800 h 514800"/>
                <a:gd name="connsiteX4" fmla="*/ 0 w 761633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14800">
                  <a:moveTo>
                    <a:pt x="0" y="0"/>
                  </a:moveTo>
                  <a:lnTo>
                    <a:pt x="7616331" y="0"/>
                  </a:lnTo>
                  <a:lnTo>
                    <a:pt x="7616331" y="514800"/>
                  </a:lnTo>
                  <a:lnTo>
                    <a:pt x="0" y="514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buSzTx/>
              </a:pPr>
              <a:r>
                <a:rPr lang="en-US" sz="1200" b="0" kern="1200">
                  <a:effectLst/>
                  <a:latin typeface="Trebuchet MS" panose="020B0603020202020204" pitchFamily="34" charset="0"/>
                </a:rPr>
                <a:t>Climate Action Plan (CAP) Implementation Carbon for 500 participants including experts from Government, Academia, Private Sectors, Civil Society and Students </a:t>
              </a:r>
              <a:endParaRPr lang="en-GB" sz="1200" b="0" kern="1200" cap="none" spc="0" dirty="0">
                <a:ln w="0"/>
                <a:effectLst/>
                <a:latin typeface="Trebuchet MS" panose="020B0603020202020204" pitchFamily="34" charset="0"/>
              </a:endParaRPr>
            </a:p>
          </p:txBody>
        </p:sp>
        <p:sp>
          <p:nvSpPr>
            <p:cNvPr id="22" name="Freeform: Shape 21">
              <a:extLst>
                <a:ext uri="{FF2B5EF4-FFF2-40B4-BE49-F238E27FC236}">
                  <a16:creationId xmlns:a16="http://schemas.microsoft.com/office/drawing/2014/main" id="{FF9D9D7B-1303-C9D5-2887-D7F935404A1A}"/>
                </a:ext>
              </a:extLst>
            </p:cNvPr>
            <p:cNvSpPr/>
            <p:nvPr/>
          </p:nvSpPr>
          <p:spPr>
            <a:xfrm>
              <a:off x="670452" y="2296925"/>
              <a:ext cx="2800121" cy="514800"/>
            </a:xfrm>
            <a:custGeom>
              <a:avLst/>
              <a:gdLst>
                <a:gd name="connsiteX0" fmla="*/ 0 w 2800121"/>
                <a:gd name="connsiteY0" fmla="*/ 0 h 514800"/>
                <a:gd name="connsiteX1" fmla="*/ 2800121 w 2800121"/>
                <a:gd name="connsiteY1" fmla="*/ 0 h 514800"/>
                <a:gd name="connsiteX2" fmla="*/ 2800121 w 2800121"/>
                <a:gd name="connsiteY2" fmla="*/ 514800 h 514800"/>
                <a:gd name="connsiteX3" fmla="*/ 0 w 2800121"/>
                <a:gd name="connsiteY3" fmla="*/ 514800 h 514800"/>
                <a:gd name="connsiteX4" fmla="*/ 0 w 280012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514800">
                  <a:moveTo>
                    <a:pt x="0" y="0"/>
                  </a:moveTo>
                  <a:lnTo>
                    <a:pt x="2800121" y="0"/>
                  </a:lnTo>
                  <a:lnTo>
                    <a:pt x="2800121" y="514800"/>
                  </a:lnTo>
                  <a:lnTo>
                    <a:pt x="0" y="51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FAEF9961-D399-AB6A-E457-0C787EE4B1E7}"/>
                </a:ext>
              </a:extLst>
            </p:cNvPr>
            <p:cNvSpPr/>
            <p:nvPr/>
          </p:nvSpPr>
          <p:spPr>
            <a:xfrm>
              <a:off x="4254607" y="2296925"/>
              <a:ext cx="7616331" cy="514800"/>
            </a:xfrm>
            <a:custGeom>
              <a:avLst/>
              <a:gdLst>
                <a:gd name="connsiteX0" fmla="*/ 0 w 7616331"/>
                <a:gd name="connsiteY0" fmla="*/ 0 h 514800"/>
                <a:gd name="connsiteX1" fmla="*/ 7616331 w 7616331"/>
                <a:gd name="connsiteY1" fmla="*/ 0 h 514800"/>
                <a:gd name="connsiteX2" fmla="*/ 7616331 w 7616331"/>
                <a:gd name="connsiteY2" fmla="*/ 514800 h 514800"/>
                <a:gd name="connsiteX3" fmla="*/ 0 w 7616331"/>
                <a:gd name="connsiteY3" fmla="*/ 514800 h 514800"/>
                <a:gd name="connsiteX4" fmla="*/ 0 w 761633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14800">
                  <a:moveTo>
                    <a:pt x="0" y="0"/>
                  </a:moveTo>
                  <a:lnTo>
                    <a:pt x="7616331" y="0"/>
                  </a:lnTo>
                  <a:lnTo>
                    <a:pt x="7616331" y="514800"/>
                  </a:lnTo>
                  <a:lnTo>
                    <a:pt x="0" y="514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200" b="0" kern="1200">
                  <a:effectLst/>
                  <a:latin typeface="Trebuchet MS" panose="020B0603020202020204" pitchFamily="34" charset="0"/>
                </a:rPr>
                <a:t>1,700 No of Public spaces and utilities to be Disinfected / Decontaminated.</a:t>
              </a:r>
              <a:endParaRPr lang="en-GB" sz="1200" b="0" kern="1200" cap="none" spc="0" dirty="0">
                <a:ln w="0"/>
                <a:effectLst/>
                <a:latin typeface="Trebuchet MS" panose="020B0603020202020204" pitchFamily="34" charset="0"/>
              </a:endParaRPr>
            </a:p>
          </p:txBody>
        </p:sp>
        <p:sp>
          <p:nvSpPr>
            <p:cNvPr id="25" name="Freeform: Shape 24">
              <a:extLst>
                <a:ext uri="{FF2B5EF4-FFF2-40B4-BE49-F238E27FC236}">
                  <a16:creationId xmlns:a16="http://schemas.microsoft.com/office/drawing/2014/main" id="{DD1D4BD2-3EB3-F11A-D028-D6704F786E26}"/>
                </a:ext>
              </a:extLst>
            </p:cNvPr>
            <p:cNvSpPr/>
            <p:nvPr/>
          </p:nvSpPr>
          <p:spPr>
            <a:xfrm>
              <a:off x="670452" y="2905325"/>
              <a:ext cx="2800121" cy="514800"/>
            </a:xfrm>
            <a:custGeom>
              <a:avLst/>
              <a:gdLst>
                <a:gd name="connsiteX0" fmla="*/ 0 w 2800121"/>
                <a:gd name="connsiteY0" fmla="*/ 0 h 514800"/>
                <a:gd name="connsiteX1" fmla="*/ 2800121 w 2800121"/>
                <a:gd name="connsiteY1" fmla="*/ 0 h 514800"/>
                <a:gd name="connsiteX2" fmla="*/ 2800121 w 2800121"/>
                <a:gd name="connsiteY2" fmla="*/ 514800 h 514800"/>
                <a:gd name="connsiteX3" fmla="*/ 0 w 2800121"/>
                <a:gd name="connsiteY3" fmla="*/ 514800 h 514800"/>
                <a:gd name="connsiteX4" fmla="*/ 0 w 280012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514800">
                  <a:moveTo>
                    <a:pt x="0" y="0"/>
                  </a:moveTo>
                  <a:lnTo>
                    <a:pt x="2800121" y="0"/>
                  </a:lnTo>
                  <a:lnTo>
                    <a:pt x="2800121" y="514800"/>
                  </a:lnTo>
                  <a:lnTo>
                    <a:pt x="0" y="51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D4C0C6A4-D1CC-C09E-624C-756599AB96F2}"/>
                </a:ext>
              </a:extLst>
            </p:cNvPr>
            <p:cNvSpPr/>
            <p:nvPr/>
          </p:nvSpPr>
          <p:spPr>
            <a:xfrm>
              <a:off x="4254607" y="2905325"/>
              <a:ext cx="7616331" cy="514800"/>
            </a:xfrm>
            <a:custGeom>
              <a:avLst/>
              <a:gdLst>
                <a:gd name="connsiteX0" fmla="*/ 0 w 7616331"/>
                <a:gd name="connsiteY0" fmla="*/ 0 h 514800"/>
                <a:gd name="connsiteX1" fmla="*/ 7616331 w 7616331"/>
                <a:gd name="connsiteY1" fmla="*/ 0 h 514800"/>
                <a:gd name="connsiteX2" fmla="*/ 7616331 w 7616331"/>
                <a:gd name="connsiteY2" fmla="*/ 514800 h 514800"/>
                <a:gd name="connsiteX3" fmla="*/ 0 w 7616331"/>
                <a:gd name="connsiteY3" fmla="*/ 514800 h 514800"/>
                <a:gd name="connsiteX4" fmla="*/ 0 w 761633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14800">
                  <a:moveTo>
                    <a:pt x="0" y="0"/>
                  </a:moveTo>
                  <a:lnTo>
                    <a:pt x="7616331" y="0"/>
                  </a:lnTo>
                  <a:lnTo>
                    <a:pt x="7616331" y="514800"/>
                  </a:lnTo>
                  <a:lnTo>
                    <a:pt x="0" y="514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200" b="0" kern="1200">
                  <a:effectLst/>
                  <a:latin typeface="Trebuchet MS" panose="020B0603020202020204" pitchFamily="34" charset="0"/>
                </a:rPr>
                <a:t>Development of Lagos State Waste Management Policy.</a:t>
              </a:r>
              <a:endParaRPr lang="en-GB" sz="1200" b="1" kern="1200" cap="none" spc="0" dirty="0">
                <a:ln w="0"/>
                <a:effectLst/>
                <a:latin typeface="Trebuchet MS" panose="020B0603020202020204" pitchFamily="34" charset="0"/>
              </a:endParaRPr>
            </a:p>
          </p:txBody>
        </p:sp>
        <p:sp>
          <p:nvSpPr>
            <p:cNvPr id="28" name="Freeform: Shape 27">
              <a:extLst>
                <a:ext uri="{FF2B5EF4-FFF2-40B4-BE49-F238E27FC236}">
                  <a16:creationId xmlns:a16="http://schemas.microsoft.com/office/drawing/2014/main" id="{7657530D-5760-4390-3F90-C767CD192F33}"/>
                </a:ext>
              </a:extLst>
            </p:cNvPr>
            <p:cNvSpPr/>
            <p:nvPr/>
          </p:nvSpPr>
          <p:spPr>
            <a:xfrm>
              <a:off x="670452" y="3513725"/>
              <a:ext cx="2800121" cy="514800"/>
            </a:xfrm>
            <a:custGeom>
              <a:avLst/>
              <a:gdLst>
                <a:gd name="connsiteX0" fmla="*/ 0 w 2800121"/>
                <a:gd name="connsiteY0" fmla="*/ 0 h 514800"/>
                <a:gd name="connsiteX1" fmla="*/ 2800121 w 2800121"/>
                <a:gd name="connsiteY1" fmla="*/ 0 h 514800"/>
                <a:gd name="connsiteX2" fmla="*/ 2800121 w 2800121"/>
                <a:gd name="connsiteY2" fmla="*/ 514800 h 514800"/>
                <a:gd name="connsiteX3" fmla="*/ 0 w 2800121"/>
                <a:gd name="connsiteY3" fmla="*/ 514800 h 514800"/>
                <a:gd name="connsiteX4" fmla="*/ 0 w 280012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514800">
                  <a:moveTo>
                    <a:pt x="0" y="0"/>
                  </a:moveTo>
                  <a:lnTo>
                    <a:pt x="2800121" y="0"/>
                  </a:lnTo>
                  <a:lnTo>
                    <a:pt x="2800121" y="514800"/>
                  </a:lnTo>
                  <a:lnTo>
                    <a:pt x="0" y="51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4912" tIns="66040" rIns="184912" bIns="66040" numCol="1" spcCol="1270" anchor="ctr" anchorCtr="0">
              <a:noAutofit/>
            </a:bodyPr>
            <a:lstStyle/>
            <a:p>
              <a:pPr lvl="0" algn="r" defTabSz="1155700">
                <a:lnSpc>
                  <a:spcPct val="90000"/>
                </a:lnSpc>
                <a:spcBef>
                  <a:spcPct val="0"/>
                </a:spcBef>
                <a:spcAft>
                  <a:spcPct val="35000"/>
                </a:spcAft>
              </a:pPr>
              <a:endParaRPr lang="en-GB" sz="1200" kern="1200"/>
            </a:p>
          </p:txBody>
        </p:sp>
        <p:sp>
          <p:nvSpPr>
            <p:cNvPr id="30" name="Freeform: Shape 29">
              <a:extLst>
                <a:ext uri="{FF2B5EF4-FFF2-40B4-BE49-F238E27FC236}">
                  <a16:creationId xmlns:a16="http://schemas.microsoft.com/office/drawing/2014/main" id="{2BB79E77-693E-6C83-BD02-A61CB935BF85}"/>
                </a:ext>
              </a:extLst>
            </p:cNvPr>
            <p:cNvSpPr/>
            <p:nvPr/>
          </p:nvSpPr>
          <p:spPr>
            <a:xfrm>
              <a:off x="4254607" y="3513725"/>
              <a:ext cx="7616331" cy="514800"/>
            </a:xfrm>
            <a:custGeom>
              <a:avLst/>
              <a:gdLst>
                <a:gd name="connsiteX0" fmla="*/ 0 w 7616331"/>
                <a:gd name="connsiteY0" fmla="*/ 0 h 514800"/>
                <a:gd name="connsiteX1" fmla="*/ 7616331 w 7616331"/>
                <a:gd name="connsiteY1" fmla="*/ 0 h 514800"/>
                <a:gd name="connsiteX2" fmla="*/ 7616331 w 7616331"/>
                <a:gd name="connsiteY2" fmla="*/ 514800 h 514800"/>
                <a:gd name="connsiteX3" fmla="*/ 0 w 7616331"/>
                <a:gd name="connsiteY3" fmla="*/ 514800 h 514800"/>
                <a:gd name="connsiteX4" fmla="*/ 0 w 761633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14800">
                  <a:moveTo>
                    <a:pt x="0" y="0"/>
                  </a:moveTo>
                  <a:lnTo>
                    <a:pt x="7616331" y="0"/>
                  </a:lnTo>
                  <a:lnTo>
                    <a:pt x="7616331" y="514800"/>
                  </a:lnTo>
                  <a:lnTo>
                    <a:pt x="0" y="514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buSzTx/>
              </a:pPr>
              <a:r>
                <a:rPr lang="en-US" sz="1200" b="0" kern="1200">
                  <a:effectLst/>
                  <a:latin typeface="Trebuchet MS" panose="020B0603020202020204" pitchFamily="34" charset="0"/>
                </a:rPr>
                <a:t>1110 no.s of Toilet to be constructed in public spaces by Office of Environmental services.</a:t>
              </a:r>
              <a:endParaRPr lang="en-GB" sz="1200" b="0" kern="1200" dirty="0">
                <a:effectLst/>
                <a:latin typeface="Trebuchet MS" panose="020B0603020202020204" pitchFamily="34" charset="0"/>
                <a:ea typeface="+mn-ea"/>
                <a:cs typeface="+mn-cs"/>
              </a:endParaRPr>
            </a:p>
          </p:txBody>
        </p:sp>
        <p:sp>
          <p:nvSpPr>
            <p:cNvPr id="31" name="Freeform: Shape 30">
              <a:extLst>
                <a:ext uri="{FF2B5EF4-FFF2-40B4-BE49-F238E27FC236}">
                  <a16:creationId xmlns:a16="http://schemas.microsoft.com/office/drawing/2014/main" id="{01DE63D8-D483-25B2-68D6-4E1AACCF9609}"/>
                </a:ext>
              </a:extLst>
            </p:cNvPr>
            <p:cNvSpPr/>
            <p:nvPr/>
          </p:nvSpPr>
          <p:spPr>
            <a:xfrm>
              <a:off x="670452" y="4234737"/>
              <a:ext cx="2800121" cy="514800"/>
            </a:xfrm>
            <a:custGeom>
              <a:avLst/>
              <a:gdLst>
                <a:gd name="connsiteX0" fmla="*/ 0 w 2800121"/>
                <a:gd name="connsiteY0" fmla="*/ 0 h 514800"/>
                <a:gd name="connsiteX1" fmla="*/ 2800121 w 2800121"/>
                <a:gd name="connsiteY1" fmla="*/ 0 h 514800"/>
                <a:gd name="connsiteX2" fmla="*/ 2800121 w 2800121"/>
                <a:gd name="connsiteY2" fmla="*/ 514800 h 514800"/>
                <a:gd name="connsiteX3" fmla="*/ 0 w 2800121"/>
                <a:gd name="connsiteY3" fmla="*/ 514800 h 514800"/>
                <a:gd name="connsiteX4" fmla="*/ 0 w 280012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514800">
                  <a:moveTo>
                    <a:pt x="0" y="0"/>
                  </a:moveTo>
                  <a:lnTo>
                    <a:pt x="2800121" y="0"/>
                  </a:lnTo>
                  <a:lnTo>
                    <a:pt x="2800121" y="514800"/>
                  </a:lnTo>
                  <a:lnTo>
                    <a:pt x="0" y="51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4912" tIns="66040" rIns="184912" bIns="66040" numCol="1" spcCol="1270" anchor="ctr" anchorCtr="0">
              <a:noAutofit/>
            </a:bodyPr>
            <a:lstStyle/>
            <a:p>
              <a:pPr lvl="0" algn="r" defTabSz="1155700">
                <a:lnSpc>
                  <a:spcPct val="90000"/>
                </a:lnSpc>
                <a:spcBef>
                  <a:spcPct val="0"/>
                </a:spcBef>
                <a:spcAft>
                  <a:spcPct val="35000"/>
                </a:spcAft>
              </a:pPr>
              <a:endParaRPr lang="en-GB" sz="1200" kern="1200"/>
            </a:p>
          </p:txBody>
        </p:sp>
        <p:sp>
          <p:nvSpPr>
            <p:cNvPr id="33" name="Freeform: Shape 32">
              <a:extLst>
                <a:ext uri="{FF2B5EF4-FFF2-40B4-BE49-F238E27FC236}">
                  <a16:creationId xmlns:a16="http://schemas.microsoft.com/office/drawing/2014/main" id="{3AEE232A-7CFC-7799-96DE-FDE8D9986C88}"/>
                </a:ext>
              </a:extLst>
            </p:cNvPr>
            <p:cNvSpPr/>
            <p:nvPr/>
          </p:nvSpPr>
          <p:spPr>
            <a:xfrm>
              <a:off x="4254607" y="4111624"/>
              <a:ext cx="7616331" cy="740025"/>
            </a:xfrm>
            <a:custGeom>
              <a:avLst/>
              <a:gdLst>
                <a:gd name="connsiteX0" fmla="*/ 0 w 7616331"/>
                <a:gd name="connsiteY0" fmla="*/ 0 h 740025"/>
                <a:gd name="connsiteX1" fmla="*/ 7616331 w 7616331"/>
                <a:gd name="connsiteY1" fmla="*/ 0 h 740025"/>
                <a:gd name="connsiteX2" fmla="*/ 7616331 w 7616331"/>
                <a:gd name="connsiteY2" fmla="*/ 740025 h 740025"/>
                <a:gd name="connsiteX3" fmla="*/ 0 w 7616331"/>
                <a:gd name="connsiteY3" fmla="*/ 740025 h 740025"/>
                <a:gd name="connsiteX4" fmla="*/ 0 w 7616331"/>
                <a:gd name="connsiteY4" fmla="*/ 0 h 74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740025">
                  <a:moveTo>
                    <a:pt x="0" y="0"/>
                  </a:moveTo>
                  <a:lnTo>
                    <a:pt x="7616331" y="0"/>
                  </a:lnTo>
                  <a:lnTo>
                    <a:pt x="7616331" y="740025"/>
                  </a:lnTo>
                  <a:lnTo>
                    <a:pt x="0" y="740025"/>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GB" sz="1200" b="0" kern="1200" dirty="0">
                  <a:effectLst/>
                  <a:latin typeface="Trebuchet MS" panose="020B0603020202020204" pitchFamily="34" charset="0"/>
                  <a:ea typeface="+mn-ea"/>
                  <a:cs typeface="+mn-cs"/>
                </a:rPr>
                <a:t>In order to prevent flooding, </a:t>
              </a:r>
              <a:r>
                <a:rPr lang="en-US" sz="1200" b="0" kern="1200" dirty="0">
                  <a:effectLst/>
                  <a:latin typeface="Trebuchet MS" panose="020B0603020202020204" pitchFamily="34" charset="0"/>
                  <a:ea typeface="+mn-ea"/>
                  <a:cs typeface="+mn-cs"/>
                </a:rPr>
                <a:t>Office of drainage services to carry out maintenance</a:t>
              </a:r>
              <a:r>
                <a:rPr lang="en-GB" sz="1200" b="0" kern="1200" dirty="0">
                  <a:effectLst/>
                  <a:latin typeface="Trebuchet MS" panose="020B0603020202020204" pitchFamily="34" charset="0"/>
                  <a:ea typeface="+mn-ea"/>
                  <a:cs typeface="+mn-cs"/>
                </a:rPr>
                <a:t> cleaning of secondary channels and clearing of primary channels in the 20LGAs of the state. Primary channels to be dredged in different locations as well. </a:t>
              </a:r>
            </a:p>
          </p:txBody>
        </p:sp>
        <p:sp>
          <p:nvSpPr>
            <p:cNvPr id="34" name="Freeform: Shape 33">
              <a:extLst>
                <a:ext uri="{FF2B5EF4-FFF2-40B4-BE49-F238E27FC236}">
                  <a16:creationId xmlns:a16="http://schemas.microsoft.com/office/drawing/2014/main" id="{B0A00E62-AFD1-6553-8735-C661C6D9582F}"/>
                </a:ext>
              </a:extLst>
            </p:cNvPr>
            <p:cNvSpPr/>
            <p:nvPr/>
          </p:nvSpPr>
          <p:spPr>
            <a:xfrm>
              <a:off x="670452" y="4963793"/>
              <a:ext cx="2800121" cy="514800"/>
            </a:xfrm>
            <a:custGeom>
              <a:avLst/>
              <a:gdLst>
                <a:gd name="connsiteX0" fmla="*/ 0 w 2800121"/>
                <a:gd name="connsiteY0" fmla="*/ 0 h 514800"/>
                <a:gd name="connsiteX1" fmla="*/ 2800121 w 2800121"/>
                <a:gd name="connsiteY1" fmla="*/ 0 h 514800"/>
                <a:gd name="connsiteX2" fmla="*/ 2800121 w 2800121"/>
                <a:gd name="connsiteY2" fmla="*/ 514800 h 514800"/>
                <a:gd name="connsiteX3" fmla="*/ 0 w 2800121"/>
                <a:gd name="connsiteY3" fmla="*/ 514800 h 514800"/>
                <a:gd name="connsiteX4" fmla="*/ 0 w 280012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514800">
                  <a:moveTo>
                    <a:pt x="0" y="0"/>
                  </a:moveTo>
                  <a:lnTo>
                    <a:pt x="2800121" y="0"/>
                  </a:lnTo>
                  <a:lnTo>
                    <a:pt x="2800121" y="514800"/>
                  </a:lnTo>
                  <a:lnTo>
                    <a:pt x="0" y="51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4912" tIns="66040" rIns="184912" bIns="66040" numCol="1" spcCol="1270" anchor="ctr" anchorCtr="0">
              <a:noAutofit/>
            </a:bodyPr>
            <a:lstStyle/>
            <a:p>
              <a:pPr lvl="0" algn="r" defTabSz="1155700">
                <a:lnSpc>
                  <a:spcPct val="90000"/>
                </a:lnSpc>
                <a:spcBef>
                  <a:spcPct val="0"/>
                </a:spcBef>
                <a:spcAft>
                  <a:spcPct val="35000"/>
                </a:spcAft>
              </a:pPr>
              <a:endParaRPr lang="en-GB" sz="1200" kern="1200"/>
            </a:p>
          </p:txBody>
        </p:sp>
        <p:sp>
          <p:nvSpPr>
            <p:cNvPr id="36" name="Freeform: Shape 35">
              <a:extLst>
                <a:ext uri="{FF2B5EF4-FFF2-40B4-BE49-F238E27FC236}">
                  <a16:creationId xmlns:a16="http://schemas.microsoft.com/office/drawing/2014/main" id="{F8C14EE3-6C02-3E24-7312-FB1CA58F0FA5}"/>
                </a:ext>
              </a:extLst>
            </p:cNvPr>
            <p:cNvSpPr/>
            <p:nvPr/>
          </p:nvSpPr>
          <p:spPr>
            <a:xfrm>
              <a:off x="4254607" y="4955750"/>
              <a:ext cx="7616331" cy="530887"/>
            </a:xfrm>
            <a:custGeom>
              <a:avLst/>
              <a:gdLst>
                <a:gd name="connsiteX0" fmla="*/ 0 w 7616331"/>
                <a:gd name="connsiteY0" fmla="*/ 0 h 530887"/>
                <a:gd name="connsiteX1" fmla="*/ 7616331 w 7616331"/>
                <a:gd name="connsiteY1" fmla="*/ 0 h 530887"/>
                <a:gd name="connsiteX2" fmla="*/ 7616331 w 7616331"/>
                <a:gd name="connsiteY2" fmla="*/ 530887 h 530887"/>
                <a:gd name="connsiteX3" fmla="*/ 0 w 7616331"/>
                <a:gd name="connsiteY3" fmla="*/ 530887 h 530887"/>
                <a:gd name="connsiteX4" fmla="*/ 0 w 7616331"/>
                <a:gd name="connsiteY4" fmla="*/ 0 h 5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30887">
                  <a:moveTo>
                    <a:pt x="0" y="0"/>
                  </a:moveTo>
                  <a:lnTo>
                    <a:pt x="7616331" y="0"/>
                  </a:lnTo>
                  <a:lnTo>
                    <a:pt x="7616331" y="530887"/>
                  </a:lnTo>
                  <a:lnTo>
                    <a:pt x="0" y="530887"/>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US" sz="1200" b="0" kern="1200" dirty="0">
                  <a:effectLst/>
                  <a:latin typeface="Trebuchet MS" panose="020B0603020202020204" pitchFamily="34" charset="0"/>
                  <a:ea typeface="+mn-ea"/>
                  <a:cs typeface="+mn-cs"/>
                </a:rPr>
                <a:t>LAWMA plans to create Transfer Loading Stations (TLS) in all the LGAs of the State for fast and smooth evacuation of waste around the metropolis. </a:t>
              </a:r>
              <a:endParaRPr lang="en-GB" sz="1200" b="0" kern="1200" dirty="0">
                <a:effectLst/>
                <a:latin typeface="Trebuchet MS" panose="020B0603020202020204" pitchFamily="34" charset="0"/>
                <a:ea typeface="+mn-ea"/>
                <a:cs typeface="+mn-cs"/>
              </a:endParaRPr>
            </a:p>
          </p:txBody>
        </p:sp>
        <p:sp>
          <p:nvSpPr>
            <p:cNvPr id="37" name="Freeform: Shape 36">
              <a:extLst>
                <a:ext uri="{FF2B5EF4-FFF2-40B4-BE49-F238E27FC236}">
                  <a16:creationId xmlns:a16="http://schemas.microsoft.com/office/drawing/2014/main" id="{48357C75-2973-BBD4-BCE4-DB190E6A82C2}"/>
                </a:ext>
              </a:extLst>
            </p:cNvPr>
            <p:cNvSpPr/>
            <p:nvPr/>
          </p:nvSpPr>
          <p:spPr>
            <a:xfrm>
              <a:off x="670452" y="5692850"/>
              <a:ext cx="2800121" cy="514800"/>
            </a:xfrm>
            <a:custGeom>
              <a:avLst/>
              <a:gdLst>
                <a:gd name="connsiteX0" fmla="*/ 0 w 2800121"/>
                <a:gd name="connsiteY0" fmla="*/ 0 h 514800"/>
                <a:gd name="connsiteX1" fmla="*/ 2800121 w 2800121"/>
                <a:gd name="connsiteY1" fmla="*/ 0 h 514800"/>
                <a:gd name="connsiteX2" fmla="*/ 2800121 w 2800121"/>
                <a:gd name="connsiteY2" fmla="*/ 514800 h 514800"/>
                <a:gd name="connsiteX3" fmla="*/ 0 w 2800121"/>
                <a:gd name="connsiteY3" fmla="*/ 514800 h 514800"/>
                <a:gd name="connsiteX4" fmla="*/ 0 w 280012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514800">
                  <a:moveTo>
                    <a:pt x="0" y="0"/>
                  </a:moveTo>
                  <a:lnTo>
                    <a:pt x="2800121" y="0"/>
                  </a:lnTo>
                  <a:lnTo>
                    <a:pt x="2800121" y="514800"/>
                  </a:lnTo>
                  <a:lnTo>
                    <a:pt x="0" y="51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4912" tIns="66040" rIns="184912" bIns="66040" numCol="1" spcCol="1270" anchor="ctr" anchorCtr="0">
              <a:noAutofit/>
            </a:bodyPr>
            <a:lstStyle/>
            <a:p>
              <a:pPr lvl="0" algn="r" defTabSz="1155700">
                <a:lnSpc>
                  <a:spcPct val="90000"/>
                </a:lnSpc>
                <a:spcBef>
                  <a:spcPct val="0"/>
                </a:spcBef>
                <a:spcAft>
                  <a:spcPct val="35000"/>
                </a:spcAft>
              </a:pPr>
              <a:endParaRPr lang="en-GB" sz="1200" kern="1200"/>
            </a:p>
          </p:txBody>
        </p:sp>
        <p:sp>
          <p:nvSpPr>
            <p:cNvPr id="39" name="Freeform: Shape 38">
              <a:extLst>
                <a:ext uri="{FF2B5EF4-FFF2-40B4-BE49-F238E27FC236}">
                  <a16:creationId xmlns:a16="http://schemas.microsoft.com/office/drawing/2014/main" id="{133C7AF8-6E15-6FAA-5E19-E2E5F80875AB}"/>
                </a:ext>
              </a:extLst>
            </p:cNvPr>
            <p:cNvSpPr/>
            <p:nvPr/>
          </p:nvSpPr>
          <p:spPr>
            <a:xfrm>
              <a:off x="4254607" y="5560190"/>
              <a:ext cx="7616331" cy="740025"/>
            </a:xfrm>
            <a:custGeom>
              <a:avLst/>
              <a:gdLst>
                <a:gd name="connsiteX0" fmla="*/ 0 w 7616331"/>
                <a:gd name="connsiteY0" fmla="*/ 0 h 740025"/>
                <a:gd name="connsiteX1" fmla="*/ 7616331 w 7616331"/>
                <a:gd name="connsiteY1" fmla="*/ 0 h 740025"/>
                <a:gd name="connsiteX2" fmla="*/ 7616331 w 7616331"/>
                <a:gd name="connsiteY2" fmla="*/ 740025 h 740025"/>
                <a:gd name="connsiteX3" fmla="*/ 0 w 7616331"/>
                <a:gd name="connsiteY3" fmla="*/ 740025 h 740025"/>
                <a:gd name="connsiteX4" fmla="*/ 0 w 7616331"/>
                <a:gd name="connsiteY4" fmla="*/ 0 h 74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740025">
                  <a:moveTo>
                    <a:pt x="0" y="0"/>
                  </a:moveTo>
                  <a:lnTo>
                    <a:pt x="7616331" y="0"/>
                  </a:lnTo>
                  <a:lnTo>
                    <a:pt x="7616331" y="740025"/>
                  </a:lnTo>
                  <a:lnTo>
                    <a:pt x="0" y="740025"/>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US" sz="1200" b="0" kern="1200" dirty="0">
                  <a:effectLst/>
                  <a:latin typeface="Trebuchet MS" panose="020B0603020202020204" pitchFamily="34" charset="0"/>
                  <a:ea typeface="+mn-ea"/>
                  <a:cs typeface="+mn-cs"/>
                </a:rPr>
                <a:t>LASPARK to plant trees, prune trees, trim and blow over trees; propagate plant seedlings maintain gardens, establish recreational and event activities State-wide, as well as rehabilitate and beautify open spaces.</a:t>
              </a:r>
              <a:endParaRPr lang="en-GB" sz="1200" b="0" kern="1200" dirty="0">
                <a:effectLst/>
                <a:latin typeface="Trebuchet MS" panose="020B0603020202020204" pitchFamily="34" charset="0"/>
                <a:ea typeface="+mn-ea"/>
                <a:cs typeface="+mn-cs"/>
              </a:endParaRPr>
            </a:p>
          </p:txBody>
        </p:sp>
      </p:grpSp>
      <p:sp>
        <p:nvSpPr>
          <p:cNvPr id="13" name="Rectangle 12">
            <a:extLst>
              <a:ext uri="{FF2B5EF4-FFF2-40B4-BE49-F238E27FC236}">
                <a16:creationId xmlns:a16="http://schemas.microsoft.com/office/drawing/2014/main" id="{9BE26856-897C-A331-24E2-7F85DB27CBF6}"/>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Quire Sans" panose="020B0502040400020003" pitchFamily="34" charset="0"/>
                <a:cs typeface="Quire Sans" panose="020B0502040400020003" pitchFamily="34" charset="0"/>
              </a:rPr>
              <a:pPr marL="0" marR="0" lvl="0" indent="0" defTabSz="914400" rtl="0" eaLnBrk="1" fontAlgn="auto" latinLnBrk="0" hangingPunct="1">
                <a:lnSpc>
                  <a:spcPct val="100000"/>
                </a:lnSpc>
                <a:spcBef>
                  <a:spcPts val="0"/>
                </a:spcBef>
                <a:spcAft>
                  <a:spcPts val="0"/>
                </a:spcAft>
                <a:buClrTx/>
                <a:buSzTx/>
                <a:buFontTx/>
                <a:buNone/>
                <a:tabLst/>
                <a:defRPr/>
              </a:pPr>
              <a:t>46</a:t>
            </a:fld>
            <a:endParaRPr kumimoji="0" lang="x-none" b="1" i="0" u="none" strike="noStrike" kern="1200" cap="none" spc="0" normalizeH="0" baseline="0" noProof="0" dirty="0">
              <a:ln>
                <a:noFill/>
              </a:ln>
              <a:effectLst/>
              <a:uLnTx/>
              <a:uFillTx/>
              <a:latin typeface="Quire Sans" panose="020B0502040400020003" pitchFamily="34" charset="0"/>
              <a:cs typeface="Quire Sans" panose="020B0502040400020003" pitchFamily="34" charset="0"/>
            </a:endParaRPr>
          </a:p>
        </p:txBody>
      </p:sp>
      <p:sp>
        <p:nvSpPr>
          <p:cNvPr id="4" name="TextBox 3">
            <a:extLst>
              <a:ext uri="{FF2B5EF4-FFF2-40B4-BE49-F238E27FC236}">
                <a16:creationId xmlns:a16="http://schemas.microsoft.com/office/drawing/2014/main" id="{E3A4072E-114A-271C-BAE9-1A78BB91D6A9}"/>
              </a:ext>
            </a:extLst>
          </p:cNvPr>
          <p:cNvSpPr txBox="1"/>
          <p:nvPr/>
        </p:nvSpPr>
        <p:spPr>
          <a:xfrm>
            <a:off x="3397869" y="321862"/>
            <a:ext cx="7756234" cy="307085"/>
          </a:xfrm>
          <a:prstGeom prst="rect">
            <a:avLst/>
          </a:prstGeom>
          <a:solidFill>
            <a:srgbClr val="FFC000"/>
          </a:solidFill>
          <a:ln w="3810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4E66"/>
                </a:solidFill>
                <a:latin typeface="Trebuchet MS" panose="020B0603020202020204" pitchFamily="34" charset="0"/>
              </a:rPr>
              <a:t>      </a:t>
            </a:r>
            <a:r>
              <a:rPr kumimoji="0" lang="en-US" sz="14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 IMPROVE HEALTH CARE SYSTEMS, ENVIRONMENT AND PUBLIC SPACES</a:t>
            </a:r>
          </a:p>
        </p:txBody>
      </p:sp>
      <p:sp>
        <p:nvSpPr>
          <p:cNvPr id="5" name="Arrow: Pentagon 4">
            <a:extLst>
              <a:ext uri="{FF2B5EF4-FFF2-40B4-BE49-F238E27FC236}">
                <a16:creationId xmlns:a16="http://schemas.microsoft.com/office/drawing/2014/main" id="{DD5FE5D8-5609-1592-5E94-3A1E3351AFDC}"/>
              </a:ext>
            </a:extLst>
          </p:cNvPr>
          <p:cNvSpPr/>
          <p:nvPr/>
        </p:nvSpPr>
        <p:spPr>
          <a:xfrm>
            <a:off x="3332250" y="321862"/>
            <a:ext cx="408533" cy="307777"/>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8</a:t>
            </a:r>
          </a:p>
        </p:txBody>
      </p:sp>
      <p:sp>
        <p:nvSpPr>
          <p:cNvPr id="8" name="Rectangle: Rounded Corners 4">
            <a:extLst>
              <a:ext uri="{FF2B5EF4-FFF2-40B4-BE49-F238E27FC236}">
                <a16:creationId xmlns:a16="http://schemas.microsoft.com/office/drawing/2014/main" id="{DE87062E-C41A-A83D-5BD7-8166A802948D}"/>
              </a:ext>
            </a:extLst>
          </p:cNvPr>
          <p:cNvSpPr txBox="1"/>
          <p:nvPr/>
        </p:nvSpPr>
        <p:spPr>
          <a:xfrm>
            <a:off x="3819611" y="709408"/>
            <a:ext cx="7413319" cy="455133"/>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The Quality Of The Environment, Public Spaces And Security Continue To Pose A Challenge, Given The Population Size, Habits And Enforcement Capability.</a:t>
            </a:r>
          </a:p>
        </p:txBody>
      </p:sp>
      <p:graphicFrame>
        <p:nvGraphicFramePr>
          <p:cNvPr id="9" name="Diagram 8">
            <a:extLst>
              <a:ext uri="{FF2B5EF4-FFF2-40B4-BE49-F238E27FC236}">
                <a16:creationId xmlns:a16="http://schemas.microsoft.com/office/drawing/2014/main" id="{1F6E6217-C54B-0265-6427-4FED4558A719}"/>
              </a:ext>
            </a:extLst>
          </p:cNvPr>
          <p:cNvGraphicFramePr/>
          <p:nvPr>
            <p:extLst>
              <p:ext uri="{D42A27DB-BD31-4B8C-83A1-F6EECF244321}">
                <p14:modId xmlns:p14="http://schemas.microsoft.com/office/powerpoint/2010/main" val="163397034"/>
              </p:ext>
            </p:extLst>
          </p:nvPr>
        </p:nvGraphicFramePr>
        <p:xfrm>
          <a:off x="715497" y="3214155"/>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5065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530B1DB-B957-A4A1-1C90-7F068855FA86}"/>
              </a:ext>
            </a:extLst>
          </p:cNvPr>
          <p:cNvGrpSpPr/>
          <p:nvPr/>
        </p:nvGrpSpPr>
        <p:grpSpPr>
          <a:xfrm>
            <a:off x="3140498" y="1603582"/>
            <a:ext cx="1124974" cy="4860000"/>
            <a:chOff x="2903020" y="1562101"/>
            <a:chExt cx="1133615" cy="4320000"/>
          </a:xfrm>
        </p:grpSpPr>
        <p:sp>
          <p:nvSpPr>
            <p:cNvPr id="41" name="object 25">
              <a:extLst>
                <a:ext uri="{FF2B5EF4-FFF2-40B4-BE49-F238E27FC236}">
                  <a16:creationId xmlns:a16="http://schemas.microsoft.com/office/drawing/2014/main" id="{B4F6654E-BB74-56BB-DB0B-8EBB52B84684}"/>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2" name="object 25">
              <a:extLst>
                <a:ext uri="{FF2B5EF4-FFF2-40B4-BE49-F238E27FC236}">
                  <a16:creationId xmlns:a16="http://schemas.microsoft.com/office/drawing/2014/main" id="{B6B2484E-EEA9-E76F-4210-F23DE7C39120}"/>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object 25">
              <a:extLst>
                <a:ext uri="{FF2B5EF4-FFF2-40B4-BE49-F238E27FC236}">
                  <a16:creationId xmlns:a16="http://schemas.microsoft.com/office/drawing/2014/main" id="{93B077FF-CD95-BA0C-B74E-316B86711B7B}"/>
                </a:ext>
              </a:extLst>
            </p:cNvPr>
            <p:cNvSpPr/>
            <p:nvPr/>
          </p:nvSpPr>
          <p:spPr>
            <a:xfrm>
              <a:off x="3748635" y="259421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bject 25">
              <a:extLst>
                <a:ext uri="{FF2B5EF4-FFF2-40B4-BE49-F238E27FC236}">
                  <a16:creationId xmlns:a16="http://schemas.microsoft.com/office/drawing/2014/main" id="{D8488C95-10BE-75AA-E2DD-3687DE9E0BF8}"/>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object 25">
              <a:extLst>
                <a:ext uri="{FF2B5EF4-FFF2-40B4-BE49-F238E27FC236}">
                  <a16:creationId xmlns:a16="http://schemas.microsoft.com/office/drawing/2014/main" id="{417401CB-77C5-53D0-4FED-80CA35030DBE}"/>
                </a:ext>
              </a:extLst>
            </p:cNvPr>
            <p:cNvSpPr/>
            <p:nvPr/>
          </p:nvSpPr>
          <p:spPr>
            <a:xfrm>
              <a:off x="3745687" y="410000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bject 25">
              <a:extLst>
                <a:ext uri="{FF2B5EF4-FFF2-40B4-BE49-F238E27FC236}">
                  <a16:creationId xmlns:a16="http://schemas.microsoft.com/office/drawing/2014/main" id="{880DD4CE-FD00-60A7-16D9-976B9E80E204}"/>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bject 25">
              <a:extLst>
                <a:ext uri="{FF2B5EF4-FFF2-40B4-BE49-F238E27FC236}">
                  <a16:creationId xmlns:a16="http://schemas.microsoft.com/office/drawing/2014/main" id="{D8278139-3882-FF01-D5F9-F2A16ED134B8}"/>
                </a:ext>
              </a:extLst>
            </p:cNvPr>
            <p:cNvSpPr/>
            <p:nvPr/>
          </p:nvSpPr>
          <p:spPr>
            <a:xfrm>
              <a:off x="3745687" y="536487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object 25">
              <a:extLst>
                <a:ext uri="{FF2B5EF4-FFF2-40B4-BE49-F238E27FC236}">
                  <a16:creationId xmlns:a16="http://schemas.microsoft.com/office/drawing/2014/main" id="{5B829C40-EECA-C02C-827E-46660C9E1F2E}"/>
                </a:ext>
              </a:extLst>
            </p:cNvPr>
            <p:cNvSpPr/>
            <p:nvPr/>
          </p:nvSpPr>
          <p:spPr>
            <a:xfrm>
              <a:off x="3748635" y="1971313"/>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bject 25">
              <a:extLst>
                <a:ext uri="{FF2B5EF4-FFF2-40B4-BE49-F238E27FC236}">
                  <a16:creationId xmlns:a16="http://schemas.microsoft.com/office/drawing/2014/main" id="{417FBDEE-8A5B-8C8A-F717-94796B16F07C}"/>
                </a:ext>
              </a:extLst>
            </p:cNvPr>
            <p:cNvSpPr/>
            <p:nvPr/>
          </p:nvSpPr>
          <p:spPr>
            <a:xfrm>
              <a:off x="3748635" y="3541699"/>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object 25">
              <a:extLst>
                <a:ext uri="{FF2B5EF4-FFF2-40B4-BE49-F238E27FC236}">
                  <a16:creationId xmlns:a16="http://schemas.microsoft.com/office/drawing/2014/main" id="{34CA667A-58CC-EE10-F279-ED6D56A982A0}"/>
                </a:ext>
              </a:extLst>
            </p:cNvPr>
            <p:cNvSpPr/>
            <p:nvPr/>
          </p:nvSpPr>
          <p:spPr>
            <a:xfrm>
              <a:off x="3748635" y="4600105"/>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CCAEF268-0DCF-3D7E-5EB6-ED4B6BD2983F}"/>
              </a:ext>
            </a:extLst>
          </p:cNvPr>
          <p:cNvGrpSpPr/>
          <p:nvPr/>
        </p:nvGrpSpPr>
        <p:grpSpPr>
          <a:xfrm>
            <a:off x="670452" y="1257102"/>
            <a:ext cx="11200487" cy="5335738"/>
            <a:chOff x="670452" y="1020612"/>
            <a:chExt cx="11200487" cy="5335738"/>
          </a:xfrm>
        </p:grpSpPr>
        <p:sp>
          <p:nvSpPr>
            <p:cNvPr id="15" name="Rectangle 14">
              <a:extLst>
                <a:ext uri="{FF2B5EF4-FFF2-40B4-BE49-F238E27FC236}">
                  <a16:creationId xmlns:a16="http://schemas.microsoft.com/office/drawing/2014/main" id="{3D78E04C-AC1F-897D-2936-076972941C5D}"/>
                </a:ext>
              </a:extLst>
            </p:cNvPr>
            <p:cNvSpPr/>
            <p:nvPr/>
          </p:nvSpPr>
          <p:spPr>
            <a:xfrm>
              <a:off x="670452" y="1020612"/>
              <a:ext cx="11200487" cy="5335738"/>
            </a:xfrm>
            <a:prstGeom prst="rect">
              <a:avLst/>
            </a:prstGeom>
            <a:noFill/>
          </p:spPr>
        </p:sp>
        <p:sp>
          <p:nvSpPr>
            <p:cNvPr id="16" name="Freeform: Shape 15">
              <a:extLst>
                <a:ext uri="{FF2B5EF4-FFF2-40B4-BE49-F238E27FC236}">
                  <a16:creationId xmlns:a16="http://schemas.microsoft.com/office/drawing/2014/main" id="{00A89EE8-02BC-3DC9-2A0B-88C192C40351}"/>
                </a:ext>
              </a:extLst>
            </p:cNvPr>
            <p:cNvSpPr/>
            <p:nvPr/>
          </p:nvSpPr>
          <p:spPr>
            <a:xfrm>
              <a:off x="670452" y="1031118"/>
              <a:ext cx="2800121" cy="563062"/>
            </a:xfrm>
            <a:custGeom>
              <a:avLst/>
              <a:gdLst>
                <a:gd name="connsiteX0" fmla="*/ 0 w 2800121"/>
                <a:gd name="connsiteY0" fmla="*/ 0 h 563062"/>
                <a:gd name="connsiteX1" fmla="*/ 2800121 w 2800121"/>
                <a:gd name="connsiteY1" fmla="*/ 0 h 563062"/>
                <a:gd name="connsiteX2" fmla="*/ 2800121 w 2800121"/>
                <a:gd name="connsiteY2" fmla="*/ 563062 h 563062"/>
                <a:gd name="connsiteX3" fmla="*/ 0 w 2800121"/>
                <a:gd name="connsiteY3" fmla="*/ 563062 h 563062"/>
                <a:gd name="connsiteX4" fmla="*/ 0 w 2800121"/>
                <a:gd name="connsiteY4" fmla="*/ 0 h 5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563062">
                  <a:moveTo>
                    <a:pt x="0" y="0"/>
                  </a:moveTo>
                  <a:lnTo>
                    <a:pt x="2800121" y="0"/>
                  </a:lnTo>
                  <a:lnTo>
                    <a:pt x="2800121" y="563062"/>
                  </a:lnTo>
                  <a:lnTo>
                    <a:pt x="0" y="563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rPr>
                <a:t>IMPROVED                </a:t>
              </a:r>
              <a:r>
                <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a typeface="+mn-ea"/>
                  <a:cs typeface="+mn-cs"/>
                </a:rPr>
                <a:t>HEALTH CARE SYSTEM</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0862DB06-69CD-F2D7-F8E4-B16DC0A6A537}"/>
                </a:ext>
              </a:extLst>
            </p:cNvPr>
            <p:cNvSpPr/>
            <p:nvPr/>
          </p:nvSpPr>
          <p:spPr>
            <a:xfrm>
              <a:off x="4254607" y="1020612"/>
              <a:ext cx="7616331" cy="563062"/>
            </a:xfrm>
            <a:custGeom>
              <a:avLst/>
              <a:gdLst>
                <a:gd name="connsiteX0" fmla="*/ 0 w 7616331"/>
                <a:gd name="connsiteY0" fmla="*/ 0 h 563062"/>
                <a:gd name="connsiteX1" fmla="*/ 7616331 w 7616331"/>
                <a:gd name="connsiteY1" fmla="*/ 0 h 563062"/>
                <a:gd name="connsiteX2" fmla="*/ 7616331 w 7616331"/>
                <a:gd name="connsiteY2" fmla="*/ 563062 h 563062"/>
                <a:gd name="connsiteX3" fmla="*/ 0 w 7616331"/>
                <a:gd name="connsiteY3" fmla="*/ 563062 h 563062"/>
                <a:gd name="connsiteX4" fmla="*/ 0 w 7616331"/>
                <a:gd name="connsiteY4" fmla="*/ 0 h 5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63062">
                  <a:moveTo>
                    <a:pt x="0" y="0"/>
                  </a:moveTo>
                  <a:lnTo>
                    <a:pt x="7616331" y="0"/>
                  </a:lnTo>
                  <a:lnTo>
                    <a:pt x="7616331" y="563062"/>
                  </a:lnTo>
                  <a:lnTo>
                    <a:pt x="0" y="563062"/>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US" sz="1200" b="0" kern="1200" dirty="0">
                  <a:effectLst/>
                  <a:latin typeface="Trebuchet MS" panose="020B0603020202020204" pitchFamily="34" charset="0"/>
                  <a:ea typeface="+mn-ea"/>
                  <a:cs typeface="+mn-cs"/>
                </a:rPr>
                <a:t>LASHMA’s  Health Insurance Scheme “</a:t>
              </a:r>
              <a:r>
                <a:rPr lang="en-US" sz="1200" b="0" kern="1200" dirty="0" err="1">
                  <a:effectLst/>
                  <a:latin typeface="Trebuchet MS" panose="020B0603020202020204" pitchFamily="34" charset="0"/>
                  <a:ea typeface="+mn-ea"/>
                  <a:cs typeface="+mn-cs"/>
                </a:rPr>
                <a:t>Ilera</a:t>
              </a:r>
              <a:r>
                <a:rPr lang="en-US" sz="1200" b="0" kern="1200" dirty="0">
                  <a:effectLst/>
                  <a:latin typeface="Trebuchet MS" panose="020B0603020202020204" pitchFamily="34" charset="0"/>
                  <a:ea typeface="+mn-ea"/>
                  <a:cs typeface="+mn-cs"/>
                </a:rPr>
                <a:t> </a:t>
              </a:r>
              <a:r>
                <a:rPr lang="en-US" sz="1200" b="0" kern="1200" dirty="0" err="1">
                  <a:effectLst/>
                  <a:latin typeface="Trebuchet MS" panose="020B0603020202020204" pitchFamily="34" charset="0"/>
                  <a:ea typeface="+mn-ea"/>
                  <a:cs typeface="+mn-cs"/>
                </a:rPr>
                <a:t>Eko</a:t>
              </a:r>
              <a:r>
                <a:rPr lang="en-US" sz="1200" b="0" kern="1200" dirty="0">
                  <a:effectLst/>
                  <a:latin typeface="Trebuchet MS" panose="020B0603020202020204" pitchFamily="34" charset="0"/>
                  <a:ea typeface="+mn-ea"/>
                  <a:cs typeface="+mn-cs"/>
                </a:rPr>
                <a:t>” </a:t>
              </a:r>
              <a:r>
                <a:rPr lang="en-US" sz="1200" b="0" kern="1200" dirty="0" err="1">
                  <a:effectLst/>
                  <a:latin typeface="Trebuchet MS" panose="020B0603020202020204" pitchFamily="34" charset="0"/>
                  <a:ea typeface="+mn-ea"/>
                  <a:cs typeface="+mn-cs"/>
                </a:rPr>
                <a:t>Programme</a:t>
              </a:r>
              <a:r>
                <a:rPr lang="en-US" sz="1200" b="0" kern="1200" dirty="0">
                  <a:effectLst/>
                  <a:latin typeface="Trebuchet MS" panose="020B0603020202020204" pitchFamily="34" charset="0"/>
                  <a:ea typeface="+mn-ea"/>
                  <a:cs typeface="+mn-cs"/>
                </a:rPr>
                <a:t> has enrolled 625,000, with over 250 participating hospitals in Lagos State. </a:t>
              </a:r>
              <a:endParaRPr lang="en-GB" sz="1200" b="0" kern="1200" cap="none" spc="0" dirty="0">
                <a:ln w="0"/>
                <a:effectLst/>
                <a:latin typeface="Trebuchet MS" panose="020B0603020202020204" pitchFamily="34" charset="0"/>
              </a:endParaRPr>
            </a:p>
          </p:txBody>
        </p:sp>
        <p:sp>
          <p:nvSpPr>
            <p:cNvPr id="19" name="Freeform: Shape 18">
              <a:extLst>
                <a:ext uri="{FF2B5EF4-FFF2-40B4-BE49-F238E27FC236}">
                  <a16:creationId xmlns:a16="http://schemas.microsoft.com/office/drawing/2014/main" id="{7539AA46-97C5-1E37-2F08-2631CB87F349}"/>
                </a:ext>
              </a:extLst>
            </p:cNvPr>
            <p:cNvSpPr/>
            <p:nvPr/>
          </p:nvSpPr>
          <p:spPr>
            <a:xfrm>
              <a:off x="670452" y="1669134"/>
              <a:ext cx="2800121" cy="257400"/>
            </a:xfrm>
            <a:custGeom>
              <a:avLst/>
              <a:gdLst>
                <a:gd name="connsiteX0" fmla="*/ 0 w 2800121"/>
                <a:gd name="connsiteY0" fmla="*/ 0 h 257400"/>
                <a:gd name="connsiteX1" fmla="*/ 2800121 w 2800121"/>
                <a:gd name="connsiteY1" fmla="*/ 0 h 257400"/>
                <a:gd name="connsiteX2" fmla="*/ 2800121 w 2800121"/>
                <a:gd name="connsiteY2" fmla="*/ 257400 h 257400"/>
                <a:gd name="connsiteX3" fmla="*/ 0 w 2800121"/>
                <a:gd name="connsiteY3" fmla="*/ 257400 h 257400"/>
                <a:gd name="connsiteX4" fmla="*/ 0 w 2800121"/>
                <a:gd name="connsiteY4" fmla="*/ 0 h 2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257400">
                  <a:moveTo>
                    <a:pt x="0" y="0"/>
                  </a:moveTo>
                  <a:lnTo>
                    <a:pt x="2800121" y="0"/>
                  </a:lnTo>
                  <a:lnTo>
                    <a:pt x="2800121" y="257400"/>
                  </a:lnTo>
                  <a:lnTo>
                    <a:pt x="0" y="25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lvl="0" algn="r" defTabSz="577850">
                <a:lnSpc>
                  <a:spcPct val="90000"/>
                </a:lnSpc>
                <a:spcBef>
                  <a:spcPct val="0"/>
                </a:spcBef>
                <a:spcAft>
                  <a:spcPct val="35000"/>
                </a:spcAft>
              </a:pPr>
              <a:endParaRPr lang="en-GB" sz="1200" kern="1200"/>
            </a:p>
          </p:txBody>
        </p:sp>
        <p:sp>
          <p:nvSpPr>
            <p:cNvPr id="21" name="Freeform: Shape 20">
              <a:extLst>
                <a:ext uri="{FF2B5EF4-FFF2-40B4-BE49-F238E27FC236}">
                  <a16:creationId xmlns:a16="http://schemas.microsoft.com/office/drawing/2014/main" id="{762D9361-892E-4FE6-09AE-10196B2625BB}"/>
                </a:ext>
              </a:extLst>
            </p:cNvPr>
            <p:cNvSpPr/>
            <p:nvPr/>
          </p:nvSpPr>
          <p:spPr>
            <a:xfrm>
              <a:off x="4254607" y="1640980"/>
              <a:ext cx="7616331" cy="313706"/>
            </a:xfrm>
            <a:custGeom>
              <a:avLst/>
              <a:gdLst>
                <a:gd name="connsiteX0" fmla="*/ 0 w 7616331"/>
                <a:gd name="connsiteY0" fmla="*/ 0 h 313706"/>
                <a:gd name="connsiteX1" fmla="*/ 7616331 w 7616331"/>
                <a:gd name="connsiteY1" fmla="*/ 0 h 313706"/>
                <a:gd name="connsiteX2" fmla="*/ 7616331 w 7616331"/>
                <a:gd name="connsiteY2" fmla="*/ 313706 h 313706"/>
                <a:gd name="connsiteX3" fmla="*/ 0 w 7616331"/>
                <a:gd name="connsiteY3" fmla="*/ 313706 h 313706"/>
                <a:gd name="connsiteX4" fmla="*/ 0 w 7616331"/>
                <a:gd name="connsiteY4" fmla="*/ 0 h 31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313706">
                  <a:moveTo>
                    <a:pt x="0" y="0"/>
                  </a:moveTo>
                  <a:lnTo>
                    <a:pt x="7616331" y="0"/>
                  </a:lnTo>
                  <a:lnTo>
                    <a:pt x="7616331" y="313706"/>
                  </a:lnTo>
                  <a:lnTo>
                    <a:pt x="0" y="313706"/>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US" sz="1200" b="0" kern="1200" dirty="0">
                  <a:effectLst/>
                  <a:latin typeface="Trebuchet MS" panose="020B0603020202020204" pitchFamily="34" charset="0"/>
                  <a:ea typeface="+mn-ea"/>
                  <a:cs typeface="+mn-cs"/>
                </a:rPr>
                <a:t>100 health facilities to be empaneled into </a:t>
              </a:r>
              <a:r>
                <a:rPr lang="en-US" sz="1200" b="0" kern="1200" dirty="0" err="1">
                  <a:effectLst/>
                  <a:latin typeface="Trebuchet MS" panose="020B0603020202020204" pitchFamily="34" charset="0"/>
                  <a:ea typeface="+mn-ea"/>
                  <a:cs typeface="+mn-cs"/>
                </a:rPr>
                <a:t>Ilera</a:t>
              </a:r>
              <a:r>
                <a:rPr lang="en-US" sz="1200" b="0" kern="1200" dirty="0">
                  <a:effectLst/>
                  <a:latin typeface="Trebuchet MS" panose="020B0603020202020204" pitchFamily="34" charset="0"/>
                  <a:ea typeface="+mn-ea"/>
                  <a:cs typeface="+mn-cs"/>
                </a:rPr>
                <a:t> Eko providers in Y2023. </a:t>
              </a:r>
              <a:endParaRPr lang="en-GB" sz="1200" b="0" kern="1200" dirty="0">
                <a:effectLst/>
                <a:latin typeface="Trebuchet MS" panose="020B0603020202020204" pitchFamily="34" charset="0"/>
                <a:ea typeface="+mn-ea"/>
                <a:cs typeface="+mn-cs"/>
              </a:endParaRPr>
            </a:p>
          </p:txBody>
        </p:sp>
        <p:sp>
          <p:nvSpPr>
            <p:cNvPr id="22" name="Freeform: Shape 21">
              <a:extLst>
                <a:ext uri="{FF2B5EF4-FFF2-40B4-BE49-F238E27FC236}">
                  <a16:creationId xmlns:a16="http://schemas.microsoft.com/office/drawing/2014/main" id="{8C6BA53F-C454-8B6F-BEA5-33D7F3FCC9D6}"/>
                </a:ext>
              </a:extLst>
            </p:cNvPr>
            <p:cNvSpPr/>
            <p:nvPr/>
          </p:nvSpPr>
          <p:spPr>
            <a:xfrm>
              <a:off x="670452" y="2339324"/>
              <a:ext cx="2800121" cy="257400"/>
            </a:xfrm>
            <a:custGeom>
              <a:avLst/>
              <a:gdLst>
                <a:gd name="connsiteX0" fmla="*/ 0 w 2800121"/>
                <a:gd name="connsiteY0" fmla="*/ 0 h 257400"/>
                <a:gd name="connsiteX1" fmla="*/ 2800121 w 2800121"/>
                <a:gd name="connsiteY1" fmla="*/ 0 h 257400"/>
                <a:gd name="connsiteX2" fmla="*/ 2800121 w 2800121"/>
                <a:gd name="connsiteY2" fmla="*/ 257400 h 257400"/>
                <a:gd name="connsiteX3" fmla="*/ 0 w 2800121"/>
                <a:gd name="connsiteY3" fmla="*/ 257400 h 257400"/>
                <a:gd name="connsiteX4" fmla="*/ 0 w 2800121"/>
                <a:gd name="connsiteY4" fmla="*/ 0 h 2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257400">
                  <a:moveTo>
                    <a:pt x="0" y="0"/>
                  </a:moveTo>
                  <a:lnTo>
                    <a:pt x="2800121" y="0"/>
                  </a:lnTo>
                  <a:lnTo>
                    <a:pt x="2800121" y="257400"/>
                  </a:lnTo>
                  <a:lnTo>
                    <a:pt x="0" y="25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lvl="0" algn="r" defTabSz="577850">
                <a:lnSpc>
                  <a:spcPct val="90000"/>
                </a:lnSpc>
                <a:spcBef>
                  <a:spcPct val="0"/>
                </a:spcBef>
                <a:spcAft>
                  <a:spcPct val="35000"/>
                </a:spcAft>
              </a:pPr>
              <a:endParaRPr lang="en-GB" sz="1200" kern="1200"/>
            </a:p>
          </p:txBody>
        </p:sp>
        <p:sp>
          <p:nvSpPr>
            <p:cNvPr id="24" name="Freeform: Shape 23">
              <a:extLst>
                <a:ext uri="{FF2B5EF4-FFF2-40B4-BE49-F238E27FC236}">
                  <a16:creationId xmlns:a16="http://schemas.microsoft.com/office/drawing/2014/main" id="{C33E8C87-91B1-D08A-D04D-5FB2DAE631EE}"/>
                </a:ext>
              </a:extLst>
            </p:cNvPr>
            <p:cNvSpPr/>
            <p:nvPr/>
          </p:nvSpPr>
          <p:spPr>
            <a:xfrm>
              <a:off x="4254607" y="2001487"/>
              <a:ext cx="7616331" cy="933075"/>
            </a:xfrm>
            <a:custGeom>
              <a:avLst/>
              <a:gdLst>
                <a:gd name="connsiteX0" fmla="*/ 0 w 7616331"/>
                <a:gd name="connsiteY0" fmla="*/ 0 h 933075"/>
                <a:gd name="connsiteX1" fmla="*/ 7616331 w 7616331"/>
                <a:gd name="connsiteY1" fmla="*/ 0 h 933075"/>
                <a:gd name="connsiteX2" fmla="*/ 7616331 w 7616331"/>
                <a:gd name="connsiteY2" fmla="*/ 933075 h 933075"/>
                <a:gd name="connsiteX3" fmla="*/ 0 w 7616331"/>
                <a:gd name="connsiteY3" fmla="*/ 933075 h 933075"/>
                <a:gd name="connsiteX4" fmla="*/ 0 w 7616331"/>
                <a:gd name="connsiteY4" fmla="*/ 0 h 933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33075">
                  <a:moveTo>
                    <a:pt x="0" y="0"/>
                  </a:moveTo>
                  <a:lnTo>
                    <a:pt x="7616331" y="0"/>
                  </a:lnTo>
                  <a:lnTo>
                    <a:pt x="7616331" y="933075"/>
                  </a:lnTo>
                  <a:lnTo>
                    <a:pt x="0" y="933075"/>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GB" sz="1200" b="0" kern="1200" dirty="0">
                  <a:effectLst/>
                  <a:latin typeface="Trebuchet MS" panose="020B0603020202020204" pitchFamily="34" charset="0"/>
                  <a:ea typeface="+mn-ea"/>
                  <a:cs typeface="+mn-cs"/>
                </a:rPr>
                <a:t>To increase enrolment of vulnerable Lagos residents in 57 LGAs/LCDAs, LASHMA flagged off its Y2023 EKO Social Health Alliance (EKOSHA) enrolment of the vulnerable and indigent at </a:t>
              </a:r>
              <a:r>
                <a:rPr lang="en-GB" sz="1200" b="0" kern="1200" dirty="0" err="1">
                  <a:effectLst/>
                  <a:latin typeface="Trebuchet MS" panose="020B0603020202020204" pitchFamily="34" charset="0"/>
                  <a:ea typeface="+mn-ea"/>
                  <a:cs typeface="+mn-cs"/>
                </a:rPr>
                <a:t>Ijede</a:t>
              </a:r>
              <a:r>
                <a:rPr lang="en-GB" sz="1200" b="0" kern="1200" dirty="0">
                  <a:effectLst/>
                  <a:latin typeface="Trebuchet MS" panose="020B0603020202020204" pitchFamily="34" charset="0"/>
                  <a:ea typeface="+mn-ea"/>
                  <a:cs typeface="+mn-cs"/>
                </a:rPr>
                <a:t> LCDA, </a:t>
              </a:r>
              <a:r>
                <a:rPr lang="en-GB" sz="1200" b="0" kern="1200" dirty="0" err="1">
                  <a:effectLst/>
                  <a:latin typeface="Trebuchet MS" panose="020B0603020202020204" pitchFamily="34" charset="0"/>
                  <a:ea typeface="+mn-ea"/>
                  <a:cs typeface="+mn-cs"/>
                </a:rPr>
                <a:t>Kosofe</a:t>
              </a:r>
              <a:r>
                <a:rPr lang="en-GB" sz="1200" b="0" kern="1200" dirty="0">
                  <a:effectLst/>
                  <a:latin typeface="Trebuchet MS" panose="020B0603020202020204" pitchFamily="34" charset="0"/>
                  <a:ea typeface="+mn-ea"/>
                  <a:cs typeface="+mn-cs"/>
                </a:rPr>
                <a:t> LCDA, </a:t>
              </a:r>
              <a:r>
                <a:rPr lang="en-GB" sz="1200" b="0" kern="1200" dirty="0" err="1">
                  <a:effectLst/>
                  <a:latin typeface="Trebuchet MS" panose="020B0603020202020204" pitchFamily="34" charset="0"/>
                  <a:ea typeface="+mn-ea"/>
                  <a:cs typeface="+mn-cs"/>
                </a:rPr>
                <a:t>Kosofe</a:t>
              </a:r>
              <a:r>
                <a:rPr lang="en-GB" sz="1200" b="0" kern="1200" dirty="0">
                  <a:effectLst/>
                  <a:latin typeface="Trebuchet MS" panose="020B0603020202020204" pitchFamily="34" charset="0"/>
                  <a:ea typeface="+mn-ea"/>
                  <a:cs typeface="+mn-cs"/>
                </a:rPr>
                <a:t> LGA, </a:t>
              </a:r>
              <a:r>
                <a:rPr lang="en-GB" sz="1200" b="0" kern="1200" dirty="0" err="1">
                  <a:effectLst/>
                  <a:latin typeface="Trebuchet MS" panose="020B0603020202020204" pitchFamily="34" charset="0"/>
                  <a:ea typeface="+mn-ea"/>
                  <a:cs typeface="+mn-cs"/>
                </a:rPr>
                <a:t>Odi-Olowo</a:t>
              </a:r>
              <a:r>
                <a:rPr lang="en-GB" sz="1200" b="0" kern="1200" dirty="0">
                  <a:effectLst/>
                  <a:latin typeface="Trebuchet MS" panose="020B0603020202020204" pitchFamily="34" charset="0"/>
                  <a:ea typeface="+mn-ea"/>
                  <a:cs typeface="+mn-cs"/>
                </a:rPr>
                <a:t> LGA, </a:t>
              </a:r>
              <a:r>
                <a:rPr lang="en-GB" sz="1200" b="0" kern="1200" dirty="0" err="1">
                  <a:effectLst/>
                  <a:latin typeface="Trebuchet MS" panose="020B0603020202020204" pitchFamily="34" charset="0"/>
                  <a:ea typeface="+mn-ea"/>
                  <a:cs typeface="+mn-cs"/>
                </a:rPr>
                <a:t>Iru</a:t>
              </a:r>
              <a:r>
                <a:rPr lang="en-GB" sz="1200" b="0" kern="1200" dirty="0">
                  <a:effectLst/>
                  <a:latin typeface="Trebuchet MS" panose="020B0603020202020204" pitchFamily="34" charset="0"/>
                  <a:ea typeface="+mn-ea"/>
                  <a:cs typeface="+mn-cs"/>
                </a:rPr>
                <a:t>-Victoria Island LCDA, </a:t>
              </a:r>
              <a:r>
                <a:rPr lang="en-GB" sz="1200" b="0" kern="1200" dirty="0" err="1">
                  <a:effectLst/>
                  <a:latin typeface="Trebuchet MS" panose="020B0603020202020204" pitchFamily="34" charset="0"/>
                  <a:ea typeface="+mn-ea"/>
                  <a:cs typeface="+mn-cs"/>
                </a:rPr>
                <a:t>Epe</a:t>
              </a:r>
              <a:r>
                <a:rPr lang="en-GB" sz="1200" b="0" kern="1200" dirty="0">
                  <a:effectLst/>
                  <a:latin typeface="Trebuchet MS" panose="020B0603020202020204" pitchFamily="34" charset="0"/>
                  <a:ea typeface="+mn-ea"/>
                  <a:cs typeface="+mn-cs"/>
                </a:rPr>
                <a:t> LGA, Egbe-</a:t>
              </a:r>
              <a:r>
                <a:rPr lang="en-GB" sz="1200" b="0" kern="1200" dirty="0" err="1">
                  <a:effectLst/>
                  <a:latin typeface="Trebuchet MS" panose="020B0603020202020204" pitchFamily="34" charset="0"/>
                  <a:ea typeface="+mn-ea"/>
                  <a:cs typeface="+mn-cs"/>
                </a:rPr>
                <a:t>Idimu</a:t>
              </a:r>
              <a:r>
                <a:rPr lang="en-GB" sz="1200" b="0" kern="1200" dirty="0">
                  <a:effectLst/>
                  <a:latin typeface="Trebuchet MS" panose="020B0603020202020204" pitchFamily="34" charset="0"/>
                  <a:ea typeface="+mn-ea"/>
                  <a:cs typeface="+mn-cs"/>
                </a:rPr>
                <a:t> LCDA, </a:t>
              </a:r>
              <a:r>
                <a:rPr lang="en-GB" sz="1200" b="0" kern="1200" dirty="0" err="1">
                  <a:effectLst/>
                  <a:latin typeface="Trebuchet MS" panose="020B0603020202020204" pitchFamily="34" charset="0"/>
                  <a:ea typeface="+mn-ea"/>
                  <a:cs typeface="+mn-cs"/>
                </a:rPr>
                <a:t>Apapa</a:t>
              </a:r>
              <a:r>
                <a:rPr lang="en-GB" sz="1200" b="0" kern="1200" dirty="0">
                  <a:effectLst/>
                  <a:latin typeface="Trebuchet MS" panose="020B0603020202020204" pitchFamily="34" charset="0"/>
                  <a:ea typeface="+mn-ea"/>
                  <a:cs typeface="+mn-cs"/>
                </a:rPr>
                <a:t> LGA, </a:t>
              </a:r>
              <a:r>
                <a:rPr lang="en-GB" sz="1200" b="0" kern="1200" dirty="0" err="1">
                  <a:effectLst/>
                  <a:latin typeface="Trebuchet MS" panose="020B0603020202020204" pitchFamily="34" charset="0"/>
                  <a:ea typeface="+mn-ea"/>
                  <a:cs typeface="+mn-cs"/>
                </a:rPr>
                <a:t>Ojodu</a:t>
              </a:r>
              <a:r>
                <a:rPr lang="en-GB" sz="1200" b="0" kern="1200" dirty="0">
                  <a:effectLst/>
                  <a:latin typeface="Trebuchet MS" panose="020B0603020202020204" pitchFamily="34" charset="0"/>
                  <a:ea typeface="+mn-ea"/>
                  <a:cs typeface="+mn-cs"/>
                </a:rPr>
                <a:t> LCDA, Coker-</a:t>
              </a:r>
              <a:r>
                <a:rPr lang="en-GB" sz="1200" b="0" kern="1200" dirty="0" err="1">
                  <a:effectLst/>
                  <a:latin typeface="Trebuchet MS" panose="020B0603020202020204" pitchFamily="34" charset="0"/>
                  <a:ea typeface="+mn-ea"/>
                  <a:cs typeface="+mn-cs"/>
                </a:rPr>
                <a:t>Aguda</a:t>
              </a:r>
              <a:r>
                <a:rPr lang="en-GB" sz="1200" b="0" kern="1200" dirty="0">
                  <a:effectLst/>
                  <a:latin typeface="Trebuchet MS" panose="020B0603020202020204" pitchFamily="34" charset="0"/>
                  <a:ea typeface="+mn-ea"/>
                  <a:cs typeface="+mn-cs"/>
                </a:rPr>
                <a:t> LCDA, and </a:t>
              </a:r>
              <a:r>
                <a:rPr lang="en-GB" sz="1200" b="0" kern="1200" dirty="0" err="1">
                  <a:effectLst/>
                  <a:latin typeface="Trebuchet MS" panose="020B0603020202020204" pitchFamily="34" charset="0"/>
                  <a:ea typeface="+mn-ea"/>
                  <a:cs typeface="+mn-cs"/>
                </a:rPr>
                <a:t>Oriade</a:t>
              </a:r>
              <a:r>
                <a:rPr lang="en-GB" sz="1200" b="0" kern="1200" dirty="0">
                  <a:effectLst/>
                  <a:latin typeface="Trebuchet MS" panose="020B0603020202020204" pitchFamily="34" charset="0"/>
                  <a:ea typeface="+mn-ea"/>
                  <a:cs typeface="+mn-cs"/>
                </a:rPr>
                <a:t> LCDA</a:t>
              </a:r>
            </a:p>
          </p:txBody>
        </p:sp>
        <p:sp>
          <p:nvSpPr>
            <p:cNvPr id="25" name="Freeform: Shape 24">
              <a:extLst>
                <a:ext uri="{FF2B5EF4-FFF2-40B4-BE49-F238E27FC236}">
                  <a16:creationId xmlns:a16="http://schemas.microsoft.com/office/drawing/2014/main" id="{E10A6EA7-3257-A9C4-7658-FE5D6AC64B4F}"/>
                </a:ext>
              </a:extLst>
            </p:cNvPr>
            <p:cNvSpPr/>
            <p:nvPr/>
          </p:nvSpPr>
          <p:spPr>
            <a:xfrm>
              <a:off x="670452" y="3319199"/>
              <a:ext cx="2800121" cy="257400"/>
            </a:xfrm>
            <a:custGeom>
              <a:avLst/>
              <a:gdLst>
                <a:gd name="connsiteX0" fmla="*/ 0 w 2800121"/>
                <a:gd name="connsiteY0" fmla="*/ 0 h 257400"/>
                <a:gd name="connsiteX1" fmla="*/ 2800121 w 2800121"/>
                <a:gd name="connsiteY1" fmla="*/ 0 h 257400"/>
                <a:gd name="connsiteX2" fmla="*/ 2800121 w 2800121"/>
                <a:gd name="connsiteY2" fmla="*/ 257400 h 257400"/>
                <a:gd name="connsiteX3" fmla="*/ 0 w 2800121"/>
                <a:gd name="connsiteY3" fmla="*/ 257400 h 257400"/>
                <a:gd name="connsiteX4" fmla="*/ 0 w 2800121"/>
                <a:gd name="connsiteY4" fmla="*/ 0 h 2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257400">
                  <a:moveTo>
                    <a:pt x="0" y="0"/>
                  </a:moveTo>
                  <a:lnTo>
                    <a:pt x="2800121" y="0"/>
                  </a:lnTo>
                  <a:lnTo>
                    <a:pt x="2800121" y="257400"/>
                  </a:lnTo>
                  <a:lnTo>
                    <a:pt x="0" y="25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lvl="0" algn="r" defTabSz="577850">
                <a:lnSpc>
                  <a:spcPct val="90000"/>
                </a:lnSpc>
                <a:spcBef>
                  <a:spcPct val="0"/>
                </a:spcBef>
                <a:spcAft>
                  <a:spcPct val="35000"/>
                </a:spcAft>
              </a:pPr>
              <a:endParaRPr lang="en-GB" sz="1200" kern="1200"/>
            </a:p>
          </p:txBody>
        </p:sp>
        <p:sp>
          <p:nvSpPr>
            <p:cNvPr id="27" name="Freeform: Shape 26">
              <a:extLst>
                <a:ext uri="{FF2B5EF4-FFF2-40B4-BE49-F238E27FC236}">
                  <a16:creationId xmlns:a16="http://schemas.microsoft.com/office/drawing/2014/main" id="{1330A1D8-CDC7-EB67-8200-791782437490}"/>
                </a:ext>
              </a:extLst>
            </p:cNvPr>
            <p:cNvSpPr/>
            <p:nvPr/>
          </p:nvSpPr>
          <p:spPr>
            <a:xfrm>
              <a:off x="4254607" y="2981362"/>
              <a:ext cx="7616331" cy="933075"/>
            </a:xfrm>
            <a:custGeom>
              <a:avLst/>
              <a:gdLst>
                <a:gd name="connsiteX0" fmla="*/ 0 w 7616331"/>
                <a:gd name="connsiteY0" fmla="*/ 0 h 933075"/>
                <a:gd name="connsiteX1" fmla="*/ 7616331 w 7616331"/>
                <a:gd name="connsiteY1" fmla="*/ 0 h 933075"/>
                <a:gd name="connsiteX2" fmla="*/ 7616331 w 7616331"/>
                <a:gd name="connsiteY2" fmla="*/ 933075 h 933075"/>
                <a:gd name="connsiteX3" fmla="*/ 0 w 7616331"/>
                <a:gd name="connsiteY3" fmla="*/ 933075 h 933075"/>
                <a:gd name="connsiteX4" fmla="*/ 0 w 7616331"/>
                <a:gd name="connsiteY4" fmla="*/ 0 h 933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33075">
                  <a:moveTo>
                    <a:pt x="0" y="0"/>
                  </a:moveTo>
                  <a:lnTo>
                    <a:pt x="7616331" y="0"/>
                  </a:lnTo>
                  <a:lnTo>
                    <a:pt x="7616331" y="933075"/>
                  </a:lnTo>
                  <a:lnTo>
                    <a:pt x="0" y="933075"/>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US" sz="1200" b="0" kern="1200" dirty="0" err="1">
                  <a:effectLst/>
                  <a:latin typeface="Trebuchet MS" panose="020B0603020202020204" pitchFamily="34" charset="0"/>
                  <a:ea typeface="+mn-ea"/>
                  <a:cs typeface="+mn-cs"/>
                </a:rPr>
                <a:t>Ifako-Ijaiye</a:t>
              </a:r>
              <a:r>
                <a:rPr lang="en-US" sz="1200" b="0" kern="1200" dirty="0">
                  <a:effectLst/>
                  <a:latin typeface="Trebuchet MS" panose="020B0603020202020204" pitchFamily="34" charset="0"/>
                  <a:ea typeface="+mn-ea"/>
                  <a:cs typeface="+mn-cs"/>
                </a:rPr>
                <a:t> General Hospital to be renovated; Specialist Hospital to be constructed (Construction on Oncology Centre at Gbagada General Hospital;) 5 Ambulance Bases to be constructed; and 10 additional Mobile Intensive Care Unit (MICU) ambulance vehicles to be procured.</a:t>
              </a:r>
              <a:endParaRPr lang="en-GB" sz="1200" b="0" kern="1200" dirty="0">
                <a:effectLst/>
                <a:latin typeface="Trebuchet MS" panose="020B0603020202020204" pitchFamily="34" charset="0"/>
                <a:ea typeface="+mn-ea"/>
                <a:cs typeface="+mn-cs"/>
              </a:endParaRPr>
            </a:p>
          </p:txBody>
        </p:sp>
        <p:sp>
          <p:nvSpPr>
            <p:cNvPr id="28" name="Freeform: Shape 27">
              <a:extLst>
                <a:ext uri="{FF2B5EF4-FFF2-40B4-BE49-F238E27FC236}">
                  <a16:creationId xmlns:a16="http://schemas.microsoft.com/office/drawing/2014/main" id="{25097E33-6C3F-B600-7DC5-B5231881CF1F}"/>
                </a:ext>
              </a:extLst>
            </p:cNvPr>
            <p:cNvSpPr/>
            <p:nvPr/>
          </p:nvSpPr>
          <p:spPr>
            <a:xfrm>
              <a:off x="670452" y="4073849"/>
              <a:ext cx="2800121" cy="257400"/>
            </a:xfrm>
            <a:custGeom>
              <a:avLst/>
              <a:gdLst>
                <a:gd name="connsiteX0" fmla="*/ 0 w 2800121"/>
                <a:gd name="connsiteY0" fmla="*/ 0 h 257400"/>
                <a:gd name="connsiteX1" fmla="*/ 2800121 w 2800121"/>
                <a:gd name="connsiteY1" fmla="*/ 0 h 257400"/>
                <a:gd name="connsiteX2" fmla="*/ 2800121 w 2800121"/>
                <a:gd name="connsiteY2" fmla="*/ 257400 h 257400"/>
                <a:gd name="connsiteX3" fmla="*/ 0 w 2800121"/>
                <a:gd name="connsiteY3" fmla="*/ 257400 h 257400"/>
                <a:gd name="connsiteX4" fmla="*/ 0 w 2800121"/>
                <a:gd name="connsiteY4" fmla="*/ 0 h 2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257400">
                  <a:moveTo>
                    <a:pt x="0" y="0"/>
                  </a:moveTo>
                  <a:lnTo>
                    <a:pt x="2800121" y="0"/>
                  </a:lnTo>
                  <a:lnTo>
                    <a:pt x="2800121" y="257400"/>
                  </a:lnTo>
                  <a:lnTo>
                    <a:pt x="0" y="25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30" name="Freeform: Shape 29">
              <a:extLst>
                <a:ext uri="{FF2B5EF4-FFF2-40B4-BE49-F238E27FC236}">
                  <a16:creationId xmlns:a16="http://schemas.microsoft.com/office/drawing/2014/main" id="{E68B09C6-7D8C-A0C8-3695-4E50973D797C}"/>
                </a:ext>
              </a:extLst>
            </p:cNvPr>
            <p:cNvSpPr/>
            <p:nvPr/>
          </p:nvSpPr>
          <p:spPr>
            <a:xfrm>
              <a:off x="4254607" y="3961237"/>
              <a:ext cx="7616331" cy="482625"/>
            </a:xfrm>
            <a:custGeom>
              <a:avLst/>
              <a:gdLst>
                <a:gd name="connsiteX0" fmla="*/ 0 w 7616331"/>
                <a:gd name="connsiteY0" fmla="*/ 0 h 482625"/>
                <a:gd name="connsiteX1" fmla="*/ 7616331 w 7616331"/>
                <a:gd name="connsiteY1" fmla="*/ 0 h 482625"/>
                <a:gd name="connsiteX2" fmla="*/ 7616331 w 7616331"/>
                <a:gd name="connsiteY2" fmla="*/ 482625 h 482625"/>
                <a:gd name="connsiteX3" fmla="*/ 0 w 7616331"/>
                <a:gd name="connsiteY3" fmla="*/ 482625 h 482625"/>
                <a:gd name="connsiteX4" fmla="*/ 0 w 7616331"/>
                <a:gd name="connsiteY4" fmla="*/ 0 h 48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482625">
                  <a:moveTo>
                    <a:pt x="0" y="0"/>
                  </a:moveTo>
                  <a:lnTo>
                    <a:pt x="7616331" y="0"/>
                  </a:lnTo>
                  <a:lnTo>
                    <a:pt x="7616331" y="482625"/>
                  </a:lnTo>
                  <a:lnTo>
                    <a:pt x="0" y="482625"/>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200" b="0" i="0" u="none" kern="1200">
                  <a:latin typeface="Trebuchet MS" panose="020B0603020202020204" pitchFamily="34" charset="0"/>
                </a:rPr>
                <a:t>Architectural Design to be prepared for rehabilitation of hospitals and CCTV to be provided in 14 General Hospitals. </a:t>
              </a:r>
              <a:endParaRPr lang="en-GB" sz="1200" b="0" kern="1200" cap="none" spc="0" dirty="0">
                <a:ln w="0"/>
                <a:effectLst/>
                <a:latin typeface="Trebuchet MS" panose="020B0603020202020204" pitchFamily="34" charset="0"/>
              </a:endParaRPr>
            </a:p>
          </p:txBody>
        </p:sp>
        <p:sp>
          <p:nvSpPr>
            <p:cNvPr id="31" name="Freeform: Shape 30">
              <a:extLst>
                <a:ext uri="{FF2B5EF4-FFF2-40B4-BE49-F238E27FC236}">
                  <a16:creationId xmlns:a16="http://schemas.microsoft.com/office/drawing/2014/main" id="{71FD0128-6F72-C9D2-E1B8-A58DC881454D}"/>
                </a:ext>
              </a:extLst>
            </p:cNvPr>
            <p:cNvSpPr/>
            <p:nvPr/>
          </p:nvSpPr>
          <p:spPr>
            <a:xfrm>
              <a:off x="670452" y="4627405"/>
              <a:ext cx="2800121" cy="257400"/>
            </a:xfrm>
            <a:custGeom>
              <a:avLst/>
              <a:gdLst>
                <a:gd name="connsiteX0" fmla="*/ 0 w 2800121"/>
                <a:gd name="connsiteY0" fmla="*/ 0 h 257400"/>
                <a:gd name="connsiteX1" fmla="*/ 2800121 w 2800121"/>
                <a:gd name="connsiteY1" fmla="*/ 0 h 257400"/>
                <a:gd name="connsiteX2" fmla="*/ 2800121 w 2800121"/>
                <a:gd name="connsiteY2" fmla="*/ 257400 h 257400"/>
                <a:gd name="connsiteX3" fmla="*/ 0 w 2800121"/>
                <a:gd name="connsiteY3" fmla="*/ 257400 h 257400"/>
                <a:gd name="connsiteX4" fmla="*/ 0 w 2800121"/>
                <a:gd name="connsiteY4" fmla="*/ 0 h 2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257400">
                  <a:moveTo>
                    <a:pt x="0" y="0"/>
                  </a:moveTo>
                  <a:lnTo>
                    <a:pt x="2800121" y="0"/>
                  </a:lnTo>
                  <a:lnTo>
                    <a:pt x="2800121" y="257400"/>
                  </a:lnTo>
                  <a:lnTo>
                    <a:pt x="0" y="25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33" name="Freeform: Shape 32">
              <a:extLst>
                <a:ext uri="{FF2B5EF4-FFF2-40B4-BE49-F238E27FC236}">
                  <a16:creationId xmlns:a16="http://schemas.microsoft.com/office/drawing/2014/main" id="{929CB7DB-701E-2540-8050-1E2163FB8F27}"/>
                </a:ext>
              </a:extLst>
            </p:cNvPr>
            <p:cNvSpPr/>
            <p:nvPr/>
          </p:nvSpPr>
          <p:spPr>
            <a:xfrm>
              <a:off x="4254607" y="4490662"/>
              <a:ext cx="7616331" cy="530887"/>
            </a:xfrm>
            <a:custGeom>
              <a:avLst/>
              <a:gdLst>
                <a:gd name="connsiteX0" fmla="*/ 0 w 7616331"/>
                <a:gd name="connsiteY0" fmla="*/ 0 h 530887"/>
                <a:gd name="connsiteX1" fmla="*/ 7616331 w 7616331"/>
                <a:gd name="connsiteY1" fmla="*/ 0 h 530887"/>
                <a:gd name="connsiteX2" fmla="*/ 7616331 w 7616331"/>
                <a:gd name="connsiteY2" fmla="*/ 530887 h 530887"/>
                <a:gd name="connsiteX3" fmla="*/ 0 w 7616331"/>
                <a:gd name="connsiteY3" fmla="*/ 530887 h 530887"/>
                <a:gd name="connsiteX4" fmla="*/ 0 w 7616331"/>
                <a:gd name="connsiteY4" fmla="*/ 0 h 5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30887">
                  <a:moveTo>
                    <a:pt x="0" y="0"/>
                  </a:moveTo>
                  <a:lnTo>
                    <a:pt x="7616331" y="0"/>
                  </a:lnTo>
                  <a:lnTo>
                    <a:pt x="7616331" y="530887"/>
                  </a:lnTo>
                  <a:lnTo>
                    <a:pt x="0" y="530887"/>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US" sz="1200" b="0" i="0" u="none" kern="1200" dirty="0">
                  <a:latin typeface="Trebuchet MS" panose="020B0603020202020204" pitchFamily="34" charset="0"/>
                </a:rPr>
                <a:t>Construction of New Massey Street Children Hospital Main Building to commence in July and Perimeter fencing to commence in August.</a:t>
              </a:r>
              <a:endParaRPr lang="en-GB" sz="1200" b="1" kern="1200" cap="none" spc="0" dirty="0">
                <a:ln w="0"/>
                <a:effectLst/>
                <a:latin typeface="Trebuchet MS" panose="020B0603020202020204" pitchFamily="34" charset="0"/>
              </a:endParaRPr>
            </a:p>
          </p:txBody>
        </p:sp>
        <p:sp>
          <p:nvSpPr>
            <p:cNvPr id="34" name="Freeform: Shape 33">
              <a:extLst>
                <a:ext uri="{FF2B5EF4-FFF2-40B4-BE49-F238E27FC236}">
                  <a16:creationId xmlns:a16="http://schemas.microsoft.com/office/drawing/2014/main" id="{257D8304-F99D-EC12-CCA9-A9DF6FBADB0F}"/>
                </a:ext>
              </a:extLst>
            </p:cNvPr>
            <p:cNvSpPr/>
            <p:nvPr/>
          </p:nvSpPr>
          <p:spPr>
            <a:xfrm>
              <a:off x="670452" y="5406187"/>
              <a:ext cx="2800121" cy="257400"/>
            </a:xfrm>
            <a:custGeom>
              <a:avLst/>
              <a:gdLst>
                <a:gd name="connsiteX0" fmla="*/ 0 w 2800121"/>
                <a:gd name="connsiteY0" fmla="*/ 0 h 257400"/>
                <a:gd name="connsiteX1" fmla="*/ 2800121 w 2800121"/>
                <a:gd name="connsiteY1" fmla="*/ 0 h 257400"/>
                <a:gd name="connsiteX2" fmla="*/ 2800121 w 2800121"/>
                <a:gd name="connsiteY2" fmla="*/ 257400 h 257400"/>
                <a:gd name="connsiteX3" fmla="*/ 0 w 2800121"/>
                <a:gd name="connsiteY3" fmla="*/ 257400 h 257400"/>
                <a:gd name="connsiteX4" fmla="*/ 0 w 2800121"/>
                <a:gd name="connsiteY4" fmla="*/ 0 h 2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257400">
                  <a:moveTo>
                    <a:pt x="0" y="0"/>
                  </a:moveTo>
                  <a:lnTo>
                    <a:pt x="2800121" y="0"/>
                  </a:lnTo>
                  <a:lnTo>
                    <a:pt x="2800121" y="257400"/>
                  </a:lnTo>
                  <a:lnTo>
                    <a:pt x="0" y="25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lvl="0" algn="r" defTabSz="577850">
                <a:lnSpc>
                  <a:spcPct val="90000"/>
                </a:lnSpc>
                <a:spcBef>
                  <a:spcPct val="0"/>
                </a:spcBef>
                <a:spcAft>
                  <a:spcPct val="35000"/>
                </a:spcAft>
              </a:pPr>
              <a:endParaRPr lang="en-GB" sz="1200" kern="1200"/>
            </a:p>
          </p:txBody>
        </p:sp>
        <p:sp>
          <p:nvSpPr>
            <p:cNvPr id="36" name="Freeform: Shape 35">
              <a:extLst>
                <a:ext uri="{FF2B5EF4-FFF2-40B4-BE49-F238E27FC236}">
                  <a16:creationId xmlns:a16="http://schemas.microsoft.com/office/drawing/2014/main" id="{92827E38-B0B5-0BD8-19D4-EC9C42E2F879}"/>
                </a:ext>
              </a:extLst>
            </p:cNvPr>
            <p:cNvSpPr/>
            <p:nvPr/>
          </p:nvSpPr>
          <p:spPr>
            <a:xfrm>
              <a:off x="4254607" y="5068349"/>
              <a:ext cx="7616331" cy="933075"/>
            </a:xfrm>
            <a:custGeom>
              <a:avLst/>
              <a:gdLst>
                <a:gd name="connsiteX0" fmla="*/ 0 w 7616331"/>
                <a:gd name="connsiteY0" fmla="*/ 0 h 933075"/>
                <a:gd name="connsiteX1" fmla="*/ 7616331 w 7616331"/>
                <a:gd name="connsiteY1" fmla="*/ 0 h 933075"/>
                <a:gd name="connsiteX2" fmla="*/ 7616331 w 7616331"/>
                <a:gd name="connsiteY2" fmla="*/ 933075 h 933075"/>
                <a:gd name="connsiteX3" fmla="*/ 0 w 7616331"/>
                <a:gd name="connsiteY3" fmla="*/ 933075 h 933075"/>
                <a:gd name="connsiteX4" fmla="*/ 0 w 7616331"/>
                <a:gd name="connsiteY4" fmla="*/ 0 h 933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933075">
                  <a:moveTo>
                    <a:pt x="0" y="0"/>
                  </a:moveTo>
                  <a:lnTo>
                    <a:pt x="7616331" y="0"/>
                  </a:lnTo>
                  <a:lnTo>
                    <a:pt x="7616331" y="933075"/>
                  </a:lnTo>
                  <a:lnTo>
                    <a:pt x="0" y="933075"/>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chemeClr val="accent5"/>
                </a:buClr>
              </a:pPr>
              <a:r>
                <a:rPr lang="en-US" sz="1200" b="0" i="0" u="none" kern="1200" dirty="0">
                  <a:latin typeface="Trebuchet MS" panose="020B0603020202020204" pitchFamily="34" charset="0"/>
                </a:rPr>
                <a:t>Ongoing Acquisition/Expansion of Land for </a:t>
              </a:r>
              <a:r>
                <a:rPr lang="en-US" sz="1200" b="0" i="0" u="none" kern="1200" dirty="0" err="1">
                  <a:latin typeface="Trebuchet MS" panose="020B0603020202020204" pitchFamily="34" charset="0"/>
                </a:rPr>
                <a:t>Orile</a:t>
              </a:r>
              <a:r>
                <a:rPr lang="en-US" sz="1200" b="0" i="0" u="none" kern="1200" dirty="0">
                  <a:latin typeface="Trebuchet MS" panose="020B0603020202020204" pitchFamily="34" charset="0"/>
                </a:rPr>
                <a:t>-Agege General Hospital; Construction and Equipping of Psychiatry Hospital, Ketu </a:t>
              </a:r>
              <a:r>
                <a:rPr lang="en-US" sz="1200" b="0" i="0" u="none" kern="1200" dirty="0" err="1">
                  <a:latin typeface="Trebuchet MS" panose="020B0603020202020204" pitchFamily="34" charset="0"/>
                </a:rPr>
                <a:t>Ejinrin</a:t>
              </a:r>
              <a:r>
                <a:rPr lang="en-US" sz="1200" b="0" i="0" u="none" kern="1200" dirty="0">
                  <a:latin typeface="Trebuchet MS" panose="020B0603020202020204" pitchFamily="34" charset="0"/>
                </a:rPr>
                <a:t>;  Rehabilitation and upgrade of GH Lagos with architectural Design as well as Ibeju Lekki General Hospital, 280 bed General </a:t>
              </a:r>
              <a:r>
                <a:rPr lang="en-US" sz="1200" b="0" i="0" u="none" kern="1200" dirty="0" err="1">
                  <a:latin typeface="Trebuchet MS" panose="020B0603020202020204" pitchFamily="34" charset="0"/>
                </a:rPr>
                <a:t>Hospital,Ojo</a:t>
              </a:r>
              <a:r>
                <a:rPr lang="en-US" sz="1200" b="0" i="0" u="none" kern="1200" dirty="0">
                  <a:latin typeface="Trebuchet MS" panose="020B0603020202020204" pitchFamily="34" charset="0"/>
                </a:rPr>
                <a:t> and Doctors Quarters LASUTH to be completed</a:t>
              </a:r>
              <a:endParaRPr lang="en-GB" sz="1200" b="0" i="0" u="none" kern="1200" dirty="0">
                <a:latin typeface="Trebuchet MS" panose="020B0603020202020204" pitchFamily="34" charset="0"/>
                <a:ea typeface="+mn-ea"/>
                <a:cs typeface="+mn-cs"/>
              </a:endParaRPr>
            </a:p>
          </p:txBody>
        </p:sp>
        <p:sp>
          <p:nvSpPr>
            <p:cNvPr id="37" name="Freeform: Shape 36">
              <a:extLst>
                <a:ext uri="{FF2B5EF4-FFF2-40B4-BE49-F238E27FC236}">
                  <a16:creationId xmlns:a16="http://schemas.microsoft.com/office/drawing/2014/main" id="{8B535F9C-82E1-C83C-F660-615AE04617AD}"/>
                </a:ext>
              </a:extLst>
            </p:cNvPr>
            <p:cNvSpPr/>
            <p:nvPr/>
          </p:nvSpPr>
          <p:spPr>
            <a:xfrm>
              <a:off x="670452" y="6068334"/>
              <a:ext cx="2800121" cy="257400"/>
            </a:xfrm>
            <a:custGeom>
              <a:avLst/>
              <a:gdLst>
                <a:gd name="connsiteX0" fmla="*/ 0 w 2800121"/>
                <a:gd name="connsiteY0" fmla="*/ 0 h 257400"/>
                <a:gd name="connsiteX1" fmla="*/ 2800121 w 2800121"/>
                <a:gd name="connsiteY1" fmla="*/ 0 h 257400"/>
                <a:gd name="connsiteX2" fmla="*/ 2800121 w 2800121"/>
                <a:gd name="connsiteY2" fmla="*/ 257400 h 257400"/>
                <a:gd name="connsiteX3" fmla="*/ 0 w 2800121"/>
                <a:gd name="connsiteY3" fmla="*/ 257400 h 257400"/>
                <a:gd name="connsiteX4" fmla="*/ 0 w 2800121"/>
                <a:gd name="connsiteY4" fmla="*/ 0 h 2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257400">
                  <a:moveTo>
                    <a:pt x="0" y="0"/>
                  </a:moveTo>
                  <a:lnTo>
                    <a:pt x="2800121" y="0"/>
                  </a:lnTo>
                  <a:lnTo>
                    <a:pt x="2800121" y="257400"/>
                  </a:lnTo>
                  <a:lnTo>
                    <a:pt x="0" y="257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33020" rIns="92456" bIns="33020" numCol="1" spcCol="1270" anchor="ctr" anchorCtr="0">
              <a:noAutofit/>
            </a:bodyPr>
            <a:lstStyle/>
            <a:p>
              <a:pPr lvl="0" algn="r" defTabSz="577850">
                <a:lnSpc>
                  <a:spcPct val="90000"/>
                </a:lnSpc>
                <a:spcBef>
                  <a:spcPct val="0"/>
                </a:spcBef>
                <a:spcAft>
                  <a:spcPct val="35000"/>
                </a:spcAft>
              </a:pPr>
              <a:endParaRPr lang="en-GB" sz="1200" kern="1200"/>
            </a:p>
          </p:txBody>
        </p:sp>
        <p:sp>
          <p:nvSpPr>
            <p:cNvPr id="39" name="Freeform: Shape 38">
              <a:extLst>
                <a:ext uri="{FF2B5EF4-FFF2-40B4-BE49-F238E27FC236}">
                  <a16:creationId xmlns:a16="http://schemas.microsoft.com/office/drawing/2014/main" id="{E63013E5-E323-DA10-FC2B-101911477FAE}"/>
                </a:ext>
              </a:extLst>
            </p:cNvPr>
            <p:cNvSpPr/>
            <p:nvPr/>
          </p:nvSpPr>
          <p:spPr>
            <a:xfrm>
              <a:off x="4254607" y="6048224"/>
              <a:ext cx="7616331" cy="297618"/>
            </a:xfrm>
            <a:custGeom>
              <a:avLst/>
              <a:gdLst>
                <a:gd name="connsiteX0" fmla="*/ 0 w 7616331"/>
                <a:gd name="connsiteY0" fmla="*/ 0 h 297618"/>
                <a:gd name="connsiteX1" fmla="*/ 7616331 w 7616331"/>
                <a:gd name="connsiteY1" fmla="*/ 0 h 297618"/>
                <a:gd name="connsiteX2" fmla="*/ 7616331 w 7616331"/>
                <a:gd name="connsiteY2" fmla="*/ 297618 h 297618"/>
                <a:gd name="connsiteX3" fmla="*/ 0 w 7616331"/>
                <a:gd name="connsiteY3" fmla="*/ 297618 h 297618"/>
                <a:gd name="connsiteX4" fmla="*/ 0 w 7616331"/>
                <a:gd name="connsiteY4" fmla="*/ 0 h 29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297618">
                  <a:moveTo>
                    <a:pt x="0" y="0"/>
                  </a:moveTo>
                  <a:lnTo>
                    <a:pt x="7616331" y="0"/>
                  </a:lnTo>
                  <a:lnTo>
                    <a:pt x="7616331" y="297618"/>
                  </a:lnTo>
                  <a:lnTo>
                    <a:pt x="0" y="297618"/>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pPr>
              <a:r>
                <a:rPr lang="en-US" sz="1200" b="0" i="0" u="none" kern="1200">
                  <a:latin typeface="Trebuchet MS" panose="020B0603020202020204" pitchFamily="34" charset="0"/>
                </a:rPr>
                <a:t>Traditional Medicine Board to be demolished and constructed. </a:t>
              </a:r>
              <a:endParaRPr lang="en-GB" sz="1200" b="0" i="0" u="none" kern="1200" dirty="0">
                <a:latin typeface="Trebuchet MS" panose="020B0603020202020204" pitchFamily="34" charset="0"/>
                <a:ea typeface="+mn-ea"/>
                <a:cs typeface="+mn-cs"/>
              </a:endParaRPr>
            </a:p>
          </p:txBody>
        </p:sp>
      </p:grpSp>
      <p:sp>
        <p:nvSpPr>
          <p:cNvPr id="11" name="Rectangle 10">
            <a:extLst>
              <a:ext uri="{FF2B5EF4-FFF2-40B4-BE49-F238E27FC236}">
                <a16:creationId xmlns:a16="http://schemas.microsoft.com/office/drawing/2014/main" id="{330A7299-260C-4B40-0F88-1A80B249E2AA}"/>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Quire Sans" panose="020B0502040400020003" pitchFamily="34" charset="0"/>
                <a:cs typeface="Quire Sans" panose="020B0502040400020003" pitchFamily="34" charset="0"/>
              </a:rPr>
              <a:pPr marL="0" marR="0" lvl="0" indent="0" defTabSz="914400" rtl="0" eaLnBrk="1" fontAlgn="auto" latinLnBrk="0" hangingPunct="1">
                <a:lnSpc>
                  <a:spcPct val="100000"/>
                </a:lnSpc>
                <a:spcBef>
                  <a:spcPts val="0"/>
                </a:spcBef>
                <a:spcAft>
                  <a:spcPts val="0"/>
                </a:spcAft>
                <a:buClrTx/>
                <a:buSzTx/>
                <a:buFontTx/>
                <a:buNone/>
                <a:tabLst/>
                <a:defRPr/>
              </a:pPr>
              <a:t>47</a:t>
            </a:fld>
            <a:endParaRPr kumimoji="0" lang="x-none" b="1" i="0" u="none" strike="noStrike" kern="1200" cap="none" spc="0" normalizeH="0" baseline="0" noProof="0">
              <a:ln>
                <a:noFill/>
              </a:ln>
              <a:effectLst/>
              <a:uLnTx/>
              <a:uFillTx/>
              <a:latin typeface="Quire Sans" panose="020B0502040400020003" pitchFamily="34" charset="0"/>
              <a:cs typeface="Quire Sans" panose="020B0502040400020003" pitchFamily="34" charset="0"/>
            </a:endParaRPr>
          </a:p>
        </p:txBody>
      </p:sp>
      <p:graphicFrame>
        <p:nvGraphicFramePr>
          <p:cNvPr id="12" name="Diagram 11">
            <a:extLst>
              <a:ext uri="{FF2B5EF4-FFF2-40B4-BE49-F238E27FC236}">
                <a16:creationId xmlns:a16="http://schemas.microsoft.com/office/drawing/2014/main" id="{507DF2A5-26DD-68A4-191B-F40950DF875E}"/>
              </a:ext>
            </a:extLst>
          </p:cNvPr>
          <p:cNvGraphicFramePr/>
          <p:nvPr>
            <p:extLst>
              <p:ext uri="{D42A27DB-BD31-4B8C-83A1-F6EECF244321}">
                <p14:modId xmlns:p14="http://schemas.microsoft.com/office/powerpoint/2010/main" val="1810127632"/>
              </p:ext>
            </p:extLst>
          </p:nvPr>
        </p:nvGraphicFramePr>
        <p:xfrm>
          <a:off x="670451" y="3362746"/>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459F73E-A76E-21C7-028D-664465808E59}"/>
              </a:ext>
            </a:extLst>
          </p:cNvPr>
          <p:cNvSpPr txBox="1"/>
          <p:nvPr/>
        </p:nvSpPr>
        <p:spPr>
          <a:xfrm>
            <a:off x="3397869" y="321862"/>
            <a:ext cx="7756234" cy="307085"/>
          </a:xfrm>
          <a:prstGeom prst="rect">
            <a:avLst/>
          </a:prstGeom>
          <a:solidFill>
            <a:srgbClr val="FFC000"/>
          </a:solidFill>
          <a:ln w="3810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4E66"/>
                </a:solidFill>
                <a:latin typeface="Trebuchet MS" panose="020B0603020202020204" pitchFamily="34" charset="0"/>
              </a:rPr>
              <a:t>      </a:t>
            </a:r>
            <a:r>
              <a:rPr kumimoji="0" lang="en-US" sz="14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 IMPROVE HEALTH CARE SYSTEMS, ENVIRONMENT AND PUBLIC SPACES</a:t>
            </a:r>
          </a:p>
        </p:txBody>
      </p:sp>
      <p:sp>
        <p:nvSpPr>
          <p:cNvPr id="9" name="Arrow: Pentagon 8">
            <a:extLst>
              <a:ext uri="{FF2B5EF4-FFF2-40B4-BE49-F238E27FC236}">
                <a16:creationId xmlns:a16="http://schemas.microsoft.com/office/drawing/2014/main" id="{FA28F301-DD0B-EE18-5F6C-4DE13C7F20F1}"/>
              </a:ext>
            </a:extLst>
          </p:cNvPr>
          <p:cNvSpPr/>
          <p:nvPr/>
        </p:nvSpPr>
        <p:spPr>
          <a:xfrm>
            <a:off x="3332250" y="321862"/>
            <a:ext cx="408533" cy="307777"/>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8</a:t>
            </a:r>
          </a:p>
        </p:txBody>
      </p:sp>
      <p:sp>
        <p:nvSpPr>
          <p:cNvPr id="10" name="Rectangle: Rounded Corners 4">
            <a:extLst>
              <a:ext uri="{FF2B5EF4-FFF2-40B4-BE49-F238E27FC236}">
                <a16:creationId xmlns:a16="http://schemas.microsoft.com/office/drawing/2014/main" id="{A4E6F9CD-E09E-4070-779E-BEB92B4618BB}"/>
              </a:ext>
            </a:extLst>
          </p:cNvPr>
          <p:cNvSpPr txBox="1"/>
          <p:nvPr/>
        </p:nvSpPr>
        <p:spPr>
          <a:xfrm>
            <a:off x="3819611" y="709408"/>
            <a:ext cx="7413319" cy="455133"/>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The Quality Of The Environment, Public Spaces And Security Continue To Pose A Challenge, Given The Population Size, Habits And Enforcement Capability.</a:t>
            </a:r>
          </a:p>
        </p:txBody>
      </p:sp>
    </p:spTree>
    <p:extLst>
      <p:ext uri="{BB962C8B-B14F-4D97-AF65-F5344CB8AC3E}">
        <p14:creationId xmlns:p14="http://schemas.microsoft.com/office/powerpoint/2010/main" val="1382092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EEEA134-9258-562A-F950-F0F77CDC9E54}"/>
              </a:ext>
            </a:extLst>
          </p:cNvPr>
          <p:cNvGrpSpPr/>
          <p:nvPr/>
        </p:nvGrpSpPr>
        <p:grpSpPr>
          <a:xfrm>
            <a:off x="3140497" y="1579933"/>
            <a:ext cx="1137814" cy="4716000"/>
            <a:chOff x="2903020" y="1562101"/>
            <a:chExt cx="1146554" cy="4320000"/>
          </a:xfrm>
        </p:grpSpPr>
        <p:sp>
          <p:nvSpPr>
            <p:cNvPr id="44" name="object 25">
              <a:extLst>
                <a:ext uri="{FF2B5EF4-FFF2-40B4-BE49-F238E27FC236}">
                  <a16:creationId xmlns:a16="http://schemas.microsoft.com/office/drawing/2014/main" id="{823BC33D-4D68-D89A-4B85-2C2590A3BF24}"/>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5" name="object 25">
              <a:extLst>
                <a:ext uri="{FF2B5EF4-FFF2-40B4-BE49-F238E27FC236}">
                  <a16:creationId xmlns:a16="http://schemas.microsoft.com/office/drawing/2014/main" id="{DE198EDC-E69A-8319-B993-5B21B999EDCB}"/>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bject 25">
              <a:extLst>
                <a:ext uri="{FF2B5EF4-FFF2-40B4-BE49-F238E27FC236}">
                  <a16:creationId xmlns:a16="http://schemas.microsoft.com/office/drawing/2014/main" id="{0F1AC366-3DCD-5C8D-2DDD-341ED642B44A}"/>
                </a:ext>
              </a:extLst>
            </p:cNvPr>
            <p:cNvSpPr/>
            <p:nvPr/>
          </p:nvSpPr>
          <p:spPr>
            <a:xfrm>
              <a:off x="3739592" y="2496050"/>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bject 25">
              <a:extLst>
                <a:ext uri="{FF2B5EF4-FFF2-40B4-BE49-F238E27FC236}">
                  <a16:creationId xmlns:a16="http://schemas.microsoft.com/office/drawing/2014/main" id="{4584BC8B-F0B2-510C-E43B-602DFA1E08CC}"/>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object 25">
              <a:extLst>
                <a:ext uri="{FF2B5EF4-FFF2-40B4-BE49-F238E27FC236}">
                  <a16:creationId xmlns:a16="http://schemas.microsoft.com/office/drawing/2014/main" id="{016AE46E-945F-C04A-B49B-5B7E55482403}"/>
                </a:ext>
              </a:extLst>
            </p:cNvPr>
            <p:cNvSpPr/>
            <p:nvPr/>
          </p:nvSpPr>
          <p:spPr>
            <a:xfrm>
              <a:off x="3761574" y="4557184"/>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bject 25">
              <a:extLst>
                <a:ext uri="{FF2B5EF4-FFF2-40B4-BE49-F238E27FC236}">
                  <a16:creationId xmlns:a16="http://schemas.microsoft.com/office/drawing/2014/main" id="{A9936613-35CB-36D0-4FD1-C77ACD45B3FD}"/>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object 25">
              <a:extLst>
                <a:ext uri="{FF2B5EF4-FFF2-40B4-BE49-F238E27FC236}">
                  <a16:creationId xmlns:a16="http://schemas.microsoft.com/office/drawing/2014/main" id="{82A45BE2-73F9-5530-9EF2-F3C01B7D1035}"/>
                </a:ext>
              </a:extLst>
            </p:cNvPr>
            <p:cNvSpPr/>
            <p:nvPr/>
          </p:nvSpPr>
          <p:spPr>
            <a:xfrm>
              <a:off x="3761574" y="498887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object 25">
              <a:extLst>
                <a:ext uri="{FF2B5EF4-FFF2-40B4-BE49-F238E27FC236}">
                  <a16:creationId xmlns:a16="http://schemas.microsoft.com/office/drawing/2014/main" id="{EDB1B2E3-EF8B-5814-0250-A038F777D351}"/>
                </a:ext>
              </a:extLst>
            </p:cNvPr>
            <p:cNvSpPr/>
            <p:nvPr/>
          </p:nvSpPr>
          <p:spPr>
            <a:xfrm>
              <a:off x="3731020" y="2003883"/>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2" name="object 25">
              <a:extLst>
                <a:ext uri="{FF2B5EF4-FFF2-40B4-BE49-F238E27FC236}">
                  <a16:creationId xmlns:a16="http://schemas.microsoft.com/office/drawing/2014/main" id="{833A9D12-0337-D706-5F47-2F7F0D903434}"/>
                </a:ext>
              </a:extLst>
            </p:cNvPr>
            <p:cNvSpPr/>
            <p:nvPr/>
          </p:nvSpPr>
          <p:spPr>
            <a:xfrm>
              <a:off x="3761574" y="3004033"/>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3" name="object 25">
              <a:extLst>
                <a:ext uri="{FF2B5EF4-FFF2-40B4-BE49-F238E27FC236}">
                  <a16:creationId xmlns:a16="http://schemas.microsoft.com/office/drawing/2014/main" id="{03BDCCE7-047A-0BAB-61D0-6ABC6A39595C}"/>
                </a:ext>
              </a:extLst>
            </p:cNvPr>
            <p:cNvSpPr/>
            <p:nvPr/>
          </p:nvSpPr>
          <p:spPr>
            <a:xfrm>
              <a:off x="3761574" y="3756034"/>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object 25">
              <a:extLst>
                <a:ext uri="{FF2B5EF4-FFF2-40B4-BE49-F238E27FC236}">
                  <a16:creationId xmlns:a16="http://schemas.microsoft.com/office/drawing/2014/main" id="{7302EDE0-2ECF-DDD8-04BD-D2191244DE15}"/>
                </a:ext>
              </a:extLst>
            </p:cNvPr>
            <p:cNvSpPr/>
            <p:nvPr/>
          </p:nvSpPr>
          <p:spPr>
            <a:xfrm>
              <a:off x="3739592" y="5492390"/>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DE1A12DA-CCB1-E37F-E02C-18DED1AE4F81}"/>
              </a:ext>
            </a:extLst>
          </p:cNvPr>
          <p:cNvGrpSpPr/>
          <p:nvPr/>
        </p:nvGrpSpPr>
        <p:grpSpPr>
          <a:xfrm>
            <a:off x="670452" y="1178272"/>
            <a:ext cx="11200487" cy="5335738"/>
            <a:chOff x="670452" y="1020612"/>
            <a:chExt cx="11200487" cy="5335738"/>
          </a:xfrm>
        </p:grpSpPr>
        <p:sp>
          <p:nvSpPr>
            <p:cNvPr id="15" name="Rectangle 14">
              <a:extLst>
                <a:ext uri="{FF2B5EF4-FFF2-40B4-BE49-F238E27FC236}">
                  <a16:creationId xmlns:a16="http://schemas.microsoft.com/office/drawing/2014/main" id="{A0437694-9F28-4203-316A-C68E5DB26BEC}"/>
                </a:ext>
              </a:extLst>
            </p:cNvPr>
            <p:cNvSpPr/>
            <p:nvPr/>
          </p:nvSpPr>
          <p:spPr>
            <a:xfrm>
              <a:off x="670452" y="1020612"/>
              <a:ext cx="11200487" cy="5335738"/>
            </a:xfrm>
            <a:prstGeom prst="rect">
              <a:avLst/>
            </a:prstGeom>
            <a:noFill/>
          </p:spPr>
        </p:sp>
        <p:sp>
          <p:nvSpPr>
            <p:cNvPr id="16" name="Freeform: Shape 15">
              <a:extLst>
                <a:ext uri="{FF2B5EF4-FFF2-40B4-BE49-F238E27FC236}">
                  <a16:creationId xmlns:a16="http://schemas.microsoft.com/office/drawing/2014/main" id="{A252B31F-0194-19FA-CD18-9CE2A572D803}"/>
                </a:ext>
              </a:extLst>
            </p:cNvPr>
            <p:cNvSpPr/>
            <p:nvPr/>
          </p:nvSpPr>
          <p:spPr>
            <a:xfrm>
              <a:off x="670452" y="1043043"/>
              <a:ext cx="2800121" cy="569250"/>
            </a:xfrm>
            <a:custGeom>
              <a:avLst/>
              <a:gdLst>
                <a:gd name="connsiteX0" fmla="*/ 0 w 2800121"/>
                <a:gd name="connsiteY0" fmla="*/ 0 h 569250"/>
                <a:gd name="connsiteX1" fmla="*/ 2800121 w 2800121"/>
                <a:gd name="connsiteY1" fmla="*/ 0 h 569250"/>
                <a:gd name="connsiteX2" fmla="*/ 2800121 w 2800121"/>
                <a:gd name="connsiteY2" fmla="*/ 569250 h 569250"/>
                <a:gd name="connsiteX3" fmla="*/ 0 w 2800121"/>
                <a:gd name="connsiteY3" fmla="*/ 569250 h 569250"/>
                <a:gd name="connsiteX4" fmla="*/ 0 w 2800121"/>
                <a:gd name="connsiteY4" fmla="*/ 0 h 56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569250">
                  <a:moveTo>
                    <a:pt x="0" y="0"/>
                  </a:moveTo>
                  <a:lnTo>
                    <a:pt x="2800121" y="0"/>
                  </a:lnTo>
                  <a:lnTo>
                    <a:pt x="2800121" y="569250"/>
                  </a:lnTo>
                  <a:lnTo>
                    <a:pt x="0" y="569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IMPROVED                </a:t>
              </a: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ea typeface="+mn-ea"/>
                  <a:cs typeface="+mn-cs"/>
                </a:rPr>
                <a:t>HEALTH CARE SYSTEM</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86999309-AFFD-1246-52DE-5235087DA2CC}"/>
                </a:ext>
              </a:extLst>
            </p:cNvPr>
            <p:cNvSpPr/>
            <p:nvPr/>
          </p:nvSpPr>
          <p:spPr>
            <a:xfrm>
              <a:off x="4254607" y="1043043"/>
              <a:ext cx="7616331" cy="569250"/>
            </a:xfrm>
            <a:custGeom>
              <a:avLst/>
              <a:gdLst>
                <a:gd name="connsiteX0" fmla="*/ 0 w 7616331"/>
                <a:gd name="connsiteY0" fmla="*/ 0 h 569250"/>
                <a:gd name="connsiteX1" fmla="*/ 7616331 w 7616331"/>
                <a:gd name="connsiteY1" fmla="*/ 0 h 569250"/>
                <a:gd name="connsiteX2" fmla="*/ 7616331 w 7616331"/>
                <a:gd name="connsiteY2" fmla="*/ 569250 h 569250"/>
                <a:gd name="connsiteX3" fmla="*/ 0 w 7616331"/>
                <a:gd name="connsiteY3" fmla="*/ 569250 h 569250"/>
                <a:gd name="connsiteX4" fmla="*/ 0 w 7616331"/>
                <a:gd name="connsiteY4" fmla="*/ 0 h 56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69250">
                  <a:moveTo>
                    <a:pt x="0" y="0"/>
                  </a:moveTo>
                  <a:lnTo>
                    <a:pt x="7616331" y="0"/>
                  </a:lnTo>
                  <a:lnTo>
                    <a:pt x="7616331" y="569250"/>
                  </a:lnTo>
                  <a:lnTo>
                    <a:pt x="0" y="5692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US" sz="1200" b="0" i="0" u="none" kern="1200" dirty="0">
                  <a:latin typeface="Trebuchet MS" panose="020B0603020202020204" pitchFamily="34" charset="0"/>
                </a:rPr>
                <a:t>500KVA Generators and inverters to be procured and installed  for 3 State  Health Facilities.</a:t>
              </a:r>
              <a:endParaRPr lang="en-GB" sz="1200" b="0" kern="1200" cap="none" spc="0" dirty="0">
                <a:ln w="0"/>
                <a:effectLst/>
                <a:latin typeface="Trebuchet MS" panose="020B0603020202020204" pitchFamily="34" charset="0"/>
              </a:endParaRPr>
            </a:p>
          </p:txBody>
        </p:sp>
        <p:sp>
          <p:nvSpPr>
            <p:cNvPr id="19" name="Freeform: Shape 18">
              <a:extLst>
                <a:ext uri="{FF2B5EF4-FFF2-40B4-BE49-F238E27FC236}">
                  <a16:creationId xmlns:a16="http://schemas.microsoft.com/office/drawing/2014/main" id="{081504D5-F2C9-F02A-0116-CF448E9083C8}"/>
                </a:ext>
              </a:extLst>
            </p:cNvPr>
            <p:cNvSpPr/>
            <p:nvPr/>
          </p:nvSpPr>
          <p:spPr>
            <a:xfrm>
              <a:off x="670452" y="1684293"/>
              <a:ext cx="2800121" cy="396000"/>
            </a:xfrm>
            <a:custGeom>
              <a:avLst/>
              <a:gdLst>
                <a:gd name="connsiteX0" fmla="*/ 0 w 2800121"/>
                <a:gd name="connsiteY0" fmla="*/ 0 h 396000"/>
                <a:gd name="connsiteX1" fmla="*/ 2800121 w 2800121"/>
                <a:gd name="connsiteY1" fmla="*/ 0 h 396000"/>
                <a:gd name="connsiteX2" fmla="*/ 2800121 w 2800121"/>
                <a:gd name="connsiteY2" fmla="*/ 396000 h 396000"/>
                <a:gd name="connsiteX3" fmla="*/ 0 w 2800121"/>
                <a:gd name="connsiteY3" fmla="*/ 396000 h 396000"/>
                <a:gd name="connsiteX4" fmla="*/ 0 w 280012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396000">
                  <a:moveTo>
                    <a:pt x="0" y="0"/>
                  </a:moveTo>
                  <a:lnTo>
                    <a:pt x="2800121" y="0"/>
                  </a:lnTo>
                  <a:lnTo>
                    <a:pt x="2800121" y="396000"/>
                  </a:lnTo>
                  <a:lnTo>
                    <a:pt x="0" y="39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endParaRPr lang="en-GB" sz="1200" kern="1200"/>
            </a:p>
          </p:txBody>
        </p:sp>
        <p:sp>
          <p:nvSpPr>
            <p:cNvPr id="21" name="Freeform: Shape 20">
              <a:extLst>
                <a:ext uri="{FF2B5EF4-FFF2-40B4-BE49-F238E27FC236}">
                  <a16:creationId xmlns:a16="http://schemas.microsoft.com/office/drawing/2014/main" id="{A3C8F569-C287-7428-20F8-9FBE8EE5E840}"/>
                </a:ext>
              </a:extLst>
            </p:cNvPr>
            <p:cNvSpPr/>
            <p:nvPr/>
          </p:nvSpPr>
          <p:spPr>
            <a:xfrm>
              <a:off x="4254607" y="1684293"/>
              <a:ext cx="7616331" cy="396000"/>
            </a:xfrm>
            <a:custGeom>
              <a:avLst/>
              <a:gdLst>
                <a:gd name="connsiteX0" fmla="*/ 0 w 7616331"/>
                <a:gd name="connsiteY0" fmla="*/ 0 h 396000"/>
                <a:gd name="connsiteX1" fmla="*/ 7616331 w 7616331"/>
                <a:gd name="connsiteY1" fmla="*/ 0 h 396000"/>
                <a:gd name="connsiteX2" fmla="*/ 7616331 w 7616331"/>
                <a:gd name="connsiteY2" fmla="*/ 396000 h 396000"/>
                <a:gd name="connsiteX3" fmla="*/ 0 w 7616331"/>
                <a:gd name="connsiteY3" fmla="*/ 396000 h 396000"/>
                <a:gd name="connsiteX4" fmla="*/ 0 w 761633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396000">
                  <a:moveTo>
                    <a:pt x="0" y="0"/>
                  </a:moveTo>
                  <a:lnTo>
                    <a:pt x="7616331" y="0"/>
                  </a:lnTo>
                  <a:lnTo>
                    <a:pt x="7616331" y="396000"/>
                  </a:lnTo>
                  <a:lnTo>
                    <a:pt x="0" y="3960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US" sz="1200" b="0" i="0" u="none" kern="1200">
                  <a:latin typeface="Trebuchet MS" panose="020B0603020202020204" pitchFamily="34" charset="0"/>
                  <a:ea typeface="+mn-ea"/>
                  <a:cs typeface="+mn-cs"/>
                </a:rPr>
                <a:t>4 Youth friendly centers to be rehabilitated</a:t>
              </a:r>
              <a:endParaRPr lang="en-GB" sz="1200" b="0" i="0" u="none" kern="1200" dirty="0">
                <a:latin typeface="Trebuchet MS" panose="020B0603020202020204" pitchFamily="34" charset="0"/>
                <a:ea typeface="+mn-ea"/>
                <a:cs typeface="+mn-cs"/>
              </a:endParaRPr>
            </a:p>
          </p:txBody>
        </p:sp>
        <p:sp>
          <p:nvSpPr>
            <p:cNvPr id="22" name="Freeform: Shape 21">
              <a:extLst>
                <a:ext uri="{FF2B5EF4-FFF2-40B4-BE49-F238E27FC236}">
                  <a16:creationId xmlns:a16="http://schemas.microsoft.com/office/drawing/2014/main" id="{7D5C1422-038B-8047-BE81-5676704563EE}"/>
                </a:ext>
              </a:extLst>
            </p:cNvPr>
            <p:cNvSpPr/>
            <p:nvPr/>
          </p:nvSpPr>
          <p:spPr>
            <a:xfrm>
              <a:off x="670452" y="2214168"/>
              <a:ext cx="2800121" cy="396000"/>
            </a:xfrm>
            <a:custGeom>
              <a:avLst/>
              <a:gdLst>
                <a:gd name="connsiteX0" fmla="*/ 0 w 2800121"/>
                <a:gd name="connsiteY0" fmla="*/ 0 h 396000"/>
                <a:gd name="connsiteX1" fmla="*/ 2800121 w 2800121"/>
                <a:gd name="connsiteY1" fmla="*/ 0 h 396000"/>
                <a:gd name="connsiteX2" fmla="*/ 2800121 w 2800121"/>
                <a:gd name="connsiteY2" fmla="*/ 396000 h 396000"/>
                <a:gd name="connsiteX3" fmla="*/ 0 w 2800121"/>
                <a:gd name="connsiteY3" fmla="*/ 396000 h 396000"/>
                <a:gd name="connsiteX4" fmla="*/ 0 w 280012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396000">
                  <a:moveTo>
                    <a:pt x="0" y="0"/>
                  </a:moveTo>
                  <a:lnTo>
                    <a:pt x="2800121" y="0"/>
                  </a:lnTo>
                  <a:lnTo>
                    <a:pt x="2800121" y="396000"/>
                  </a:lnTo>
                  <a:lnTo>
                    <a:pt x="0" y="39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endParaRPr lang="en-GB" sz="1200" kern="1200"/>
            </a:p>
          </p:txBody>
        </p:sp>
        <p:sp>
          <p:nvSpPr>
            <p:cNvPr id="24" name="Freeform: Shape 23">
              <a:extLst>
                <a:ext uri="{FF2B5EF4-FFF2-40B4-BE49-F238E27FC236}">
                  <a16:creationId xmlns:a16="http://schemas.microsoft.com/office/drawing/2014/main" id="{76FE4752-23F8-9A57-067F-297F3D9BB2E1}"/>
                </a:ext>
              </a:extLst>
            </p:cNvPr>
            <p:cNvSpPr/>
            <p:nvPr/>
          </p:nvSpPr>
          <p:spPr>
            <a:xfrm>
              <a:off x="4254607" y="2152293"/>
              <a:ext cx="7616331" cy="519750"/>
            </a:xfrm>
            <a:custGeom>
              <a:avLst/>
              <a:gdLst>
                <a:gd name="connsiteX0" fmla="*/ 0 w 7616331"/>
                <a:gd name="connsiteY0" fmla="*/ 0 h 519750"/>
                <a:gd name="connsiteX1" fmla="*/ 7616331 w 7616331"/>
                <a:gd name="connsiteY1" fmla="*/ 0 h 519750"/>
                <a:gd name="connsiteX2" fmla="*/ 7616331 w 7616331"/>
                <a:gd name="connsiteY2" fmla="*/ 519750 h 519750"/>
                <a:gd name="connsiteX3" fmla="*/ 0 w 7616331"/>
                <a:gd name="connsiteY3" fmla="*/ 519750 h 519750"/>
                <a:gd name="connsiteX4" fmla="*/ 0 w 7616331"/>
                <a:gd name="connsiteY4" fmla="*/ 0 h 51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19750">
                  <a:moveTo>
                    <a:pt x="0" y="0"/>
                  </a:moveTo>
                  <a:lnTo>
                    <a:pt x="7616331" y="0"/>
                  </a:lnTo>
                  <a:lnTo>
                    <a:pt x="7616331" y="519750"/>
                  </a:lnTo>
                  <a:lnTo>
                    <a:pt x="0" y="5197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US" sz="1200" b="0" i="0" u="none" kern="1200">
                  <a:latin typeface="Trebuchet MS" panose="020B0603020202020204" pitchFamily="34" charset="0"/>
                  <a:ea typeface="+mn-ea"/>
                  <a:cs typeface="+mn-cs"/>
                </a:rPr>
                <a:t>Construction of New Massey Street Children Hospital Main Building to commence in July and Perimeter fencing to commence in August.</a:t>
              </a:r>
              <a:endParaRPr lang="en-GB" sz="1200" b="0" i="0" u="none" kern="1200" dirty="0">
                <a:latin typeface="Trebuchet MS" panose="020B0603020202020204" pitchFamily="34" charset="0"/>
                <a:ea typeface="+mn-ea"/>
                <a:cs typeface="+mn-cs"/>
              </a:endParaRPr>
            </a:p>
          </p:txBody>
        </p:sp>
        <p:sp>
          <p:nvSpPr>
            <p:cNvPr id="25" name="Freeform: Shape 24">
              <a:extLst>
                <a:ext uri="{FF2B5EF4-FFF2-40B4-BE49-F238E27FC236}">
                  <a16:creationId xmlns:a16="http://schemas.microsoft.com/office/drawing/2014/main" id="{073D6B79-0064-6640-DC7C-F7CA2F7BD039}"/>
                </a:ext>
              </a:extLst>
            </p:cNvPr>
            <p:cNvSpPr/>
            <p:nvPr/>
          </p:nvSpPr>
          <p:spPr>
            <a:xfrm>
              <a:off x="670452" y="2744043"/>
              <a:ext cx="2800121" cy="396000"/>
            </a:xfrm>
            <a:custGeom>
              <a:avLst/>
              <a:gdLst>
                <a:gd name="connsiteX0" fmla="*/ 0 w 2800121"/>
                <a:gd name="connsiteY0" fmla="*/ 0 h 396000"/>
                <a:gd name="connsiteX1" fmla="*/ 2800121 w 2800121"/>
                <a:gd name="connsiteY1" fmla="*/ 0 h 396000"/>
                <a:gd name="connsiteX2" fmla="*/ 2800121 w 2800121"/>
                <a:gd name="connsiteY2" fmla="*/ 396000 h 396000"/>
                <a:gd name="connsiteX3" fmla="*/ 0 w 2800121"/>
                <a:gd name="connsiteY3" fmla="*/ 396000 h 396000"/>
                <a:gd name="connsiteX4" fmla="*/ 0 w 280012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396000">
                  <a:moveTo>
                    <a:pt x="0" y="0"/>
                  </a:moveTo>
                  <a:lnTo>
                    <a:pt x="2800121" y="0"/>
                  </a:lnTo>
                  <a:lnTo>
                    <a:pt x="2800121" y="396000"/>
                  </a:lnTo>
                  <a:lnTo>
                    <a:pt x="0" y="39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endParaRPr lang="en-GB" sz="1200" kern="1200"/>
            </a:p>
          </p:txBody>
        </p:sp>
        <p:sp>
          <p:nvSpPr>
            <p:cNvPr id="27" name="Freeform: Shape 26">
              <a:extLst>
                <a:ext uri="{FF2B5EF4-FFF2-40B4-BE49-F238E27FC236}">
                  <a16:creationId xmlns:a16="http://schemas.microsoft.com/office/drawing/2014/main" id="{82ABA806-CBBC-6D4B-CECB-038BF9B44987}"/>
                </a:ext>
              </a:extLst>
            </p:cNvPr>
            <p:cNvSpPr/>
            <p:nvPr/>
          </p:nvSpPr>
          <p:spPr>
            <a:xfrm>
              <a:off x="4254607" y="2751028"/>
              <a:ext cx="7616331" cy="396000"/>
            </a:xfrm>
            <a:custGeom>
              <a:avLst/>
              <a:gdLst>
                <a:gd name="connsiteX0" fmla="*/ 0 w 7616331"/>
                <a:gd name="connsiteY0" fmla="*/ 0 h 396000"/>
                <a:gd name="connsiteX1" fmla="*/ 7616331 w 7616331"/>
                <a:gd name="connsiteY1" fmla="*/ 0 h 396000"/>
                <a:gd name="connsiteX2" fmla="*/ 7616331 w 7616331"/>
                <a:gd name="connsiteY2" fmla="*/ 396000 h 396000"/>
                <a:gd name="connsiteX3" fmla="*/ 0 w 7616331"/>
                <a:gd name="connsiteY3" fmla="*/ 396000 h 396000"/>
                <a:gd name="connsiteX4" fmla="*/ 0 w 761633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396000">
                  <a:moveTo>
                    <a:pt x="0" y="0"/>
                  </a:moveTo>
                  <a:lnTo>
                    <a:pt x="7616331" y="0"/>
                  </a:lnTo>
                  <a:lnTo>
                    <a:pt x="7616331" y="396000"/>
                  </a:lnTo>
                  <a:lnTo>
                    <a:pt x="0" y="3960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US" sz="1200" b="0" i="0" u="none" kern="1200">
                  <a:latin typeface="Trebuchet MS" panose="020B0603020202020204" pitchFamily="34" charset="0"/>
                  <a:ea typeface="+mn-ea"/>
                  <a:cs typeface="+mn-cs"/>
                </a:rPr>
                <a:t>Landed property to be acquired for 3 General hospital expansion.</a:t>
              </a:r>
              <a:endParaRPr lang="en-GB" sz="1200" b="0" i="0" u="none" kern="1200" dirty="0">
                <a:latin typeface="Trebuchet MS" panose="020B0603020202020204" pitchFamily="34" charset="0"/>
                <a:ea typeface="+mn-ea"/>
                <a:cs typeface="+mn-cs"/>
              </a:endParaRPr>
            </a:p>
          </p:txBody>
        </p:sp>
        <p:sp>
          <p:nvSpPr>
            <p:cNvPr id="28" name="Freeform: Shape 27">
              <a:extLst>
                <a:ext uri="{FF2B5EF4-FFF2-40B4-BE49-F238E27FC236}">
                  <a16:creationId xmlns:a16="http://schemas.microsoft.com/office/drawing/2014/main" id="{2ADFE177-3035-82A1-AD98-89643C4445C5}"/>
                </a:ext>
              </a:extLst>
            </p:cNvPr>
            <p:cNvSpPr/>
            <p:nvPr/>
          </p:nvSpPr>
          <p:spPr>
            <a:xfrm>
              <a:off x="670452" y="3595668"/>
              <a:ext cx="2800121" cy="396000"/>
            </a:xfrm>
            <a:custGeom>
              <a:avLst/>
              <a:gdLst>
                <a:gd name="connsiteX0" fmla="*/ 0 w 2800121"/>
                <a:gd name="connsiteY0" fmla="*/ 0 h 396000"/>
                <a:gd name="connsiteX1" fmla="*/ 2800121 w 2800121"/>
                <a:gd name="connsiteY1" fmla="*/ 0 h 396000"/>
                <a:gd name="connsiteX2" fmla="*/ 2800121 w 2800121"/>
                <a:gd name="connsiteY2" fmla="*/ 396000 h 396000"/>
                <a:gd name="connsiteX3" fmla="*/ 0 w 2800121"/>
                <a:gd name="connsiteY3" fmla="*/ 396000 h 396000"/>
                <a:gd name="connsiteX4" fmla="*/ 0 w 280012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396000">
                  <a:moveTo>
                    <a:pt x="0" y="0"/>
                  </a:moveTo>
                  <a:lnTo>
                    <a:pt x="2800121" y="0"/>
                  </a:lnTo>
                  <a:lnTo>
                    <a:pt x="2800121" y="396000"/>
                  </a:lnTo>
                  <a:lnTo>
                    <a:pt x="0" y="39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endParaRPr lang="en-GB" sz="1200" kern="1200"/>
            </a:p>
          </p:txBody>
        </p:sp>
        <p:sp>
          <p:nvSpPr>
            <p:cNvPr id="30" name="Freeform: Shape 29">
              <a:extLst>
                <a:ext uri="{FF2B5EF4-FFF2-40B4-BE49-F238E27FC236}">
                  <a16:creationId xmlns:a16="http://schemas.microsoft.com/office/drawing/2014/main" id="{B523CB25-E7C9-805C-EF4C-B54740E2BE4E}"/>
                </a:ext>
              </a:extLst>
            </p:cNvPr>
            <p:cNvSpPr/>
            <p:nvPr/>
          </p:nvSpPr>
          <p:spPr>
            <a:xfrm>
              <a:off x="4254607" y="3212043"/>
              <a:ext cx="7616331" cy="1163250"/>
            </a:xfrm>
            <a:custGeom>
              <a:avLst/>
              <a:gdLst>
                <a:gd name="connsiteX0" fmla="*/ 0 w 7616331"/>
                <a:gd name="connsiteY0" fmla="*/ 0 h 1163250"/>
                <a:gd name="connsiteX1" fmla="*/ 7616331 w 7616331"/>
                <a:gd name="connsiteY1" fmla="*/ 0 h 1163250"/>
                <a:gd name="connsiteX2" fmla="*/ 7616331 w 7616331"/>
                <a:gd name="connsiteY2" fmla="*/ 1163250 h 1163250"/>
                <a:gd name="connsiteX3" fmla="*/ 0 w 7616331"/>
                <a:gd name="connsiteY3" fmla="*/ 1163250 h 1163250"/>
                <a:gd name="connsiteX4" fmla="*/ 0 w 7616331"/>
                <a:gd name="connsiteY4" fmla="*/ 0 h 116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1163250">
                  <a:moveTo>
                    <a:pt x="0" y="0"/>
                  </a:moveTo>
                  <a:lnTo>
                    <a:pt x="7616331" y="0"/>
                  </a:lnTo>
                  <a:lnTo>
                    <a:pt x="7616331" y="1163250"/>
                  </a:lnTo>
                  <a:lnTo>
                    <a:pt x="0" y="11632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rgbClr val="5B9BD5"/>
                </a:buClr>
                <a:buSzTx/>
              </a:pPr>
              <a:r>
                <a:rPr lang="en-US" sz="1200" b="0" i="0" u="none" kern="1200" dirty="0">
                  <a:latin typeface="Trebuchet MS" panose="020B0603020202020204" pitchFamily="34" charset="0"/>
                  <a:ea typeface="+mn-ea"/>
                  <a:cs typeface="+mn-cs"/>
                </a:rPr>
                <a:t>Ongoing Online training of 400 Nurses for clinical Competences both in training and practice; Training of 45 Midwives on Advanced Life Saving Skills (ALSS) to reduce maternal and infant mortality; 4 Nos of Limb Deformity &amp; cleft lip/Palate corrective programs for Children under 12(Twelve); and Provision of access to mental Health Counseling and Psycho-social support services through Lagos Lifeline (Suicide Hotline) to be completed.</a:t>
              </a:r>
              <a:endParaRPr lang="en-GB" sz="1200" b="0" i="0" u="none" kern="1200" dirty="0">
                <a:latin typeface="Trebuchet MS" panose="020B0603020202020204" pitchFamily="34" charset="0"/>
                <a:ea typeface="+mn-ea"/>
                <a:cs typeface="+mn-cs"/>
              </a:endParaRPr>
            </a:p>
          </p:txBody>
        </p:sp>
        <p:sp>
          <p:nvSpPr>
            <p:cNvPr id="31" name="Freeform: Shape 30">
              <a:extLst>
                <a:ext uri="{FF2B5EF4-FFF2-40B4-BE49-F238E27FC236}">
                  <a16:creationId xmlns:a16="http://schemas.microsoft.com/office/drawing/2014/main" id="{F5A38BB6-3635-3013-4C34-FC33388E4406}"/>
                </a:ext>
              </a:extLst>
            </p:cNvPr>
            <p:cNvSpPr/>
            <p:nvPr/>
          </p:nvSpPr>
          <p:spPr>
            <a:xfrm>
              <a:off x="670452" y="4447293"/>
              <a:ext cx="2800121" cy="396000"/>
            </a:xfrm>
            <a:custGeom>
              <a:avLst/>
              <a:gdLst>
                <a:gd name="connsiteX0" fmla="*/ 0 w 2800121"/>
                <a:gd name="connsiteY0" fmla="*/ 0 h 396000"/>
                <a:gd name="connsiteX1" fmla="*/ 2800121 w 2800121"/>
                <a:gd name="connsiteY1" fmla="*/ 0 h 396000"/>
                <a:gd name="connsiteX2" fmla="*/ 2800121 w 2800121"/>
                <a:gd name="connsiteY2" fmla="*/ 396000 h 396000"/>
                <a:gd name="connsiteX3" fmla="*/ 0 w 2800121"/>
                <a:gd name="connsiteY3" fmla="*/ 396000 h 396000"/>
                <a:gd name="connsiteX4" fmla="*/ 0 w 280012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396000">
                  <a:moveTo>
                    <a:pt x="0" y="0"/>
                  </a:moveTo>
                  <a:lnTo>
                    <a:pt x="2800121" y="0"/>
                  </a:lnTo>
                  <a:lnTo>
                    <a:pt x="2800121" y="396000"/>
                  </a:lnTo>
                  <a:lnTo>
                    <a:pt x="0" y="39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33" name="Freeform: Shape 32">
              <a:extLst>
                <a:ext uri="{FF2B5EF4-FFF2-40B4-BE49-F238E27FC236}">
                  <a16:creationId xmlns:a16="http://schemas.microsoft.com/office/drawing/2014/main" id="{196BD935-4557-AC61-25F7-5B33C160928C}"/>
                </a:ext>
              </a:extLst>
            </p:cNvPr>
            <p:cNvSpPr/>
            <p:nvPr/>
          </p:nvSpPr>
          <p:spPr>
            <a:xfrm>
              <a:off x="4254607" y="4447293"/>
              <a:ext cx="7616331" cy="396000"/>
            </a:xfrm>
            <a:custGeom>
              <a:avLst/>
              <a:gdLst>
                <a:gd name="connsiteX0" fmla="*/ 0 w 7616331"/>
                <a:gd name="connsiteY0" fmla="*/ 0 h 396000"/>
                <a:gd name="connsiteX1" fmla="*/ 7616331 w 7616331"/>
                <a:gd name="connsiteY1" fmla="*/ 0 h 396000"/>
                <a:gd name="connsiteX2" fmla="*/ 7616331 w 7616331"/>
                <a:gd name="connsiteY2" fmla="*/ 396000 h 396000"/>
                <a:gd name="connsiteX3" fmla="*/ 0 w 7616331"/>
                <a:gd name="connsiteY3" fmla="*/ 396000 h 396000"/>
                <a:gd name="connsiteX4" fmla="*/ 0 w 761633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396000">
                  <a:moveTo>
                    <a:pt x="0" y="0"/>
                  </a:moveTo>
                  <a:lnTo>
                    <a:pt x="7616331" y="0"/>
                  </a:lnTo>
                  <a:lnTo>
                    <a:pt x="7616331" y="396000"/>
                  </a:lnTo>
                  <a:lnTo>
                    <a:pt x="0" y="3960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buSzTx/>
              </a:pPr>
              <a:r>
                <a:rPr lang="en-US" sz="1200" b="0" kern="1200">
                  <a:effectLst/>
                  <a:latin typeface="Trebuchet MS" panose="020B0603020202020204" pitchFamily="34" charset="0"/>
                </a:rPr>
                <a:t>500 students/teachers to be sensitized on dangers inherent in drugs abuse.</a:t>
              </a:r>
              <a:endParaRPr lang="en-GB" sz="1200" b="0" kern="1200" cap="none" spc="0" dirty="0">
                <a:ln w="0"/>
                <a:effectLst/>
                <a:latin typeface="Trebuchet MS" panose="020B0603020202020204" pitchFamily="34" charset="0"/>
              </a:endParaRPr>
            </a:p>
          </p:txBody>
        </p:sp>
        <p:sp>
          <p:nvSpPr>
            <p:cNvPr id="34" name="Freeform: Shape 33">
              <a:extLst>
                <a:ext uri="{FF2B5EF4-FFF2-40B4-BE49-F238E27FC236}">
                  <a16:creationId xmlns:a16="http://schemas.microsoft.com/office/drawing/2014/main" id="{F0E574C9-7229-A039-8A64-07DD4D5C8907}"/>
                </a:ext>
              </a:extLst>
            </p:cNvPr>
            <p:cNvSpPr/>
            <p:nvPr/>
          </p:nvSpPr>
          <p:spPr>
            <a:xfrm>
              <a:off x="670452" y="4915293"/>
              <a:ext cx="2800121" cy="396000"/>
            </a:xfrm>
            <a:custGeom>
              <a:avLst/>
              <a:gdLst>
                <a:gd name="connsiteX0" fmla="*/ 0 w 2800121"/>
                <a:gd name="connsiteY0" fmla="*/ 0 h 396000"/>
                <a:gd name="connsiteX1" fmla="*/ 2800121 w 2800121"/>
                <a:gd name="connsiteY1" fmla="*/ 0 h 396000"/>
                <a:gd name="connsiteX2" fmla="*/ 2800121 w 2800121"/>
                <a:gd name="connsiteY2" fmla="*/ 396000 h 396000"/>
                <a:gd name="connsiteX3" fmla="*/ 0 w 2800121"/>
                <a:gd name="connsiteY3" fmla="*/ 396000 h 396000"/>
                <a:gd name="connsiteX4" fmla="*/ 0 w 280012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396000">
                  <a:moveTo>
                    <a:pt x="0" y="0"/>
                  </a:moveTo>
                  <a:lnTo>
                    <a:pt x="2800121" y="0"/>
                  </a:lnTo>
                  <a:lnTo>
                    <a:pt x="2800121" y="396000"/>
                  </a:lnTo>
                  <a:lnTo>
                    <a:pt x="0" y="39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36" name="Freeform: Shape 35">
              <a:extLst>
                <a:ext uri="{FF2B5EF4-FFF2-40B4-BE49-F238E27FC236}">
                  <a16:creationId xmlns:a16="http://schemas.microsoft.com/office/drawing/2014/main" id="{382A0A92-A0D5-EC66-1BD9-815B8CCE97A7}"/>
                </a:ext>
              </a:extLst>
            </p:cNvPr>
            <p:cNvSpPr/>
            <p:nvPr/>
          </p:nvSpPr>
          <p:spPr>
            <a:xfrm>
              <a:off x="4254607" y="4915293"/>
              <a:ext cx="7616331" cy="396000"/>
            </a:xfrm>
            <a:custGeom>
              <a:avLst/>
              <a:gdLst>
                <a:gd name="connsiteX0" fmla="*/ 0 w 7616331"/>
                <a:gd name="connsiteY0" fmla="*/ 0 h 396000"/>
                <a:gd name="connsiteX1" fmla="*/ 7616331 w 7616331"/>
                <a:gd name="connsiteY1" fmla="*/ 0 h 396000"/>
                <a:gd name="connsiteX2" fmla="*/ 7616331 w 7616331"/>
                <a:gd name="connsiteY2" fmla="*/ 396000 h 396000"/>
                <a:gd name="connsiteX3" fmla="*/ 0 w 7616331"/>
                <a:gd name="connsiteY3" fmla="*/ 396000 h 396000"/>
                <a:gd name="connsiteX4" fmla="*/ 0 w 761633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396000">
                  <a:moveTo>
                    <a:pt x="0" y="0"/>
                  </a:moveTo>
                  <a:lnTo>
                    <a:pt x="7616331" y="0"/>
                  </a:lnTo>
                  <a:lnTo>
                    <a:pt x="7616331" y="396000"/>
                  </a:lnTo>
                  <a:lnTo>
                    <a:pt x="0" y="3960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200" b="0" kern="1200">
                  <a:effectLst/>
                  <a:latin typeface="Trebuchet MS" panose="020B0603020202020204" pitchFamily="34" charset="0"/>
                </a:rPr>
                <a:t>1200 patients to be screened for eye health services and 500 glasses to be given</a:t>
              </a:r>
              <a:r>
                <a:rPr lang="en-US" sz="1200" b="0" i="0" u="none" kern="1200">
                  <a:latin typeface="Trebuchet MS" panose="020B0603020202020204" pitchFamily="34" charset="0"/>
                </a:rPr>
                <a:t>.</a:t>
              </a:r>
              <a:endParaRPr lang="en-GB" sz="1200" b="0" kern="1200" cap="none" spc="0" dirty="0">
                <a:ln w="0"/>
                <a:effectLst/>
                <a:latin typeface="Trebuchet MS" panose="020B0603020202020204" pitchFamily="34" charset="0"/>
              </a:endParaRPr>
            </a:p>
          </p:txBody>
        </p:sp>
        <p:sp>
          <p:nvSpPr>
            <p:cNvPr id="37" name="Freeform: Shape 36">
              <a:extLst>
                <a:ext uri="{FF2B5EF4-FFF2-40B4-BE49-F238E27FC236}">
                  <a16:creationId xmlns:a16="http://schemas.microsoft.com/office/drawing/2014/main" id="{EE9C63FE-4ED3-0560-B591-276B682E3BBE}"/>
                </a:ext>
              </a:extLst>
            </p:cNvPr>
            <p:cNvSpPr/>
            <p:nvPr/>
          </p:nvSpPr>
          <p:spPr>
            <a:xfrm>
              <a:off x="670452" y="5426606"/>
              <a:ext cx="2800121" cy="396000"/>
            </a:xfrm>
            <a:custGeom>
              <a:avLst/>
              <a:gdLst>
                <a:gd name="connsiteX0" fmla="*/ 0 w 2800121"/>
                <a:gd name="connsiteY0" fmla="*/ 0 h 396000"/>
                <a:gd name="connsiteX1" fmla="*/ 2800121 w 2800121"/>
                <a:gd name="connsiteY1" fmla="*/ 0 h 396000"/>
                <a:gd name="connsiteX2" fmla="*/ 2800121 w 2800121"/>
                <a:gd name="connsiteY2" fmla="*/ 396000 h 396000"/>
                <a:gd name="connsiteX3" fmla="*/ 0 w 2800121"/>
                <a:gd name="connsiteY3" fmla="*/ 396000 h 396000"/>
                <a:gd name="connsiteX4" fmla="*/ 0 w 280012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396000">
                  <a:moveTo>
                    <a:pt x="0" y="0"/>
                  </a:moveTo>
                  <a:lnTo>
                    <a:pt x="2800121" y="0"/>
                  </a:lnTo>
                  <a:lnTo>
                    <a:pt x="2800121" y="396000"/>
                  </a:lnTo>
                  <a:lnTo>
                    <a:pt x="0" y="39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39" name="Freeform: Shape 38">
              <a:extLst>
                <a:ext uri="{FF2B5EF4-FFF2-40B4-BE49-F238E27FC236}">
                  <a16:creationId xmlns:a16="http://schemas.microsoft.com/office/drawing/2014/main" id="{2FBAFD10-AFCF-2456-6E6D-ED4D64CE4C3A}"/>
                </a:ext>
              </a:extLst>
            </p:cNvPr>
            <p:cNvSpPr/>
            <p:nvPr/>
          </p:nvSpPr>
          <p:spPr>
            <a:xfrm>
              <a:off x="4254607" y="5383293"/>
              <a:ext cx="7616331" cy="482625"/>
            </a:xfrm>
            <a:custGeom>
              <a:avLst/>
              <a:gdLst>
                <a:gd name="connsiteX0" fmla="*/ 0 w 7616331"/>
                <a:gd name="connsiteY0" fmla="*/ 0 h 482625"/>
                <a:gd name="connsiteX1" fmla="*/ 7616331 w 7616331"/>
                <a:gd name="connsiteY1" fmla="*/ 0 h 482625"/>
                <a:gd name="connsiteX2" fmla="*/ 7616331 w 7616331"/>
                <a:gd name="connsiteY2" fmla="*/ 482625 h 482625"/>
                <a:gd name="connsiteX3" fmla="*/ 0 w 7616331"/>
                <a:gd name="connsiteY3" fmla="*/ 482625 h 482625"/>
                <a:gd name="connsiteX4" fmla="*/ 0 w 7616331"/>
                <a:gd name="connsiteY4" fmla="*/ 0 h 48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482625">
                  <a:moveTo>
                    <a:pt x="0" y="0"/>
                  </a:moveTo>
                  <a:lnTo>
                    <a:pt x="7616331" y="0"/>
                  </a:lnTo>
                  <a:lnTo>
                    <a:pt x="7616331" y="482625"/>
                  </a:lnTo>
                  <a:lnTo>
                    <a:pt x="0" y="482625"/>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200" b="0" kern="1200">
                  <a:effectLst/>
                  <a:latin typeface="Trebuchet MS" panose="020B0603020202020204" pitchFamily="34" charset="0"/>
                </a:rPr>
                <a:t>2000 students to benefits from eye screening both in primary and secondary schools in the state.</a:t>
              </a:r>
              <a:endParaRPr lang="en-GB" sz="1200" b="1" kern="1200" cap="none" spc="0" dirty="0">
                <a:ln w="0"/>
                <a:effectLst/>
                <a:latin typeface="Trebuchet MS" panose="020B0603020202020204" pitchFamily="34" charset="0"/>
              </a:endParaRPr>
            </a:p>
          </p:txBody>
        </p:sp>
        <p:sp>
          <p:nvSpPr>
            <p:cNvPr id="40" name="Freeform: Shape 39">
              <a:extLst>
                <a:ext uri="{FF2B5EF4-FFF2-40B4-BE49-F238E27FC236}">
                  <a16:creationId xmlns:a16="http://schemas.microsoft.com/office/drawing/2014/main" id="{9C1226B0-1D6A-6D9B-51BD-21B504FA9B26}"/>
                </a:ext>
              </a:extLst>
            </p:cNvPr>
            <p:cNvSpPr/>
            <p:nvPr/>
          </p:nvSpPr>
          <p:spPr>
            <a:xfrm>
              <a:off x="670452" y="5937918"/>
              <a:ext cx="2800121" cy="396000"/>
            </a:xfrm>
            <a:custGeom>
              <a:avLst/>
              <a:gdLst>
                <a:gd name="connsiteX0" fmla="*/ 0 w 2800121"/>
                <a:gd name="connsiteY0" fmla="*/ 0 h 396000"/>
                <a:gd name="connsiteX1" fmla="*/ 2800121 w 2800121"/>
                <a:gd name="connsiteY1" fmla="*/ 0 h 396000"/>
                <a:gd name="connsiteX2" fmla="*/ 2800121 w 2800121"/>
                <a:gd name="connsiteY2" fmla="*/ 396000 h 396000"/>
                <a:gd name="connsiteX3" fmla="*/ 0 w 2800121"/>
                <a:gd name="connsiteY3" fmla="*/ 396000 h 396000"/>
                <a:gd name="connsiteX4" fmla="*/ 0 w 280012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396000">
                  <a:moveTo>
                    <a:pt x="0" y="0"/>
                  </a:moveTo>
                  <a:lnTo>
                    <a:pt x="2800121" y="0"/>
                  </a:lnTo>
                  <a:lnTo>
                    <a:pt x="2800121" y="396000"/>
                  </a:lnTo>
                  <a:lnTo>
                    <a:pt x="0" y="39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endParaRPr lang="en-GB" sz="1200" kern="1200"/>
            </a:p>
          </p:txBody>
        </p:sp>
        <p:sp>
          <p:nvSpPr>
            <p:cNvPr id="42" name="Freeform: Shape 41">
              <a:extLst>
                <a:ext uri="{FF2B5EF4-FFF2-40B4-BE49-F238E27FC236}">
                  <a16:creationId xmlns:a16="http://schemas.microsoft.com/office/drawing/2014/main" id="{1DA0C792-78D0-944C-EEFE-0257DDDA4B86}"/>
                </a:ext>
              </a:extLst>
            </p:cNvPr>
            <p:cNvSpPr/>
            <p:nvPr/>
          </p:nvSpPr>
          <p:spPr>
            <a:xfrm>
              <a:off x="4254607" y="5937918"/>
              <a:ext cx="7616331" cy="396000"/>
            </a:xfrm>
            <a:custGeom>
              <a:avLst/>
              <a:gdLst>
                <a:gd name="connsiteX0" fmla="*/ 0 w 7616331"/>
                <a:gd name="connsiteY0" fmla="*/ 0 h 396000"/>
                <a:gd name="connsiteX1" fmla="*/ 7616331 w 7616331"/>
                <a:gd name="connsiteY1" fmla="*/ 0 h 396000"/>
                <a:gd name="connsiteX2" fmla="*/ 7616331 w 7616331"/>
                <a:gd name="connsiteY2" fmla="*/ 396000 h 396000"/>
                <a:gd name="connsiteX3" fmla="*/ 0 w 7616331"/>
                <a:gd name="connsiteY3" fmla="*/ 396000 h 396000"/>
                <a:gd name="connsiteX4" fmla="*/ 0 w 7616331"/>
                <a:gd name="connsiteY4" fmla="*/ 0 h 3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396000">
                  <a:moveTo>
                    <a:pt x="0" y="0"/>
                  </a:moveTo>
                  <a:lnTo>
                    <a:pt x="7616331" y="0"/>
                  </a:lnTo>
                  <a:lnTo>
                    <a:pt x="7616331" y="396000"/>
                  </a:lnTo>
                  <a:lnTo>
                    <a:pt x="0" y="3960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pPr>
              <a:r>
                <a:rPr lang="en-US" sz="1200" b="0" kern="1200">
                  <a:effectLst/>
                  <a:latin typeface="Trebuchet MS" panose="020B0603020202020204" pitchFamily="34" charset="0"/>
                </a:rPr>
                <a:t>8000 people to be screened and vaccinated against viral hepatitis.</a:t>
              </a:r>
              <a:endParaRPr lang="en-GB" sz="1200" b="0" i="0" u="none" kern="1200" dirty="0">
                <a:latin typeface="Trebuchet MS" panose="020B0603020202020204" pitchFamily="34" charset="0"/>
                <a:ea typeface="+mn-ea"/>
                <a:cs typeface="+mn-cs"/>
              </a:endParaRPr>
            </a:p>
          </p:txBody>
        </p:sp>
      </p:grpSp>
      <p:sp>
        <p:nvSpPr>
          <p:cNvPr id="12" name="Rectangle 11">
            <a:extLst>
              <a:ext uri="{FF2B5EF4-FFF2-40B4-BE49-F238E27FC236}">
                <a16:creationId xmlns:a16="http://schemas.microsoft.com/office/drawing/2014/main" id="{4C3CD221-E1E5-37BF-0EF4-C6FC844D9348}"/>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a:xfrm>
            <a:off x="11876040" y="6566209"/>
            <a:ext cx="424999" cy="201478"/>
          </a:xfrm>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Quire Sans" panose="020B0502040400020003" pitchFamily="34" charset="0"/>
                <a:cs typeface="Quire Sans" panose="020B0502040400020003" pitchFamily="34" charset="0"/>
              </a:rPr>
              <a:pPr marL="0" marR="0" lvl="0" indent="0" defTabSz="914400" rtl="0" eaLnBrk="1" fontAlgn="auto" latinLnBrk="0" hangingPunct="1">
                <a:lnSpc>
                  <a:spcPct val="100000"/>
                </a:lnSpc>
                <a:spcBef>
                  <a:spcPts val="0"/>
                </a:spcBef>
                <a:spcAft>
                  <a:spcPts val="0"/>
                </a:spcAft>
                <a:buClrTx/>
                <a:buSzTx/>
                <a:buFontTx/>
                <a:buNone/>
                <a:tabLst/>
                <a:defRPr/>
              </a:pPr>
              <a:t>48</a:t>
            </a:fld>
            <a:endParaRPr kumimoji="0" lang="x-none" b="1" i="0" u="none" strike="noStrike" kern="1200" cap="none" spc="0" normalizeH="0" baseline="0" noProof="0">
              <a:ln>
                <a:noFill/>
              </a:ln>
              <a:effectLst/>
              <a:uLnTx/>
              <a:uFillTx/>
              <a:latin typeface="Quire Sans" panose="020B0502040400020003" pitchFamily="34" charset="0"/>
              <a:cs typeface="Quire Sans" panose="020B0502040400020003" pitchFamily="34" charset="0"/>
            </a:endParaRPr>
          </a:p>
        </p:txBody>
      </p:sp>
      <p:graphicFrame>
        <p:nvGraphicFramePr>
          <p:cNvPr id="9" name="Diagram 8">
            <a:extLst>
              <a:ext uri="{FF2B5EF4-FFF2-40B4-BE49-F238E27FC236}">
                <a16:creationId xmlns:a16="http://schemas.microsoft.com/office/drawing/2014/main" id="{87E23FE9-11C3-6CDB-B28A-B2CB3B76D7D7}"/>
              </a:ext>
            </a:extLst>
          </p:cNvPr>
          <p:cNvGraphicFramePr/>
          <p:nvPr>
            <p:extLst>
              <p:ext uri="{D42A27DB-BD31-4B8C-83A1-F6EECF244321}">
                <p14:modId xmlns:p14="http://schemas.microsoft.com/office/powerpoint/2010/main" val="2943311710"/>
              </p:ext>
            </p:extLst>
          </p:nvPr>
        </p:nvGraphicFramePr>
        <p:xfrm>
          <a:off x="692666" y="3221138"/>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DD8E5EC-F641-DD6A-EDA0-BD787F7033D9}"/>
              </a:ext>
            </a:extLst>
          </p:cNvPr>
          <p:cNvSpPr txBox="1"/>
          <p:nvPr/>
        </p:nvSpPr>
        <p:spPr>
          <a:xfrm>
            <a:off x="3397869" y="321862"/>
            <a:ext cx="7756234" cy="307085"/>
          </a:xfrm>
          <a:prstGeom prst="rect">
            <a:avLst/>
          </a:prstGeom>
          <a:solidFill>
            <a:srgbClr val="FFC000"/>
          </a:solidFill>
          <a:ln w="3810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4E66"/>
                </a:solidFill>
                <a:latin typeface="Trebuchet MS" panose="020B0603020202020204" pitchFamily="34" charset="0"/>
              </a:rPr>
              <a:t>      </a:t>
            </a:r>
            <a:r>
              <a:rPr kumimoji="0" lang="en-US" sz="14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 IMPROVE HEALTH CARE SYSTEMS, ENVIRONMENT AND PUBLIC SPACES</a:t>
            </a:r>
          </a:p>
        </p:txBody>
      </p:sp>
      <p:sp>
        <p:nvSpPr>
          <p:cNvPr id="5" name="Arrow: Pentagon 4">
            <a:extLst>
              <a:ext uri="{FF2B5EF4-FFF2-40B4-BE49-F238E27FC236}">
                <a16:creationId xmlns:a16="http://schemas.microsoft.com/office/drawing/2014/main" id="{4273214A-8E7C-0DB8-8D96-18974918E636}"/>
              </a:ext>
            </a:extLst>
          </p:cNvPr>
          <p:cNvSpPr/>
          <p:nvPr/>
        </p:nvSpPr>
        <p:spPr>
          <a:xfrm>
            <a:off x="3332250" y="321862"/>
            <a:ext cx="408533" cy="307777"/>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8</a:t>
            </a:r>
          </a:p>
        </p:txBody>
      </p:sp>
      <p:sp>
        <p:nvSpPr>
          <p:cNvPr id="11" name="Rectangle: Rounded Corners 4">
            <a:extLst>
              <a:ext uri="{FF2B5EF4-FFF2-40B4-BE49-F238E27FC236}">
                <a16:creationId xmlns:a16="http://schemas.microsoft.com/office/drawing/2014/main" id="{F5CAFBB0-69AB-B1EF-6681-3C4EE96588F6}"/>
              </a:ext>
            </a:extLst>
          </p:cNvPr>
          <p:cNvSpPr txBox="1"/>
          <p:nvPr/>
        </p:nvSpPr>
        <p:spPr>
          <a:xfrm>
            <a:off x="3819611" y="709408"/>
            <a:ext cx="7413319" cy="455133"/>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The Quality Of The Environment, Public Spaces And Security Continue To Pose A Challenge, Given The Population Size, Habits And Enforcement Capability.</a:t>
            </a:r>
          </a:p>
        </p:txBody>
      </p:sp>
    </p:spTree>
    <p:extLst>
      <p:ext uri="{BB962C8B-B14F-4D97-AF65-F5344CB8AC3E}">
        <p14:creationId xmlns:p14="http://schemas.microsoft.com/office/powerpoint/2010/main" val="663133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58BB3D62-E1E0-C25A-00AD-FE279E5C143F}"/>
              </a:ext>
            </a:extLst>
          </p:cNvPr>
          <p:cNvGrpSpPr/>
          <p:nvPr/>
        </p:nvGrpSpPr>
        <p:grpSpPr>
          <a:xfrm>
            <a:off x="3140497" y="1674526"/>
            <a:ext cx="1137814" cy="4536000"/>
            <a:chOff x="2903020" y="1562101"/>
            <a:chExt cx="1146554" cy="4320000"/>
          </a:xfrm>
        </p:grpSpPr>
        <p:sp>
          <p:nvSpPr>
            <p:cNvPr id="38" name="object 25">
              <a:extLst>
                <a:ext uri="{FF2B5EF4-FFF2-40B4-BE49-F238E27FC236}">
                  <a16:creationId xmlns:a16="http://schemas.microsoft.com/office/drawing/2014/main" id="{074FFC42-7073-BEFA-9D9E-42F558C8F891}"/>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9" name="object 25">
              <a:extLst>
                <a:ext uri="{FF2B5EF4-FFF2-40B4-BE49-F238E27FC236}">
                  <a16:creationId xmlns:a16="http://schemas.microsoft.com/office/drawing/2014/main" id="{AD076EC5-D1A1-CD08-0E71-01409904762B}"/>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bject 25">
              <a:extLst>
                <a:ext uri="{FF2B5EF4-FFF2-40B4-BE49-F238E27FC236}">
                  <a16:creationId xmlns:a16="http://schemas.microsoft.com/office/drawing/2014/main" id="{9FF18ADC-C679-B16F-C6E3-B3DB6939D560}"/>
                </a:ext>
              </a:extLst>
            </p:cNvPr>
            <p:cNvSpPr/>
            <p:nvPr/>
          </p:nvSpPr>
          <p:spPr>
            <a:xfrm>
              <a:off x="3739592" y="3013130"/>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bject 25">
              <a:extLst>
                <a:ext uri="{FF2B5EF4-FFF2-40B4-BE49-F238E27FC236}">
                  <a16:creationId xmlns:a16="http://schemas.microsoft.com/office/drawing/2014/main" id="{A3CC3EE1-9336-11A0-0932-48E5BBDDD1BF}"/>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object 25">
              <a:extLst>
                <a:ext uri="{FF2B5EF4-FFF2-40B4-BE49-F238E27FC236}">
                  <a16:creationId xmlns:a16="http://schemas.microsoft.com/office/drawing/2014/main" id="{9A7B06B3-5593-047B-28F5-A4C4B6286571}"/>
                </a:ext>
              </a:extLst>
            </p:cNvPr>
            <p:cNvSpPr/>
            <p:nvPr/>
          </p:nvSpPr>
          <p:spPr>
            <a:xfrm>
              <a:off x="3739592" y="4403806"/>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object 25">
              <a:extLst>
                <a:ext uri="{FF2B5EF4-FFF2-40B4-BE49-F238E27FC236}">
                  <a16:creationId xmlns:a16="http://schemas.microsoft.com/office/drawing/2014/main" id="{DA3A8CB6-EA85-806C-7BCB-9911D4FC8424}"/>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bject 25">
              <a:extLst>
                <a:ext uri="{FF2B5EF4-FFF2-40B4-BE49-F238E27FC236}">
                  <a16:creationId xmlns:a16="http://schemas.microsoft.com/office/drawing/2014/main" id="{D814ECBD-DBF6-B36D-6AE2-DC0B31605385}"/>
                </a:ext>
              </a:extLst>
            </p:cNvPr>
            <p:cNvSpPr/>
            <p:nvPr/>
          </p:nvSpPr>
          <p:spPr>
            <a:xfrm>
              <a:off x="3761574" y="5174839"/>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object 25">
              <a:extLst>
                <a:ext uri="{FF2B5EF4-FFF2-40B4-BE49-F238E27FC236}">
                  <a16:creationId xmlns:a16="http://schemas.microsoft.com/office/drawing/2014/main" id="{5526E73A-E736-A07E-AE41-0FE32784147A}"/>
                </a:ext>
              </a:extLst>
            </p:cNvPr>
            <p:cNvSpPr/>
            <p:nvPr/>
          </p:nvSpPr>
          <p:spPr>
            <a:xfrm>
              <a:off x="3731020" y="235118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bject 25">
              <a:extLst>
                <a:ext uri="{FF2B5EF4-FFF2-40B4-BE49-F238E27FC236}">
                  <a16:creationId xmlns:a16="http://schemas.microsoft.com/office/drawing/2014/main" id="{2A93091F-CDF7-3338-A3AC-D6521E0C1394}"/>
                </a:ext>
              </a:extLst>
            </p:cNvPr>
            <p:cNvSpPr/>
            <p:nvPr/>
          </p:nvSpPr>
          <p:spPr>
            <a:xfrm>
              <a:off x="3753630" y="373207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347CA38F-71FA-0C0A-6D00-3FBF424EAA58}"/>
              </a:ext>
            </a:extLst>
          </p:cNvPr>
          <p:cNvGrpSpPr/>
          <p:nvPr/>
        </p:nvGrpSpPr>
        <p:grpSpPr>
          <a:xfrm>
            <a:off x="670452" y="1170389"/>
            <a:ext cx="11200487" cy="5335738"/>
            <a:chOff x="670452" y="1020612"/>
            <a:chExt cx="11200487" cy="5335738"/>
          </a:xfrm>
        </p:grpSpPr>
        <p:sp>
          <p:nvSpPr>
            <p:cNvPr id="8" name="Rectangle 7">
              <a:extLst>
                <a:ext uri="{FF2B5EF4-FFF2-40B4-BE49-F238E27FC236}">
                  <a16:creationId xmlns:a16="http://schemas.microsoft.com/office/drawing/2014/main" id="{EB99D3FB-3645-3BD6-D2B4-7BFCC729BE04}"/>
                </a:ext>
              </a:extLst>
            </p:cNvPr>
            <p:cNvSpPr/>
            <p:nvPr/>
          </p:nvSpPr>
          <p:spPr>
            <a:xfrm>
              <a:off x="670452" y="1020612"/>
              <a:ext cx="11200487" cy="5335738"/>
            </a:xfrm>
            <a:prstGeom prst="rect">
              <a:avLst/>
            </a:prstGeom>
            <a:noFill/>
          </p:spPr>
        </p:sp>
        <p:sp>
          <p:nvSpPr>
            <p:cNvPr id="12" name="Freeform: Shape 11">
              <a:extLst>
                <a:ext uri="{FF2B5EF4-FFF2-40B4-BE49-F238E27FC236}">
                  <a16:creationId xmlns:a16="http://schemas.microsoft.com/office/drawing/2014/main" id="{DD3B0B73-290D-AF6F-8CEB-EC25A81D9340}"/>
                </a:ext>
              </a:extLst>
            </p:cNvPr>
            <p:cNvSpPr/>
            <p:nvPr/>
          </p:nvSpPr>
          <p:spPr>
            <a:xfrm>
              <a:off x="670452" y="1042340"/>
              <a:ext cx="2800121" cy="824793"/>
            </a:xfrm>
            <a:custGeom>
              <a:avLst/>
              <a:gdLst>
                <a:gd name="connsiteX0" fmla="*/ 0 w 2800121"/>
                <a:gd name="connsiteY0" fmla="*/ 0 h 824793"/>
                <a:gd name="connsiteX1" fmla="*/ 2800121 w 2800121"/>
                <a:gd name="connsiteY1" fmla="*/ 0 h 824793"/>
                <a:gd name="connsiteX2" fmla="*/ 2800121 w 2800121"/>
                <a:gd name="connsiteY2" fmla="*/ 824793 h 824793"/>
                <a:gd name="connsiteX3" fmla="*/ 0 w 2800121"/>
                <a:gd name="connsiteY3" fmla="*/ 824793 h 824793"/>
                <a:gd name="connsiteX4" fmla="*/ 0 w 2800121"/>
                <a:gd name="connsiteY4" fmla="*/ 0 h 82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824793">
                  <a:moveTo>
                    <a:pt x="0" y="0"/>
                  </a:moveTo>
                  <a:lnTo>
                    <a:pt x="2800121" y="0"/>
                  </a:lnTo>
                  <a:lnTo>
                    <a:pt x="2800121" y="824793"/>
                  </a:lnTo>
                  <a:lnTo>
                    <a:pt x="0" y="8247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YOUTH                </a:t>
              </a: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ea typeface="+mn-ea"/>
                  <a:cs typeface="+mn-cs"/>
                </a:rPr>
                <a:t>ENGAGEMENT &amp; EMPOWERMENT</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621FC232-E93F-4AA5-25C5-0480396187E3}"/>
                </a:ext>
              </a:extLst>
            </p:cNvPr>
            <p:cNvSpPr/>
            <p:nvPr/>
          </p:nvSpPr>
          <p:spPr>
            <a:xfrm>
              <a:off x="4254607" y="1042340"/>
              <a:ext cx="7616331" cy="824793"/>
            </a:xfrm>
            <a:custGeom>
              <a:avLst/>
              <a:gdLst>
                <a:gd name="connsiteX0" fmla="*/ 0 w 7616331"/>
                <a:gd name="connsiteY0" fmla="*/ 0 h 824793"/>
                <a:gd name="connsiteX1" fmla="*/ 7616331 w 7616331"/>
                <a:gd name="connsiteY1" fmla="*/ 0 h 824793"/>
                <a:gd name="connsiteX2" fmla="*/ 7616331 w 7616331"/>
                <a:gd name="connsiteY2" fmla="*/ 824793 h 824793"/>
                <a:gd name="connsiteX3" fmla="*/ 0 w 7616331"/>
                <a:gd name="connsiteY3" fmla="*/ 824793 h 824793"/>
                <a:gd name="connsiteX4" fmla="*/ 0 w 7616331"/>
                <a:gd name="connsiteY4" fmla="*/ 0 h 82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824793">
                  <a:moveTo>
                    <a:pt x="0" y="0"/>
                  </a:moveTo>
                  <a:lnTo>
                    <a:pt x="7616331" y="0"/>
                  </a:lnTo>
                  <a:lnTo>
                    <a:pt x="7616331" y="824793"/>
                  </a:lnTo>
                  <a:lnTo>
                    <a:pt x="0" y="824793"/>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200" b="0" kern="1200" dirty="0">
                  <a:effectLst/>
                  <a:latin typeface="Trebuchet MS" panose="020B0603020202020204" pitchFamily="34" charset="0"/>
                </a:rPr>
                <a:t>Equipment and grants to be provided for the Y2022 Entrepreneurship skills development programme for 1500 artisans and tradesmen.</a:t>
              </a:r>
              <a:endParaRPr lang="en-GB" sz="1200" b="0" kern="1200" cap="none" spc="0" dirty="0">
                <a:ln w="0"/>
                <a:effectLst/>
                <a:latin typeface="Trebuchet MS" panose="020B0603020202020204" pitchFamily="34" charset="0"/>
              </a:endParaRPr>
            </a:p>
          </p:txBody>
        </p:sp>
        <p:sp>
          <p:nvSpPr>
            <p:cNvPr id="19" name="Freeform: Shape 18">
              <a:extLst>
                <a:ext uri="{FF2B5EF4-FFF2-40B4-BE49-F238E27FC236}">
                  <a16:creationId xmlns:a16="http://schemas.microsoft.com/office/drawing/2014/main" id="{57EF635D-E7BB-FD6B-56A8-AC766F011E19}"/>
                </a:ext>
              </a:extLst>
            </p:cNvPr>
            <p:cNvSpPr/>
            <p:nvPr/>
          </p:nvSpPr>
          <p:spPr>
            <a:xfrm>
              <a:off x="670452" y="1978734"/>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4104F6C7-6B04-A208-ED49-C6E647D7AE51}"/>
                </a:ext>
              </a:extLst>
            </p:cNvPr>
            <p:cNvSpPr/>
            <p:nvPr/>
          </p:nvSpPr>
          <p:spPr>
            <a:xfrm>
              <a:off x="4254607" y="1978734"/>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buSzTx/>
              </a:pPr>
              <a:r>
                <a:rPr lang="en-GB" sz="1200" b="0" kern="1200">
                  <a:effectLst/>
                  <a:latin typeface="Trebuchet MS" panose="020B0603020202020204" pitchFamily="34" charset="0"/>
                </a:rPr>
                <a:t>Employability skills development and technical training for 500 youths</a:t>
              </a:r>
              <a:endParaRPr lang="en-GB" sz="1200" b="0" kern="1200" cap="none" spc="0" dirty="0">
                <a:ln w="0"/>
                <a:effectLst/>
                <a:latin typeface="Trebuchet MS" panose="020B0603020202020204" pitchFamily="34" charset="0"/>
              </a:endParaRPr>
            </a:p>
          </p:txBody>
        </p:sp>
        <p:sp>
          <p:nvSpPr>
            <p:cNvPr id="22" name="Freeform: Shape 21">
              <a:extLst>
                <a:ext uri="{FF2B5EF4-FFF2-40B4-BE49-F238E27FC236}">
                  <a16:creationId xmlns:a16="http://schemas.microsoft.com/office/drawing/2014/main" id="{9F4BB954-944F-920C-1BD4-2B7DCA7A4AC1}"/>
                </a:ext>
              </a:extLst>
            </p:cNvPr>
            <p:cNvSpPr/>
            <p:nvPr/>
          </p:nvSpPr>
          <p:spPr>
            <a:xfrm>
              <a:off x="670452" y="2704134"/>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A35D19EF-7397-F0ED-A7FE-CEDC6F4B6972}"/>
                </a:ext>
              </a:extLst>
            </p:cNvPr>
            <p:cNvSpPr/>
            <p:nvPr/>
          </p:nvSpPr>
          <p:spPr>
            <a:xfrm>
              <a:off x="4254607" y="2704134"/>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GB" sz="1200" b="0" kern="1200">
                  <a:effectLst/>
                  <a:latin typeface="Trebuchet MS" panose="020B0603020202020204" pitchFamily="34" charset="0"/>
                </a:rPr>
                <a:t>Start-up assistance for 500 people living with disabilities; and solar farm empowerment for 400 youths to be completed.</a:t>
              </a:r>
              <a:endParaRPr lang="en-GB" sz="1200" b="0" kern="1200" cap="none" spc="0" dirty="0">
                <a:ln w="0"/>
                <a:effectLst/>
                <a:latin typeface="Trebuchet MS" panose="020B0603020202020204" pitchFamily="34" charset="0"/>
              </a:endParaRPr>
            </a:p>
          </p:txBody>
        </p:sp>
        <p:sp>
          <p:nvSpPr>
            <p:cNvPr id="25" name="Freeform: Shape 24">
              <a:extLst>
                <a:ext uri="{FF2B5EF4-FFF2-40B4-BE49-F238E27FC236}">
                  <a16:creationId xmlns:a16="http://schemas.microsoft.com/office/drawing/2014/main" id="{A053CC31-35D2-6201-6E1B-604EA949DA40}"/>
                </a:ext>
              </a:extLst>
            </p:cNvPr>
            <p:cNvSpPr/>
            <p:nvPr/>
          </p:nvSpPr>
          <p:spPr>
            <a:xfrm>
              <a:off x="670452" y="3429534"/>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7" name="Freeform: Shape 26">
              <a:extLst>
                <a:ext uri="{FF2B5EF4-FFF2-40B4-BE49-F238E27FC236}">
                  <a16:creationId xmlns:a16="http://schemas.microsoft.com/office/drawing/2014/main" id="{80E20C0C-2A0D-4D1D-27F5-BAB4FF12A3CE}"/>
                </a:ext>
              </a:extLst>
            </p:cNvPr>
            <p:cNvSpPr/>
            <p:nvPr/>
          </p:nvSpPr>
          <p:spPr>
            <a:xfrm>
              <a:off x="4254607" y="3429534"/>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chemeClr val="accent5"/>
                </a:buClr>
              </a:pPr>
              <a:r>
                <a:rPr lang="en-US" sz="1200" b="0" kern="1200">
                  <a:effectLst/>
                  <a:latin typeface="Trebuchet MS" panose="020B0603020202020204" pitchFamily="34" charset="0"/>
                  <a:ea typeface="+mn-ea"/>
                  <a:cs typeface="+mn-cs"/>
                </a:rPr>
                <a:t>Renovation of Badagry, Isheri, Oba Sanni Komolafe, Ipaja and Popo-Oba youth centres to be completed.</a:t>
              </a:r>
              <a:endParaRPr lang="en-GB" sz="1200" b="1" kern="1200" cap="none" spc="0" dirty="0">
                <a:ln w="0"/>
                <a:effectLst/>
                <a:latin typeface="Trebuchet MS" panose="020B0603020202020204" pitchFamily="34" charset="0"/>
              </a:endParaRPr>
            </a:p>
          </p:txBody>
        </p:sp>
        <p:sp>
          <p:nvSpPr>
            <p:cNvPr id="28" name="Freeform: Shape 27">
              <a:extLst>
                <a:ext uri="{FF2B5EF4-FFF2-40B4-BE49-F238E27FC236}">
                  <a16:creationId xmlns:a16="http://schemas.microsoft.com/office/drawing/2014/main" id="{BEFFDEDA-F2E7-269F-132C-A2D5D7CF83EA}"/>
                </a:ext>
              </a:extLst>
            </p:cNvPr>
            <p:cNvSpPr/>
            <p:nvPr/>
          </p:nvSpPr>
          <p:spPr>
            <a:xfrm>
              <a:off x="670452" y="4154934"/>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1200" kern="1200"/>
            </a:p>
          </p:txBody>
        </p:sp>
        <p:sp>
          <p:nvSpPr>
            <p:cNvPr id="30" name="Freeform: Shape 29">
              <a:extLst>
                <a:ext uri="{FF2B5EF4-FFF2-40B4-BE49-F238E27FC236}">
                  <a16:creationId xmlns:a16="http://schemas.microsoft.com/office/drawing/2014/main" id="{6292BD92-0D86-72C0-1D33-201D5E2AB4EA}"/>
                </a:ext>
              </a:extLst>
            </p:cNvPr>
            <p:cNvSpPr/>
            <p:nvPr/>
          </p:nvSpPr>
          <p:spPr>
            <a:xfrm>
              <a:off x="4254607" y="4154934"/>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chemeClr val="accent5"/>
                </a:buClr>
              </a:pPr>
              <a:r>
                <a:rPr lang="en-US" sz="1200" b="0" kern="1200">
                  <a:effectLst/>
                  <a:latin typeface="Trebuchet MS" panose="020B0603020202020204" pitchFamily="34" charset="0"/>
                </a:rPr>
                <a:t>Youth Education and Enlightenment Campaign Programme, Youth Leadership Programme as well as Youth Vocational Skill and Empowerment Programme to take place.</a:t>
              </a:r>
              <a:endParaRPr lang="en-GB" sz="1200" b="0" i="0" u="none" kern="1200" dirty="0">
                <a:latin typeface="Trebuchet MS" panose="020B0603020202020204" pitchFamily="34" charset="0"/>
                <a:ea typeface="+mn-ea"/>
                <a:cs typeface="+mn-cs"/>
              </a:endParaRPr>
            </a:p>
          </p:txBody>
        </p:sp>
        <p:sp>
          <p:nvSpPr>
            <p:cNvPr id="31" name="Freeform: Shape 30">
              <a:extLst>
                <a:ext uri="{FF2B5EF4-FFF2-40B4-BE49-F238E27FC236}">
                  <a16:creationId xmlns:a16="http://schemas.microsoft.com/office/drawing/2014/main" id="{B93CD82C-98C8-0046-C1CB-BD11497C29C8}"/>
                </a:ext>
              </a:extLst>
            </p:cNvPr>
            <p:cNvSpPr/>
            <p:nvPr/>
          </p:nvSpPr>
          <p:spPr>
            <a:xfrm>
              <a:off x="670452" y="4937877"/>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1200" kern="1200"/>
            </a:p>
          </p:txBody>
        </p:sp>
        <p:sp>
          <p:nvSpPr>
            <p:cNvPr id="33" name="Freeform: Shape 32">
              <a:extLst>
                <a:ext uri="{FF2B5EF4-FFF2-40B4-BE49-F238E27FC236}">
                  <a16:creationId xmlns:a16="http://schemas.microsoft.com/office/drawing/2014/main" id="{51779C26-A4A5-ECBF-0B8E-7B207D8365DC}"/>
                </a:ext>
              </a:extLst>
            </p:cNvPr>
            <p:cNvSpPr/>
            <p:nvPr/>
          </p:nvSpPr>
          <p:spPr>
            <a:xfrm>
              <a:off x="4254607" y="4880334"/>
              <a:ext cx="7616331" cy="728887"/>
            </a:xfrm>
            <a:custGeom>
              <a:avLst/>
              <a:gdLst>
                <a:gd name="connsiteX0" fmla="*/ 0 w 7616331"/>
                <a:gd name="connsiteY0" fmla="*/ 0 h 728887"/>
                <a:gd name="connsiteX1" fmla="*/ 7616331 w 7616331"/>
                <a:gd name="connsiteY1" fmla="*/ 0 h 728887"/>
                <a:gd name="connsiteX2" fmla="*/ 7616331 w 7616331"/>
                <a:gd name="connsiteY2" fmla="*/ 728887 h 728887"/>
                <a:gd name="connsiteX3" fmla="*/ 0 w 7616331"/>
                <a:gd name="connsiteY3" fmla="*/ 728887 h 728887"/>
                <a:gd name="connsiteX4" fmla="*/ 0 w 7616331"/>
                <a:gd name="connsiteY4" fmla="*/ 0 h 728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728887">
                  <a:moveTo>
                    <a:pt x="0" y="0"/>
                  </a:moveTo>
                  <a:lnTo>
                    <a:pt x="7616331" y="0"/>
                  </a:lnTo>
                  <a:lnTo>
                    <a:pt x="7616331" y="728887"/>
                  </a:lnTo>
                  <a:lnTo>
                    <a:pt x="0" y="728887"/>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rgbClr val="5B9BD5"/>
                </a:buClr>
              </a:pPr>
              <a:r>
                <a:rPr lang="en-US" sz="1200" b="0" kern="1200" dirty="0">
                  <a:effectLst/>
                  <a:latin typeface="Trebuchet MS" panose="020B0603020202020204" pitchFamily="34" charset="0"/>
                  <a:ea typeface="+mn-ea"/>
                  <a:cs typeface="+mn-cs"/>
                </a:rPr>
                <a:t>Sensitization /Advocacy programs for all schools in Lagos state to prevent Delinquency and Ensure School Attendance and Development </a:t>
              </a:r>
              <a:r>
                <a:rPr lang="en-US" sz="1200" b="0" kern="1200" dirty="0" err="1">
                  <a:effectLst/>
                  <a:latin typeface="Trebuchet MS" panose="020B0603020202020204" pitchFamily="34" charset="0"/>
                  <a:ea typeface="+mn-ea"/>
                  <a:cs typeface="+mn-cs"/>
                </a:rPr>
                <a:t>Programme</a:t>
              </a:r>
              <a:r>
                <a:rPr lang="en-US" sz="1200" b="0" kern="1200" dirty="0">
                  <a:effectLst/>
                  <a:latin typeface="Trebuchet MS" panose="020B0603020202020204" pitchFamily="34" charset="0"/>
                  <a:ea typeface="+mn-ea"/>
                  <a:cs typeface="+mn-cs"/>
                </a:rPr>
                <a:t> on parenting for Adoption of orphan /Vulnerable Children.  </a:t>
              </a:r>
              <a:endParaRPr lang="en-GB" sz="1200" b="0" kern="1200" dirty="0">
                <a:effectLst/>
                <a:latin typeface="Trebuchet MS" panose="020B0603020202020204" pitchFamily="34" charset="0"/>
                <a:ea typeface="+mn-ea"/>
                <a:cs typeface="+mn-cs"/>
              </a:endParaRPr>
            </a:p>
          </p:txBody>
        </p:sp>
        <p:sp>
          <p:nvSpPr>
            <p:cNvPr id="34" name="Freeform: Shape 33">
              <a:extLst>
                <a:ext uri="{FF2B5EF4-FFF2-40B4-BE49-F238E27FC236}">
                  <a16:creationId xmlns:a16="http://schemas.microsoft.com/office/drawing/2014/main" id="{D571D59C-E544-FD57-2531-AF1D3744A026}"/>
                </a:ext>
              </a:extLst>
            </p:cNvPr>
            <p:cNvSpPr/>
            <p:nvPr/>
          </p:nvSpPr>
          <p:spPr>
            <a:xfrm>
              <a:off x="670452" y="5720821"/>
              <a:ext cx="2800121" cy="613800"/>
            </a:xfrm>
            <a:custGeom>
              <a:avLst/>
              <a:gdLst>
                <a:gd name="connsiteX0" fmla="*/ 0 w 2800121"/>
                <a:gd name="connsiteY0" fmla="*/ 0 h 613800"/>
                <a:gd name="connsiteX1" fmla="*/ 2800121 w 2800121"/>
                <a:gd name="connsiteY1" fmla="*/ 0 h 613800"/>
                <a:gd name="connsiteX2" fmla="*/ 2800121 w 2800121"/>
                <a:gd name="connsiteY2" fmla="*/ 613800 h 613800"/>
                <a:gd name="connsiteX3" fmla="*/ 0 w 2800121"/>
                <a:gd name="connsiteY3" fmla="*/ 613800 h 613800"/>
                <a:gd name="connsiteX4" fmla="*/ 0 w 280012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613800">
                  <a:moveTo>
                    <a:pt x="0" y="0"/>
                  </a:moveTo>
                  <a:lnTo>
                    <a:pt x="2800121" y="0"/>
                  </a:lnTo>
                  <a:lnTo>
                    <a:pt x="2800121" y="613800"/>
                  </a:lnTo>
                  <a:lnTo>
                    <a:pt x="0" y="613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endParaRPr lang="en-GB" sz="1200" kern="1200"/>
            </a:p>
          </p:txBody>
        </p:sp>
        <p:sp>
          <p:nvSpPr>
            <p:cNvPr id="36" name="Freeform: Shape 35">
              <a:extLst>
                <a:ext uri="{FF2B5EF4-FFF2-40B4-BE49-F238E27FC236}">
                  <a16:creationId xmlns:a16="http://schemas.microsoft.com/office/drawing/2014/main" id="{2BD60296-DCC3-BE4A-0910-CA1E212AFB66}"/>
                </a:ext>
              </a:extLst>
            </p:cNvPr>
            <p:cNvSpPr/>
            <p:nvPr/>
          </p:nvSpPr>
          <p:spPr>
            <a:xfrm>
              <a:off x="4254607" y="5720821"/>
              <a:ext cx="7616331" cy="613800"/>
            </a:xfrm>
            <a:custGeom>
              <a:avLst/>
              <a:gdLst>
                <a:gd name="connsiteX0" fmla="*/ 0 w 7616331"/>
                <a:gd name="connsiteY0" fmla="*/ 0 h 613800"/>
                <a:gd name="connsiteX1" fmla="*/ 7616331 w 7616331"/>
                <a:gd name="connsiteY1" fmla="*/ 0 h 613800"/>
                <a:gd name="connsiteX2" fmla="*/ 7616331 w 7616331"/>
                <a:gd name="connsiteY2" fmla="*/ 613800 h 613800"/>
                <a:gd name="connsiteX3" fmla="*/ 0 w 7616331"/>
                <a:gd name="connsiteY3" fmla="*/ 613800 h 613800"/>
                <a:gd name="connsiteX4" fmla="*/ 0 w 7616331"/>
                <a:gd name="connsiteY4" fmla="*/ 0 h 61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613800">
                  <a:moveTo>
                    <a:pt x="0" y="0"/>
                  </a:moveTo>
                  <a:lnTo>
                    <a:pt x="7616331" y="0"/>
                  </a:lnTo>
                  <a:lnTo>
                    <a:pt x="7616331" y="613800"/>
                  </a:lnTo>
                  <a:lnTo>
                    <a:pt x="0" y="6138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90000"/>
                </a:lnSpc>
                <a:spcBef>
                  <a:spcPct val="0"/>
                </a:spcBef>
                <a:spcAft>
                  <a:spcPct val="15000"/>
                </a:spcAft>
                <a:buClr>
                  <a:srgbClr val="5B9BD5"/>
                </a:buClr>
              </a:pPr>
              <a:r>
                <a:rPr lang="en-US" sz="1200" b="0" kern="1200">
                  <a:effectLst/>
                  <a:latin typeface="Trebuchet MS" panose="020B0603020202020204" pitchFamily="34" charset="0"/>
                  <a:ea typeface="+mn-ea"/>
                  <a:cs typeface="+mn-cs"/>
                </a:rPr>
                <a:t>Special correctional Centre for boys oregun (Phase 1 &amp; 2) as well as vocational rehabilitation Centre for person living with Disability Owutu/Ikorodu to be renovated.</a:t>
              </a:r>
              <a:endParaRPr lang="en-GB" sz="1200" b="0" kern="1200" dirty="0">
                <a:effectLst/>
                <a:latin typeface="Trebuchet MS" panose="020B0603020202020204" pitchFamily="34" charset="0"/>
                <a:ea typeface="+mn-ea"/>
                <a:cs typeface="+mn-cs"/>
              </a:endParaRPr>
            </a:p>
          </p:txBody>
        </p:sp>
      </p:grpSp>
      <p:sp>
        <p:nvSpPr>
          <p:cNvPr id="4" name="Rectangle 3">
            <a:extLst>
              <a:ext uri="{FF2B5EF4-FFF2-40B4-BE49-F238E27FC236}">
                <a16:creationId xmlns:a16="http://schemas.microsoft.com/office/drawing/2014/main" id="{B8D3D737-A8FC-3FB7-9ACC-5ED644E57F27}"/>
              </a:ext>
            </a:extLst>
          </p:cNvPr>
          <p:cNvSpPr/>
          <p:nvPr/>
        </p:nvSpPr>
        <p:spPr>
          <a:xfrm>
            <a:off x="469842" y="-9728"/>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Quire Sans" panose="020B0502040400020003" pitchFamily="34" charset="0"/>
                <a:cs typeface="Quire Sans" panose="020B0502040400020003" pitchFamily="34" charset="0"/>
              </a:rPr>
              <a:pPr marL="0" marR="0" lvl="0" indent="0" defTabSz="914400" rtl="0" eaLnBrk="1" fontAlgn="auto" latinLnBrk="0" hangingPunct="1">
                <a:lnSpc>
                  <a:spcPct val="100000"/>
                </a:lnSpc>
                <a:spcBef>
                  <a:spcPts val="0"/>
                </a:spcBef>
                <a:spcAft>
                  <a:spcPts val="0"/>
                </a:spcAft>
                <a:buClrTx/>
                <a:buSzTx/>
                <a:buFontTx/>
                <a:buNone/>
                <a:tabLst/>
                <a:defRPr/>
              </a:pPr>
              <a:t>49</a:t>
            </a:fld>
            <a:endParaRPr kumimoji="0" lang="x-none" b="1" i="0" u="none" strike="noStrike" kern="1200" cap="none" spc="0" normalizeH="0" baseline="0" noProof="0" dirty="0">
              <a:ln>
                <a:noFill/>
              </a:ln>
              <a:effectLst/>
              <a:uLnTx/>
              <a:uFillTx/>
              <a:latin typeface="Quire Sans" panose="020B0502040400020003" pitchFamily="34" charset="0"/>
              <a:cs typeface="Quire Sans" panose="020B0502040400020003" pitchFamily="34" charset="0"/>
            </a:endParaRPr>
          </a:p>
        </p:txBody>
      </p:sp>
      <p:grpSp>
        <p:nvGrpSpPr>
          <p:cNvPr id="9" name="Group 8">
            <a:extLst>
              <a:ext uri="{FF2B5EF4-FFF2-40B4-BE49-F238E27FC236}">
                <a16:creationId xmlns:a16="http://schemas.microsoft.com/office/drawing/2014/main" id="{DC6DA512-6467-5D7B-7D7A-5D363A606D84}"/>
              </a:ext>
            </a:extLst>
          </p:cNvPr>
          <p:cNvGrpSpPr/>
          <p:nvPr/>
        </p:nvGrpSpPr>
        <p:grpSpPr>
          <a:xfrm>
            <a:off x="3304739" y="321862"/>
            <a:ext cx="8141422" cy="307777"/>
            <a:chOff x="3067229" y="552450"/>
            <a:chExt cx="8651160" cy="307777"/>
          </a:xfrm>
        </p:grpSpPr>
        <p:sp>
          <p:nvSpPr>
            <p:cNvPr id="10" name="TextBox 9">
              <a:extLst>
                <a:ext uri="{FF2B5EF4-FFF2-40B4-BE49-F238E27FC236}">
                  <a16:creationId xmlns:a16="http://schemas.microsoft.com/office/drawing/2014/main" id="{18BCDEAF-1E4B-E48A-B806-AEFABB0D8186}"/>
                </a:ext>
              </a:extLst>
            </p:cNvPr>
            <p:cNvSpPr txBox="1"/>
            <p:nvPr/>
          </p:nvSpPr>
          <p:spPr>
            <a:xfrm>
              <a:off x="3351331" y="552450"/>
              <a:ext cx="8367058" cy="307777"/>
            </a:xfrm>
            <a:prstGeom prst="rect">
              <a:avLst/>
            </a:prstGeom>
            <a:solidFill>
              <a:srgbClr val="FFC000"/>
            </a:solidFill>
            <a:ln w="38100">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endParaRPr>
            </a:p>
          </p:txBody>
        </p:sp>
        <p:sp>
          <p:nvSpPr>
            <p:cNvPr id="13" name="Arrow: Pentagon 12">
              <a:extLst>
                <a:ext uri="{FF2B5EF4-FFF2-40B4-BE49-F238E27FC236}">
                  <a16:creationId xmlns:a16="http://schemas.microsoft.com/office/drawing/2014/main" id="{48619741-4FB0-8450-71C2-A45BEEC1067F}"/>
                </a:ext>
              </a:extLst>
            </p:cNvPr>
            <p:cNvSpPr/>
            <p:nvPr/>
          </p:nvSpPr>
          <p:spPr>
            <a:xfrm>
              <a:off x="3067229" y="567095"/>
              <a:ext cx="434111" cy="275960"/>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9</a:t>
              </a:r>
            </a:p>
          </p:txBody>
        </p:sp>
      </p:grpSp>
      <p:sp>
        <p:nvSpPr>
          <p:cNvPr id="16" name="Rectangle: Rounded Corners 4">
            <a:extLst>
              <a:ext uri="{FF2B5EF4-FFF2-40B4-BE49-F238E27FC236}">
                <a16:creationId xmlns:a16="http://schemas.microsoft.com/office/drawing/2014/main" id="{B7BA4976-3030-680F-FF95-F312A91938F6}"/>
              </a:ext>
            </a:extLst>
          </p:cNvPr>
          <p:cNvSpPr txBox="1"/>
          <p:nvPr/>
        </p:nvSpPr>
        <p:spPr>
          <a:xfrm>
            <a:off x="3877174" y="763243"/>
            <a:ext cx="7732886" cy="415898"/>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The State Retains A Huge Opportunity To Engage And Empower Our Youths Visibly. Progress Is Being Made As Planned But Not As Impactful As Desired. </a:t>
            </a:r>
          </a:p>
        </p:txBody>
      </p:sp>
      <p:graphicFrame>
        <p:nvGraphicFramePr>
          <p:cNvPr id="6" name="Diagram 5">
            <a:extLst>
              <a:ext uri="{FF2B5EF4-FFF2-40B4-BE49-F238E27FC236}">
                <a16:creationId xmlns:a16="http://schemas.microsoft.com/office/drawing/2014/main" id="{A7896073-4A2A-B92B-09E2-7888EE751AED}"/>
              </a:ext>
            </a:extLst>
          </p:cNvPr>
          <p:cNvGraphicFramePr/>
          <p:nvPr>
            <p:extLst>
              <p:ext uri="{D42A27DB-BD31-4B8C-83A1-F6EECF244321}">
                <p14:modId xmlns:p14="http://schemas.microsoft.com/office/powerpoint/2010/main" val="1200555888"/>
              </p:ext>
            </p:extLst>
          </p:nvPr>
        </p:nvGraphicFramePr>
        <p:xfrm>
          <a:off x="751081" y="3300126"/>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469B81E-3C22-C643-D727-AB98FE442EB6}"/>
              </a:ext>
            </a:extLst>
          </p:cNvPr>
          <p:cNvSpPr txBox="1"/>
          <p:nvPr/>
        </p:nvSpPr>
        <p:spPr>
          <a:xfrm>
            <a:off x="3572101" y="349560"/>
            <a:ext cx="531111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E66"/>
                </a:solidFill>
                <a:effectLst/>
                <a:uLnTx/>
                <a:uFillTx/>
                <a:latin typeface="Trebuchet MS" panose="020B0603020202020204" pitchFamily="34" charset="0"/>
                <a:ea typeface="+mn-ea"/>
                <a:cs typeface="+mn-cs"/>
              </a:rPr>
              <a:t>IMPROVE YOUTH ENGAGEMENT, PARTICIPATION AND EMPOWERMENT</a:t>
            </a:r>
          </a:p>
        </p:txBody>
      </p:sp>
    </p:spTree>
    <p:extLst>
      <p:ext uri="{BB962C8B-B14F-4D97-AF65-F5344CB8AC3E}">
        <p14:creationId xmlns:p14="http://schemas.microsoft.com/office/powerpoint/2010/main" val="1695838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551B4D7-213B-41C3-8861-158FE2428CAC}"/>
              </a:ext>
            </a:extLst>
          </p:cNvPr>
          <p:cNvGrpSpPr/>
          <p:nvPr/>
        </p:nvGrpSpPr>
        <p:grpSpPr>
          <a:xfrm>
            <a:off x="747108" y="498286"/>
            <a:ext cx="10377055" cy="6092734"/>
            <a:chOff x="720435" y="290939"/>
            <a:chExt cx="10377055" cy="6092734"/>
          </a:xfrm>
        </p:grpSpPr>
        <p:sp>
          <p:nvSpPr>
            <p:cNvPr id="2" name="Rectangle: Rounded Corners 1">
              <a:extLst>
                <a:ext uri="{FF2B5EF4-FFF2-40B4-BE49-F238E27FC236}">
                  <a16:creationId xmlns:a16="http://schemas.microsoft.com/office/drawing/2014/main" id="{51C3FA31-56AD-4FC2-8E31-ED51E3BFD2FB}"/>
                </a:ext>
              </a:extLst>
            </p:cNvPr>
            <p:cNvSpPr/>
            <p:nvPr/>
          </p:nvSpPr>
          <p:spPr>
            <a:xfrm>
              <a:off x="720435" y="1008103"/>
              <a:ext cx="10377055" cy="5375570"/>
            </a:xfrm>
            <a:prstGeom prst="roundRect">
              <a:avLst>
                <a:gd name="adj" fmla="val 7089"/>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 name="Flowchart: Connector 3">
              <a:extLst>
                <a:ext uri="{FF2B5EF4-FFF2-40B4-BE49-F238E27FC236}">
                  <a16:creationId xmlns:a16="http://schemas.microsoft.com/office/drawing/2014/main" id="{7B729412-B8DB-4D83-9F2B-9E3B492BB8B5}"/>
                </a:ext>
              </a:extLst>
            </p:cNvPr>
            <p:cNvSpPr/>
            <p:nvPr/>
          </p:nvSpPr>
          <p:spPr>
            <a:xfrm>
              <a:off x="4904509" y="290939"/>
              <a:ext cx="1607127" cy="1607127"/>
            </a:xfrm>
            <a:prstGeom prst="flowChartConnector">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extBox 17">
              <a:extLst>
                <a:ext uri="{FF2B5EF4-FFF2-40B4-BE49-F238E27FC236}">
                  <a16:creationId xmlns:a16="http://schemas.microsoft.com/office/drawing/2014/main" id="{7D692965-1D92-451D-ABAB-E2D1EC7F4C5E}"/>
                </a:ext>
              </a:extLst>
            </p:cNvPr>
            <p:cNvSpPr txBox="1"/>
            <p:nvPr/>
          </p:nvSpPr>
          <p:spPr>
            <a:xfrm>
              <a:off x="4812756" y="832892"/>
              <a:ext cx="2039509" cy="477054"/>
            </a:xfrm>
            <a:prstGeom prst="rect">
              <a:avLst/>
            </a:prstGeom>
            <a:noFill/>
          </p:spPr>
          <p:txBody>
            <a:bodyPr wrap="square" rtlCol="0">
              <a:spAutoFit/>
            </a:bodyPr>
            <a:lstStyle/>
            <a:p>
              <a:r>
                <a:rPr lang="en-GB" sz="2400" b="1" dirty="0">
                  <a:solidFill>
                    <a:srgbClr val="145376"/>
                  </a:solidFill>
                  <a:latin typeface="Garamond" panose="02020404030301010803" pitchFamily="18" charset="0"/>
                </a:rPr>
                <a:t>WELCOME</a:t>
              </a:r>
              <a:endParaRPr lang="x-none" sz="2400" b="1" dirty="0">
                <a:solidFill>
                  <a:srgbClr val="145376"/>
                </a:solidFill>
                <a:latin typeface="Garamond" panose="02020404030301010803" pitchFamily="18" charset="0"/>
              </a:endParaRPr>
            </a:p>
          </p:txBody>
        </p:sp>
        <p:sp>
          <p:nvSpPr>
            <p:cNvPr id="19" name="TextBox 18">
              <a:extLst>
                <a:ext uri="{FF2B5EF4-FFF2-40B4-BE49-F238E27FC236}">
                  <a16:creationId xmlns:a16="http://schemas.microsoft.com/office/drawing/2014/main" id="{52D11BD1-9599-4A45-A08B-DC9751440085}"/>
                </a:ext>
              </a:extLst>
            </p:cNvPr>
            <p:cNvSpPr txBox="1"/>
            <p:nvPr/>
          </p:nvSpPr>
          <p:spPr>
            <a:xfrm>
              <a:off x="796377" y="1846310"/>
              <a:ext cx="10240731" cy="3478581"/>
            </a:xfrm>
            <a:prstGeom prst="rect">
              <a:avLst/>
            </a:prstGeom>
            <a:noFill/>
          </p:spPr>
          <p:txBody>
            <a:bodyPr wrap="square">
              <a:spAutoFit/>
            </a:bodyPr>
            <a:lstStyle/>
            <a:p>
              <a:pPr algn="just">
                <a:lnSpc>
                  <a:spcPct val="140000"/>
                </a:lnSpc>
                <a:spcBef>
                  <a:spcPts val="200"/>
                </a:spcBef>
                <a:defRPr sz="2400" cap="none">
                  <a:solidFill>
                    <a:srgbClr val="000000"/>
                  </a:solidFill>
                  <a:effectLst/>
                </a:defRPr>
              </a:pPr>
              <a:r>
                <a:rPr lang="en-GB" sz="1400" dirty="0">
                  <a:latin typeface="Trebuchet MS" panose="020B0603020202020204" pitchFamily="34" charset="0"/>
                </a:rPr>
                <a:t>This Budget Performance Report for Q1 Y2023 provides information on activities and performance of the Budget which we trust all stakeholders will find useful. The report provides financial information and offers some insights into the contexts and experiences that have aided the achievement of goals or presented challenges to realizing desired outcomes. </a:t>
              </a:r>
            </a:p>
            <a:p>
              <a:pPr algn="just">
                <a:lnSpc>
                  <a:spcPct val="140000"/>
                </a:lnSpc>
                <a:spcBef>
                  <a:spcPts val="200"/>
                </a:spcBef>
                <a:defRPr sz="2400" cap="none">
                  <a:solidFill>
                    <a:srgbClr val="000000"/>
                  </a:solidFill>
                  <a:effectLst/>
                </a:defRPr>
              </a:pPr>
              <a:endParaRPr lang="en-GB" sz="1400" dirty="0">
                <a:latin typeface="Trebuchet MS" panose="020B0603020202020204" pitchFamily="34" charset="0"/>
              </a:endParaRPr>
            </a:p>
            <a:p>
              <a:pPr algn="just">
                <a:lnSpc>
                  <a:spcPct val="140000"/>
                </a:lnSpc>
                <a:spcBef>
                  <a:spcPts val="200"/>
                </a:spcBef>
                <a:defRPr sz="2400" cap="none">
                  <a:solidFill>
                    <a:srgbClr val="000000"/>
                  </a:solidFill>
                  <a:effectLst/>
                </a:defRPr>
              </a:pPr>
              <a:r>
                <a:rPr lang="en-GB" sz="1400" dirty="0">
                  <a:latin typeface="Trebuchet MS" panose="020B0603020202020204" pitchFamily="34" charset="0"/>
                </a:rPr>
                <a:t>Importantly, the Ministry of Economic Planning and Budget (MEPB) has been working hard to lay the foundations necessary to ensure improvements in our approach and activities. This will ensure optimal performance of the Ministry’s oversight function, and the implementation of sound recommendations informed by a variety of factors including lessons learnt from our engagements and the broader external context. </a:t>
              </a:r>
            </a:p>
            <a:p>
              <a:pPr algn="just">
                <a:lnSpc>
                  <a:spcPct val="140000"/>
                </a:lnSpc>
                <a:spcBef>
                  <a:spcPts val="200"/>
                </a:spcBef>
                <a:defRPr sz="2400" cap="none">
                  <a:solidFill>
                    <a:srgbClr val="000000"/>
                  </a:solidFill>
                  <a:effectLst/>
                </a:defRPr>
              </a:pPr>
              <a:endParaRPr lang="en-GB" sz="1400" dirty="0">
                <a:latin typeface="Trebuchet MS" panose="020B0603020202020204" pitchFamily="34" charset="0"/>
              </a:endParaRPr>
            </a:p>
            <a:p>
              <a:pPr algn="just">
                <a:lnSpc>
                  <a:spcPct val="140000"/>
                </a:lnSpc>
                <a:spcBef>
                  <a:spcPts val="200"/>
                </a:spcBef>
                <a:defRPr sz="2400" cap="none">
                  <a:solidFill>
                    <a:srgbClr val="000000"/>
                  </a:solidFill>
                  <a:effectLst/>
                </a:defRPr>
              </a:pPr>
              <a:r>
                <a:rPr lang="en-GB" sz="1400" dirty="0">
                  <a:latin typeface="Trebuchet MS" panose="020B0603020202020204" pitchFamily="34" charset="0"/>
                </a:rPr>
                <a:t>The Ministry is committed to providing information to all our stakeholders in a manner that empowers decision makers, increases confidence and promotes active engagement of readers and the larger community.</a:t>
              </a:r>
            </a:p>
          </p:txBody>
        </p:sp>
        <p:sp>
          <p:nvSpPr>
            <p:cNvPr id="23" name="TextBox 22">
              <a:extLst>
                <a:ext uri="{FF2B5EF4-FFF2-40B4-BE49-F238E27FC236}">
                  <a16:creationId xmlns:a16="http://schemas.microsoft.com/office/drawing/2014/main" id="{5F6EC502-AAD6-4229-B6EE-94C7041FC4C1}"/>
                </a:ext>
              </a:extLst>
            </p:cNvPr>
            <p:cNvSpPr txBox="1"/>
            <p:nvPr/>
          </p:nvSpPr>
          <p:spPr>
            <a:xfrm>
              <a:off x="3955472" y="5521899"/>
              <a:ext cx="3505200" cy="861774"/>
            </a:xfrm>
            <a:prstGeom prst="rect">
              <a:avLst/>
            </a:prstGeom>
            <a:noFill/>
          </p:spPr>
          <p:txBody>
            <a:bodyPr wrap="square" rtlCol="0">
              <a:spAutoFit/>
            </a:bodyPr>
            <a:lstStyle/>
            <a:p>
              <a:pPr algn="ctr"/>
              <a:r>
                <a:rPr lang="en-GB" sz="2200" b="1" dirty="0">
                  <a:solidFill>
                    <a:srgbClr val="145376"/>
                  </a:solidFill>
                  <a:effectLst>
                    <a:outerShdw blurRad="38100" dist="38100" dir="2700000" algn="tl">
                      <a:srgbClr val="000000">
                        <a:alpha val="43137"/>
                      </a:srgbClr>
                    </a:outerShdw>
                  </a:effectLst>
                  <a:latin typeface="Trebuchet MS" panose="020B0603020202020204" pitchFamily="34" charset="0"/>
                </a:rPr>
                <a:t>MR. SAM EGUBE</a:t>
              </a:r>
            </a:p>
            <a:p>
              <a:pPr algn="ctr"/>
              <a:r>
                <a:rPr lang="en-GB" sz="1400" b="1" dirty="0">
                  <a:latin typeface="Trebuchet MS" panose="020B0603020202020204" pitchFamily="34" charset="0"/>
                </a:rPr>
                <a:t>Honourable Commissioner</a:t>
              </a:r>
            </a:p>
            <a:p>
              <a:pPr algn="ctr"/>
              <a:r>
                <a:rPr lang="en-GB" sz="1400" dirty="0">
                  <a:latin typeface="Trebuchet MS" panose="020B0603020202020204" pitchFamily="34" charset="0"/>
                </a:rPr>
                <a:t>Ministry of Economic Planning &amp; Budget</a:t>
              </a:r>
            </a:p>
          </p:txBody>
        </p:sp>
      </p:grpSp>
      <p:sp>
        <p:nvSpPr>
          <p:cNvPr id="3" name="Slide Number Placeholder 2">
            <a:extLst>
              <a:ext uri="{FF2B5EF4-FFF2-40B4-BE49-F238E27FC236}">
                <a16:creationId xmlns:a16="http://schemas.microsoft.com/office/drawing/2014/main" id="{2087DE1D-71D4-47F3-B391-EA40D76703E6}"/>
              </a:ext>
            </a:extLst>
          </p:cNvPr>
          <p:cNvSpPr>
            <a:spLocks noGrp="1"/>
          </p:cNvSpPr>
          <p:nvPr>
            <p:ph type="sldNum" sz="quarter" idx="12"/>
          </p:nvPr>
        </p:nvSpPr>
        <p:spPr/>
        <p:txBody>
          <a:bodyPr/>
          <a:lstStyle/>
          <a:p>
            <a:fld id="{B55E7332-B74C-4FC6-99A2-D8C412507BB4}" type="slidenum">
              <a:rPr lang="x-none" smtClean="0"/>
              <a:t>5</a:t>
            </a:fld>
            <a:endParaRPr lang="x-none"/>
          </a:p>
        </p:txBody>
      </p:sp>
      <p:grpSp>
        <p:nvGrpSpPr>
          <p:cNvPr id="5" name="Group 4">
            <a:extLst>
              <a:ext uri="{FF2B5EF4-FFF2-40B4-BE49-F238E27FC236}">
                <a16:creationId xmlns:a16="http://schemas.microsoft.com/office/drawing/2014/main" id="{9AC2514B-764C-FD76-3F8C-4AD18FF988C1}"/>
              </a:ext>
            </a:extLst>
          </p:cNvPr>
          <p:cNvGrpSpPr/>
          <p:nvPr/>
        </p:nvGrpSpPr>
        <p:grpSpPr>
          <a:xfrm>
            <a:off x="-5869" y="1"/>
            <a:ext cx="12197869" cy="692216"/>
            <a:chOff x="-5869" y="1"/>
            <a:chExt cx="12197869" cy="692216"/>
          </a:xfrm>
        </p:grpSpPr>
        <p:sp>
          <p:nvSpPr>
            <p:cNvPr id="6" name="Rectangle 5">
              <a:extLst>
                <a:ext uri="{FF2B5EF4-FFF2-40B4-BE49-F238E27FC236}">
                  <a16:creationId xmlns:a16="http://schemas.microsoft.com/office/drawing/2014/main" id="{6B4D355A-50CA-0896-4CB2-0D5627FF2B5D}"/>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Rectangle: Rounded Corners 6">
              <a:extLst>
                <a:ext uri="{FF2B5EF4-FFF2-40B4-BE49-F238E27FC236}">
                  <a16:creationId xmlns:a16="http://schemas.microsoft.com/office/drawing/2014/main" id="{84FF4B6C-B802-627E-909F-0DAFC3707B26}"/>
                </a:ext>
              </a:extLst>
            </p:cNvPr>
            <p:cNvSpPr/>
            <p:nvPr/>
          </p:nvSpPr>
          <p:spPr>
            <a:xfrm>
              <a:off x="1933996" y="70389"/>
              <a:ext cx="5053636"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24C5D1F-F28D-CEFE-01BF-8C445523D958}"/>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7B926A-5B7B-F9BA-4F56-13860CC5C381}"/>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FE809CE5-D77E-149C-76A2-E490416073F2}"/>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2" name="Picture 1">
              <a:extLst>
                <a:ext uri="{FF2B5EF4-FFF2-40B4-BE49-F238E27FC236}">
                  <a16:creationId xmlns:a16="http://schemas.microsoft.com/office/drawing/2014/main" id="{340338D2-9095-271F-05B0-75FF06210B2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Shape 12">
              <a:extLst>
                <a:ext uri="{FF2B5EF4-FFF2-40B4-BE49-F238E27FC236}">
                  <a16:creationId xmlns:a16="http://schemas.microsoft.com/office/drawing/2014/main" id="{3D66ABC6-F84F-4246-EEBC-405A8FAB6B67}"/>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4" name="Picture 2" descr="A group of colorful birds&#10;&#10;Description automatically generated with low confidence">
              <a:extLst>
                <a:ext uri="{FF2B5EF4-FFF2-40B4-BE49-F238E27FC236}">
                  <a16:creationId xmlns:a16="http://schemas.microsoft.com/office/drawing/2014/main" id="{AF0CEE01-1E06-8F36-CFF3-5BE7D659DA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5" name="TextBox 14">
            <a:extLst>
              <a:ext uri="{FF2B5EF4-FFF2-40B4-BE49-F238E27FC236}">
                <a16:creationId xmlns:a16="http://schemas.microsoft.com/office/drawing/2014/main" id="{913626B7-C83F-4527-AA72-6FFF3D631DFA}"/>
              </a:ext>
            </a:extLst>
          </p:cNvPr>
          <p:cNvSpPr txBox="1"/>
          <p:nvPr/>
        </p:nvSpPr>
        <p:spPr>
          <a:xfrm>
            <a:off x="2555023" y="67376"/>
            <a:ext cx="3540977" cy="369332"/>
          </a:xfrm>
          <a:prstGeom prst="rect">
            <a:avLst/>
          </a:prstGeom>
          <a:noFill/>
        </p:spPr>
        <p:txBody>
          <a:bodyPr wrap="square" rtlCol="0">
            <a:spAutoFit/>
          </a:bodyPr>
          <a:lstStyle/>
          <a:p>
            <a:r>
              <a:rPr lang="en-GB" dirty="0">
                <a:solidFill>
                  <a:schemeClr val="bg1"/>
                </a:solidFill>
                <a:latin typeface="Trebuchet MS" panose="020B0603020202020204" pitchFamily="34" charset="0"/>
              </a:rPr>
              <a:t>MEMO FROM THE COMMISSIONER</a:t>
            </a:r>
            <a:endParaRPr lang="x-none"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536373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6715B9F-05DD-964B-2D8B-57EED79D4E78}"/>
              </a:ext>
            </a:extLst>
          </p:cNvPr>
          <p:cNvGrpSpPr/>
          <p:nvPr/>
        </p:nvGrpSpPr>
        <p:grpSpPr>
          <a:xfrm>
            <a:off x="3140497" y="1414390"/>
            <a:ext cx="1137814" cy="4752000"/>
            <a:chOff x="2903020" y="1562101"/>
            <a:chExt cx="1146554" cy="4320000"/>
          </a:xfrm>
        </p:grpSpPr>
        <p:sp>
          <p:nvSpPr>
            <p:cNvPr id="44" name="object 25">
              <a:extLst>
                <a:ext uri="{FF2B5EF4-FFF2-40B4-BE49-F238E27FC236}">
                  <a16:creationId xmlns:a16="http://schemas.microsoft.com/office/drawing/2014/main" id="{7DED724B-E26C-647A-8866-0221848314CA}"/>
                </a:ext>
              </a:extLst>
            </p:cNvPr>
            <p:cNvSpPr/>
            <p:nvPr/>
          </p:nvSpPr>
          <p:spPr>
            <a:xfrm>
              <a:off x="2903020" y="3541699"/>
              <a:ext cx="82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5" name="object 25">
              <a:extLst>
                <a:ext uri="{FF2B5EF4-FFF2-40B4-BE49-F238E27FC236}">
                  <a16:creationId xmlns:a16="http://schemas.microsoft.com/office/drawing/2014/main" id="{44104374-0057-E534-F898-3341A861383D}"/>
                </a:ext>
              </a:extLst>
            </p:cNvPr>
            <p:cNvSpPr/>
            <p:nvPr/>
          </p:nvSpPr>
          <p:spPr>
            <a:xfrm>
              <a:off x="3731020" y="588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bject 25">
              <a:extLst>
                <a:ext uri="{FF2B5EF4-FFF2-40B4-BE49-F238E27FC236}">
                  <a16:creationId xmlns:a16="http://schemas.microsoft.com/office/drawing/2014/main" id="{D6CB116A-37B8-1E6E-99E2-21485F01B638}"/>
                </a:ext>
              </a:extLst>
            </p:cNvPr>
            <p:cNvSpPr/>
            <p:nvPr/>
          </p:nvSpPr>
          <p:spPr>
            <a:xfrm>
              <a:off x="3739592" y="2529243"/>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bject 25">
              <a:extLst>
                <a:ext uri="{FF2B5EF4-FFF2-40B4-BE49-F238E27FC236}">
                  <a16:creationId xmlns:a16="http://schemas.microsoft.com/office/drawing/2014/main" id="{85CD2982-199D-9363-A48A-CC6419AA9995}"/>
                </a:ext>
              </a:extLst>
            </p:cNvPr>
            <p:cNvSpPr/>
            <p:nvPr/>
          </p:nvSpPr>
          <p:spPr>
            <a:xfrm>
              <a:off x="3739592" y="1562101"/>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object 25">
              <a:extLst>
                <a:ext uri="{FF2B5EF4-FFF2-40B4-BE49-F238E27FC236}">
                  <a16:creationId xmlns:a16="http://schemas.microsoft.com/office/drawing/2014/main" id="{237CC847-7FB6-BB81-6450-E711FA13AE3B}"/>
                </a:ext>
              </a:extLst>
            </p:cNvPr>
            <p:cNvSpPr/>
            <p:nvPr/>
          </p:nvSpPr>
          <p:spPr>
            <a:xfrm>
              <a:off x="3739592" y="4017514"/>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bject 25">
              <a:extLst>
                <a:ext uri="{FF2B5EF4-FFF2-40B4-BE49-F238E27FC236}">
                  <a16:creationId xmlns:a16="http://schemas.microsoft.com/office/drawing/2014/main" id="{D4D6DA85-0395-0E98-2B10-4BF9919CD91C}"/>
                </a:ext>
              </a:extLst>
            </p:cNvPr>
            <p:cNvSpPr/>
            <p:nvPr/>
          </p:nvSpPr>
          <p:spPr>
            <a:xfrm rot="5400000">
              <a:off x="1579592" y="3722101"/>
              <a:ext cx="4320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0" name="object 25">
              <a:extLst>
                <a:ext uri="{FF2B5EF4-FFF2-40B4-BE49-F238E27FC236}">
                  <a16:creationId xmlns:a16="http://schemas.microsoft.com/office/drawing/2014/main" id="{59176401-3688-4802-FFCE-684956CED224}"/>
                </a:ext>
              </a:extLst>
            </p:cNvPr>
            <p:cNvSpPr/>
            <p:nvPr/>
          </p:nvSpPr>
          <p:spPr>
            <a:xfrm>
              <a:off x="3761574" y="5361846"/>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object 25">
              <a:extLst>
                <a:ext uri="{FF2B5EF4-FFF2-40B4-BE49-F238E27FC236}">
                  <a16:creationId xmlns:a16="http://schemas.microsoft.com/office/drawing/2014/main" id="{06D36343-2981-946F-B911-FF6728D23DC8}"/>
                </a:ext>
              </a:extLst>
            </p:cNvPr>
            <p:cNvSpPr/>
            <p:nvPr/>
          </p:nvSpPr>
          <p:spPr>
            <a:xfrm>
              <a:off x="3731020" y="2044407"/>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2" name="object 25">
              <a:extLst>
                <a:ext uri="{FF2B5EF4-FFF2-40B4-BE49-F238E27FC236}">
                  <a16:creationId xmlns:a16="http://schemas.microsoft.com/office/drawing/2014/main" id="{C1756C80-0A1C-1D49-C814-401064E73DF1}"/>
                </a:ext>
              </a:extLst>
            </p:cNvPr>
            <p:cNvSpPr/>
            <p:nvPr/>
          </p:nvSpPr>
          <p:spPr>
            <a:xfrm>
              <a:off x="3731019" y="3540672"/>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3" name="object 25">
              <a:extLst>
                <a:ext uri="{FF2B5EF4-FFF2-40B4-BE49-F238E27FC236}">
                  <a16:creationId xmlns:a16="http://schemas.microsoft.com/office/drawing/2014/main" id="{1299495B-44AE-E986-7AD5-9416B14C99DC}"/>
                </a:ext>
              </a:extLst>
            </p:cNvPr>
            <p:cNvSpPr/>
            <p:nvPr/>
          </p:nvSpPr>
          <p:spPr>
            <a:xfrm>
              <a:off x="3761573" y="3063119"/>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object 25">
              <a:extLst>
                <a:ext uri="{FF2B5EF4-FFF2-40B4-BE49-F238E27FC236}">
                  <a16:creationId xmlns:a16="http://schemas.microsoft.com/office/drawing/2014/main" id="{3CE13797-A1A3-7BA1-A215-C101701E5516}"/>
                </a:ext>
              </a:extLst>
            </p:cNvPr>
            <p:cNvSpPr/>
            <p:nvPr/>
          </p:nvSpPr>
          <p:spPr>
            <a:xfrm>
              <a:off x="3731018" y="4648110"/>
              <a:ext cx="288000" cy="0"/>
            </a:xfrm>
            <a:custGeom>
              <a:avLst/>
              <a:gdLst/>
              <a:ahLst/>
              <a:cxnLst/>
              <a:rect l="l" t="t" r="r" b="b"/>
              <a:pathLst>
                <a:path w="1989454">
                  <a:moveTo>
                    <a:pt x="0" y="0"/>
                  </a:moveTo>
                  <a:lnTo>
                    <a:pt x="1989378" y="0"/>
                  </a:lnTo>
                </a:path>
              </a:pathLst>
            </a:custGeom>
            <a:ln w="12712">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17443DA7-A185-22A6-1E7F-4650DA85A628}"/>
              </a:ext>
            </a:extLst>
          </p:cNvPr>
          <p:cNvGrpSpPr/>
          <p:nvPr/>
        </p:nvGrpSpPr>
        <p:grpSpPr>
          <a:xfrm>
            <a:off x="670452" y="1065216"/>
            <a:ext cx="11200487" cy="5335738"/>
            <a:chOff x="670452" y="1065216"/>
            <a:chExt cx="11200487" cy="5335738"/>
          </a:xfrm>
        </p:grpSpPr>
        <p:sp>
          <p:nvSpPr>
            <p:cNvPr id="13" name="Rectangle 12">
              <a:extLst>
                <a:ext uri="{FF2B5EF4-FFF2-40B4-BE49-F238E27FC236}">
                  <a16:creationId xmlns:a16="http://schemas.microsoft.com/office/drawing/2014/main" id="{508F0B70-A659-D21E-EF4A-D374337EE965}"/>
                </a:ext>
              </a:extLst>
            </p:cNvPr>
            <p:cNvSpPr/>
            <p:nvPr/>
          </p:nvSpPr>
          <p:spPr>
            <a:xfrm>
              <a:off x="670452" y="1065216"/>
              <a:ext cx="11200487" cy="5335738"/>
            </a:xfrm>
            <a:prstGeom prst="rect">
              <a:avLst/>
            </a:prstGeom>
            <a:noFill/>
          </p:spPr>
        </p:sp>
        <p:sp>
          <p:nvSpPr>
            <p:cNvPr id="16" name="Freeform: Shape 15">
              <a:extLst>
                <a:ext uri="{FF2B5EF4-FFF2-40B4-BE49-F238E27FC236}">
                  <a16:creationId xmlns:a16="http://schemas.microsoft.com/office/drawing/2014/main" id="{AE289C2F-E344-FEE9-DD73-0A9E1D1306D0}"/>
                </a:ext>
              </a:extLst>
            </p:cNvPr>
            <p:cNvSpPr/>
            <p:nvPr/>
          </p:nvSpPr>
          <p:spPr>
            <a:xfrm>
              <a:off x="670452" y="1077635"/>
              <a:ext cx="2800121" cy="564300"/>
            </a:xfrm>
            <a:custGeom>
              <a:avLst/>
              <a:gdLst>
                <a:gd name="connsiteX0" fmla="*/ 0 w 2800121"/>
                <a:gd name="connsiteY0" fmla="*/ 0 h 564300"/>
                <a:gd name="connsiteX1" fmla="*/ 2800121 w 2800121"/>
                <a:gd name="connsiteY1" fmla="*/ 0 h 564300"/>
                <a:gd name="connsiteX2" fmla="*/ 2800121 w 2800121"/>
                <a:gd name="connsiteY2" fmla="*/ 564300 h 564300"/>
                <a:gd name="connsiteX3" fmla="*/ 0 w 2800121"/>
                <a:gd name="connsiteY3" fmla="*/ 564300 h 564300"/>
                <a:gd name="connsiteX4" fmla="*/ 0 w 2800121"/>
                <a:gd name="connsiteY4" fmla="*/ 0 h 56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564300">
                  <a:moveTo>
                    <a:pt x="0" y="0"/>
                  </a:moveTo>
                  <a:lnTo>
                    <a:pt x="2800121" y="0"/>
                  </a:lnTo>
                  <a:lnTo>
                    <a:pt x="2800121" y="564300"/>
                  </a:lnTo>
                  <a:lnTo>
                    <a:pt x="0" y="5643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113792" bIns="40640" numCol="1" spcCol="1270" anchor="ctr" anchorCtr="0">
              <a:noAutofit/>
            </a:bodyPr>
            <a:lstStyle/>
            <a:p>
              <a:pPr lvl="0" algn="l" defTabSz="711200">
                <a:lnSpc>
                  <a:spcPct val="90000"/>
                </a:lnSpc>
                <a:spcBef>
                  <a:spcPct val="0"/>
                </a:spcBef>
                <a:spcAft>
                  <a:spcPct val="35000"/>
                </a:spcAft>
              </a:pP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rPr>
                <a:t>IMPROVED                </a:t>
              </a:r>
              <a:r>
                <a:rPr lang="en-GB" sz="1200" b="0" kern="1200" cap="none" spc="0">
                  <a:ln w="0"/>
                  <a:effectLst>
                    <a:outerShdw blurRad="38100" dist="25400" dir="5400000" algn="ctr" rotWithShape="0">
                      <a:srgbClr val="6E747A">
                        <a:alpha val="43000"/>
                      </a:srgbClr>
                    </a:outerShdw>
                  </a:effectLst>
                  <a:latin typeface="Trebuchet MS" panose="020B0603020202020204" pitchFamily="34" charset="0"/>
                  <a:ea typeface="+mn-ea"/>
                  <a:cs typeface="+mn-cs"/>
                </a:rPr>
                <a:t>JUSTICE &amp; SECURITY</a:t>
              </a:r>
              <a:endParaRPr lang="en-GB" sz="1200" b="0" kern="1200" cap="none" spc="0" dirty="0">
                <a:ln w="0"/>
                <a:effectLst>
                  <a:outerShdw blurRad="38100" dist="25400" dir="5400000" algn="ctr" rotWithShape="0">
                    <a:srgbClr val="6E747A">
                      <a:alpha val="43000"/>
                    </a:srgbClr>
                  </a:outerShdw>
                </a:effectLst>
                <a:latin typeface="Trebuchet MS" panose="020B0603020202020204" pitchFamily="34" charset="0"/>
              </a:endParaRPr>
            </a:p>
          </p:txBody>
        </p:sp>
        <p:sp>
          <p:nvSpPr>
            <p:cNvPr id="18" name="Freeform: Shape 17">
              <a:extLst>
                <a:ext uri="{FF2B5EF4-FFF2-40B4-BE49-F238E27FC236}">
                  <a16:creationId xmlns:a16="http://schemas.microsoft.com/office/drawing/2014/main" id="{AA9C6AE0-1E15-F548-92C7-EA2A4F89D0D9}"/>
                </a:ext>
              </a:extLst>
            </p:cNvPr>
            <p:cNvSpPr/>
            <p:nvPr/>
          </p:nvSpPr>
          <p:spPr>
            <a:xfrm>
              <a:off x="4254607" y="1077635"/>
              <a:ext cx="7616331" cy="564300"/>
            </a:xfrm>
            <a:custGeom>
              <a:avLst/>
              <a:gdLst>
                <a:gd name="connsiteX0" fmla="*/ 0 w 7616331"/>
                <a:gd name="connsiteY0" fmla="*/ 0 h 564300"/>
                <a:gd name="connsiteX1" fmla="*/ 7616331 w 7616331"/>
                <a:gd name="connsiteY1" fmla="*/ 0 h 564300"/>
                <a:gd name="connsiteX2" fmla="*/ 7616331 w 7616331"/>
                <a:gd name="connsiteY2" fmla="*/ 564300 h 564300"/>
                <a:gd name="connsiteX3" fmla="*/ 0 w 7616331"/>
                <a:gd name="connsiteY3" fmla="*/ 564300 h 564300"/>
                <a:gd name="connsiteX4" fmla="*/ 0 w 7616331"/>
                <a:gd name="connsiteY4" fmla="*/ 0 h 56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64300">
                  <a:moveTo>
                    <a:pt x="0" y="0"/>
                  </a:moveTo>
                  <a:lnTo>
                    <a:pt x="7616331" y="0"/>
                  </a:lnTo>
                  <a:lnTo>
                    <a:pt x="7616331" y="564300"/>
                  </a:lnTo>
                  <a:lnTo>
                    <a:pt x="0" y="56430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US" sz="1200" b="0" kern="1200" dirty="0">
                  <a:effectLst/>
                  <a:latin typeface="Trebuchet MS" panose="020B0603020202020204" pitchFamily="34" charset="0"/>
                  <a:ea typeface="+mn-ea"/>
                  <a:cs typeface="+mn-cs"/>
                </a:rPr>
                <a:t>Ongoing Renovation of Magistrate courts at Ogba &amp; Ikeja; Ebute-Metta; Tinubu, Lagos Island; Badagry, and Wharf, Apapa to be completed.</a:t>
              </a:r>
              <a:endParaRPr lang="en-GB" sz="1200" b="0" kern="1200" cap="none" spc="0" dirty="0">
                <a:ln w="0"/>
                <a:effectLst/>
                <a:latin typeface="Trebuchet MS" panose="020B0603020202020204" pitchFamily="34" charset="0"/>
              </a:endParaRPr>
            </a:p>
          </p:txBody>
        </p:sp>
        <p:sp>
          <p:nvSpPr>
            <p:cNvPr id="19" name="Freeform: Shape 18">
              <a:extLst>
                <a:ext uri="{FF2B5EF4-FFF2-40B4-BE49-F238E27FC236}">
                  <a16:creationId xmlns:a16="http://schemas.microsoft.com/office/drawing/2014/main" id="{2D038D9C-22B5-BD12-B9D9-CBC38059AABB}"/>
                </a:ext>
              </a:extLst>
            </p:cNvPr>
            <p:cNvSpPr/>
            <p:nvPr/>
          </p:nvSpPr>
          <p:spPr>
            <a:xfrm>
              <a:off x="670452" y="1864010"/>
              <a:ext cx="2800121" cy="118800"/>
            </a:xfrm>
            <a:custGeom>
              <a:avLst/>
              <a:gdLst>
                <a:gd name="connsiteX0" fmla="*/ 0 w 2800121"/>
                <a:gd name="connsiteY0" fmla="*/ 0 h 118800"/>
                <a:gd name="connsiteX1" fmla="*/ 2800121 w 2800121"/>
                <a:gd name="connsiteY1" fmla="*/ 0 h 118800"/>
                <a:gd name="connsiteX2" fmla="*/ 2800121 w 2800121"/>
                <a:gd name="connsiteY2" fmla="*/ 118800 h 118800"/>
                <a:gd name="connsiteX3" fmla="*/ 0 w 2800121"/>
                <a:gd name="connsiteY3" fmla="*/ 118800 h 118800"/>
                <a:gd name="connsiteX4" fmla="*/ 0 w 2800121"/>
                <a:gd name="connsiteY4" fmla="*/ 0 h 11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8800">
                  <a:moveTo>
                    <a:pt x="0" y="0"/>
                  </a:moveTo>
                  <a:lnTo>
                    <a:pt x="2800121" y="0"/>
                  </a:lnTo>
                  <a:lnTo>
                    <a:pt x="2800121" y="118800"/>
                  </a:lnTo>
                  <a:lnTo>
                    <a:pt x="0" y="118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1" name="Freeform: Shape 20">
              <a:extLst>
                <a:ext uri="{FF2B5EF4-FFF2-40B4-BE49-F238E27FC236}">
                  <a16:creationId xmlns:a16="http://schemas.microsoft.com/office/drawing/2014/main" id="{26C88BA8-28F8-F803-5EC7-93AF18E03A48}"/>
                </a:ext>
              </a:extLst>
            </p:cNvPr>
            <p:cNvSpPr/>
            <p:nvPr/>
          </p:nvSpPr>
          <p:spPr>
            <a:xfrm>
              <a:off x="4254607" y="1663535"/>
              <a:ext cx="7616331" cy="519750"/>
            </a:xfrm>
            <a:custGeom>
              <a:avLst/>
              <a:gdLst>
                <a:gd name="connsiteX0" fmla="*/ 0 w 7616331"/>
                <a:gd name="connsiteY0" fmla="*/ 0 h 519750"/>
                <a:gd name="connsiteX1" fmla="*/ 7616331 w 7616331"/>
                <a:gd name="connsiteY1" fmla="*/ 0 h 519750"/>
                <a:gd name="connsiteX2" fmla="*/ 7616331 w 7616331"/>
                <a:gd name="connsiteY2" fmla="*/ 519750 h 519750"/>
                <a:gd name="connsiteX3" fmla="*/ 0 w 7616331"/>
                <a:gd name="connsiteY3" fmla="*/ 519750 h 519750"/>
                <a:gd name="connsiteX4" fmla="*/ 0 w 7616331"/>
                <a:gd name="connsiteY4" fmla="*/ 0 h 51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19750">
                  <a:moveTo>
                    <a:pt x="0" y="0"/>
                  </a:moveTo>
                  <a:lnTo>
                    <a:pt x="7616331" y="0"/>
                  </a:lnTo>
                  <a:lnTo>
                    <a:pt x="7616331" y="519750"/>
                  </a:lnTo>
                  <a:lnTo>
                    <a:pt x="0" y="5197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buSzTx/>
              </a:pPr>
              <a:r>
                <a:rPr lang="en-GB" sz="1200" b="0" kern="1200" dirty="0">
                  <a:effectLst/>
                  <a:latin typeface="Trebuchet MS" panose="020B0603020202020204" pitchFamily="34" charset="0"/>
                </a:rPr>
                <a:t>Ongoing </a:t>
              </a:r>
              <a:r>
                <a:rPr lang="en-US" sz="1200" b="0" kern="1200" dirty="0">
                  <a:effectLst/>
                  <a:latin typeface="Trebuchet MS" panose="020B0603020202020204" pitchFamily="34" charset="0"/>
                  <a:ea typeface="+mn-ea"/>
                  <a:cs typeface="+mn-cs"/>
                </a:rPr>
                <a:t>Court recording processing technology and visual equipment project to be completed.</a:t>
              </a:r>
              <a:endParaRPr lang="en-GB" sz="1200" b="0" kern="1200" cap="none" spc="0" dirty="0">
                <a:ln w="0"/>
                <a:effectLst/>
                <a:latin typeface="Trebuchet MS" panose="020B0603020202020204" pitchFamily="34" charset="0"/>
              </a:endParaRPr>
            </a:p>
          </p:txBody>
        </p:sp>
        <p:sp>
          <p:nvSpPr>
            <p:cNvPr id="22" name="Freeform: Shape 21">
              <a:extLst>
                <a:ext uri="{FF2B5EF4-FFF2-40B4-BE49-F238E27FC236}">
                  <a16:creationId xmlns:a16="http://schemas.microsoft.com/office/drawing/2014/main" id="{46307412-9656-BA98-0060-4D913B408312}"/>
                </a:ext>
              </a:extLst>
            </p:cNvPr>
            <p:cNvSpPr/>
            <p:nvPr/>
          </p:nvSpPr>
          <p:spPr>
            <a:xfrm>
              <a:off x="670452" y="2405360"/>
              <a:ext cx="2800121" cy="118800"/>
            </a:xfrm>
            <a:custGeom>
              <a:avLst/>
              <a:gdLst>
                <a:gd name="connsiteX0" fmla="*/ 0 w 2800121"/>
                <a:gd name="connsiteY0" fmla="*/ 0 h 118800"/>
                <a:gd name="connsiteX1" fmla="*/ 2800121 w 2800121"/>
                <a:gd name="connsiteY1" fmla="*/ 0 h 118800"/>
                <a:gd name="connsiteX2" fmla="*/ 2800121 w 2800121"/>
                <a:gd name="connsiteY2" fmla="*/ 118800 h 118800"/>
                <a:gd name="connsiteX3" fmla="*/ 0 w 2800121"/>
                <a:gd name="connsiteY3" fmla="*/ 118800 h 118800"/>
                <a:gd name="connsiteX4" fmla="*/ 0 w 2800121"/>
                <a:gd name="connsiteY4" fmla="*/ 0 h 11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8800">
                  <a:moveTo>
                    <a:pt x="0" y="0"/>
                  </a:moveTo>
                  <a:lnTo>
                    <a:pt x="2800121" y="0"/>
                  </a:lnTo>
                  <a:lnTo>
                    <a:pt x="2800121" y="118800"/>
                  </a:lnTo>
                  <a:lnTo>
                    <a:pt x="0" y="118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35560" rIns="99568" bIns="35560" numCol="1" spcCol="1270" anchor="ctr" anchorCtr="0">
              <a:noAutofit/>
            </a:bodyPr>
            <a:lstStyle/>
            <a:p>
              <a:pPr lvl="0" algn="just" defTabSz="622300">
                <a:lnSpc>
                  <a:spcPct val="90000"/>
                </a:lnSpc>
                <a:spcBef>
                  <a:spcPct val="0"/>
                </a:spcBef>
                <a:spcAft>
                  <a:spcPct val="35000"/>
                </a:spcAft>
              </a:pPr>
              <a:endParaRPr lang="en-GB" sz="1200" b="0" kern="1200" cap="none" spc="0">
                <a:ln w="0"/>
                <a:solidFill>
                  <a:schemeClr val="tx1">
                    <a:lumMod val="75000"/>
                    <a:lumOff val="25000"/>
                  </a:schemeClr>
                </a:solidFill>
                <a:effectLst/>
                <a:latin typeface="Trebuchet MS" panose="020B0603020202020204" pitchFamily="34" charset="0"/>
              </a:endParaRPr>
            </a:p>
          </p:txBody>
        </p:sp>
        <p:sp>
          <p:nvSpPr>
            <p:cNvPr id="24" name="Freeform: Shape 23">
              <a:extLst>
                <a:ext uri="{FF2B5EF4-FFF2-40B4-BE49-F238E27FC236}">
                  <a16:creationId xmlns:a16="http://schemas.microsoft.com/office/drawing/2014/main" id="{9F1B60D2-A5ED-E52B-8585-6201CB3BC0BF}"/>
                </a:ext>
              </a:extLst>
            </p:cNvPr>
            <p:cNvSpPr/>
            <p:nvPr/>
          </p:nvSpPr>
          <p:spPr>
            <a:xfrm>
              <a:off x="4254607" y="2204885"/>
              <a:ext cx="7616331" cy="519750"/>
            </a:xfrm>
            <a:custGeom>
              <a:avLst/>
              <a:gdLst>
                <a:gd name="connsiteX0" fmla="*/ 0 w 7616331"/>
                <a:gd name="connsiteY0" fmla="*/ 0 h 519750"/>
                <a:gd name="connsiteX1" fmla="*/ 7616331 w 7616331"/>
                <a:gd name="connsiteY1" fmla="*/ 0 h 519750"/>
                <a:gd name="connsiteX2" fmla="*/ 7616331 w 7616331"/>
                <a:gd name="connsiteY2" fmla="*/ 519750 h 519750"/>
                <a:gd name="connsiteX3" fmla="*/ 0 w 7616331"/>
                <a:gd name="connsiteY3" fmla="*/ 519750 h 519750"/>
                <a:gd name="connsiteX4" fmla="*/ 0 w 7616331"/>
                <a:gd name="connsiteY4" fmla="*/ 0 h 51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19750">
                  <a:moveTo>
                    <a:pt x="0" y="0"/>
                  </a:moveTo>
                  <a:lnTo>
                    <a:pt x="7616331" y="0"/>
                  </a:lnTo>
                  <a:lnTo>
                    <a:pt x="7616331" y="519750"/>
                  </a:lnTo>
                  <a:lnTo>
                    <a:pt x="0" y="5197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just" defTabSz="622300">
                <a:lnSpc>
                  <a:spcPct val="100000"/>
                </a:lnSpc>
                <a:spcBef>
                  <a:spcPct val="0"/>
                </a:spcBef>
                <a:spcAft>
                  <a:spcPct val="15000"/>
                </a:spcAft>
                <a:buClr>
                  <a:schemeClr val="accent5"/>
                </a:buClr>
              </a:pPr>
              <a:r>
                <a:rPr lang="en-US" sz="1200" b="0" kern="1200" dirty="0">
                  <a:effectLst/>
                  <a:latin typeface="Trebuchet MS" panose="020B0603020202020204" pitchFamily="34" charset="0"/>
                  <a:ea typeface="+mn-ea"/>
                  <a:cs typeface="+mn-cs"/>
                </a:rPr>
                <a:t>Ongoing </a:t>
              </a:r>
              <a:r>
                <a:rPr lang="en-GB" sz="1200" kern="1200" dirty="0">
                  <a:latin typeface="Trebuchet MS" panose="020B0603020202020204" pitchFamily="34" charset="0"/>
                </a:rPr>
                <a:t>Correctional centre to be renovated &amp; </a:t>
              </a:r>
              <a:r>
                <a:rPr lang="en-GB" sz="1200" b="0" kern="1200" dirty="0">
                  <a:effectLst/>
                  <a:latin typeface="Trebuchet MS" panose="020B0603020202020204" pitchFamily="34" charset="0"/>
                </a:rPr>
                <a:t>Construction of High &amp; Magistrate courts at </a:t>
              </a:r>
              <a:r>
                <a:rPr lang="en-GB" sz="1200" b="0" kern="1200" dirty="0" err="1">
                  <a:effectLst/>
                  <a:latin typeface="Trebuchet MS" panose="020B0603020202020204" pitchFamily="34" charset="0"/>
                </a:rPr>
                <a:t>Igando</a:t>
              </a:r>
              <a:r>
                <a:rPr lang="en-GB" sz="1200" b="0" kern="1200" dirty="0">
                  <a:effectLst/>
                  <a:latin typeface="Trebuchet MS" panose="020B0603020202020204" pitchFamily="34" charset="0"/>
                </a:rPr>
                <a:t> and </a:t>
              </a:r>
              <a:r>
                <a:rPr lang="en-GB" sz="1200" b="0" kern="1200" dirty="0" err="1">
                  <a:effectLst/>
                  <a:latin typeface="Trebuchet MS" panose="020B0603020202020204" pitchFamily="34" charset="0"/>
                </a:rPr>
                <a:t>Imota</a:t>
              </a:r>
              <a:r>
                <a:rPr lang="en-GB" sz="1200" b="0" kern="1200" dirty="0">
                  <a:effectLst/>
                  <a:latin typeface="Trebuchet MS" panose="020B0603020202020204" pitchFamily="34" charset="0"/>
                </a:rPr>
                <a:t> to be completed.</a:t>
              </a:r>
              <a:endParaRPr lang="en-GB" sz="1200" b="1" kern="1200" cap="none" spc="0" dirty="0">
                <a:ln w="0"/>
                <a:effectLst/>
                <a:latin typeface="Trebuchet MS" panose="020B0603020202020204" pitchFamily="34" charset="0"/>
              </a:endParaRPr>
            </a:p>
          </p:txBody>
        </p:sp>
        <p:sp>
          <p:nvSpPr>
            <p:cNvPr id="25" name="Freeform: Shape 24">
              <a:extLst>
                <a:ext uri="{FF2B5EF4-FFF2-40B4-BE49-F238E27FC236}">
                  <a16:creationId xmlns:a16="http://schemas.microsoft.com/office/drawing/2014/main" id="{69B43CB3-4FAD-2A0E-10D1-9D4B4F84DBD6}"/>
                </a:ext>
              </a:extLst>
            </p:cNvPr>
            <p:cNvSpPr/>
            <p:nvPr/>
          </p:nvSpPr>
          <p:spPr>
            <a:xfrm>
              <a:off x="670452" y="2946710"/>
              <a:ext cx="2800121" cy="118800"/>
            </a:xfrm>
            <a:custGeom>
              <a:avLst/>
              <a:gdLst>
                <a:gd name="connsiteX0" fmla="*/ 0 w 2800121"/>
                <a:gd name="connsiteY0" fmla="*/ 0 h 118800"/>
                <a:gd name="connsiteX1" fmla="*/ 2800121 w 2800121"/>
                <a:gd name="connsiteY1" fmla="*/ 0 h 118800"/>
                <a:gd name="connsiteX2" fmla="*/ 2800121 w 2800121"/>
                <a:gd name="connsiteY2" fmla="*/ 118800 h 118800"/>
                <a:gd name="connsiteX3" fmla="*/ 0 w 2800121"/>
                <a:gd name="connsiteY3" fmla="*/ 118800 h 118800"/>
                <a:gd name="connsiteX4" fmla="*/ 0 w 2800121"/>
                <a:gd name="connsiteY4" fmla="*/ 0 h 11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8800">
                  <a:moveTo>
                    <a:pt x="0" y="0"/>
                  </a:moveTo>
                  <a:lnTo>
                    <a:pt x="2800121" y="0"/>
                  </a:lnTo>
                  <a:lnTo>
                    <a:pt x="2800121" y="118800"/>
                  </a:lnTo>
                  <a:lnTo>
                    <a:pt x="0" y="118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672" tIns="15240" rIns="42672" bIns="15240" numCol="1" spcCol="1270" anchor="ctr" anchorCtr="0">
              <a:noAutofit/>
            </a:bodyPr>
            <a:lstStyle/>
            <a:p>
              <a:pPr lvl="0" algn="r" defTabSz="266700">
                <a:lnSpc>
                  <a:spcPct val="90000"/>
                </a:lnSpc>
                <a:spcBef>
                  <a:spcPct val="0"/>
                </a:spcBef>
                <a:spcAft>
                  <a:spcPct val="35000"/>
                </a:spcAft>
              </a:pPr>
              <a:endParaRPr lang="en-GB" sz="1200" kern="1200"/>
            </a:p>
          </p:txBody>
        </p:sp>
        <p:sp>
          <p:nvSpPr>
            <p:cNvPr id="27" name="Freeform: Shape 26">
              <a:extLst>
                <a:ext uri="{FF2B5EF4-FFF2-40B4-BE49-F238E27FC236}">
                  <a16:creationId xmlns:a16="http://schemas.microsoft.com/office/drawing/2014/main" id="{D4FE40E8-E189-BC53-A476-BE7FB35F37B7}"/>
                </a:ext>
              </a:extLst>
            </p:cNvPr>
            <p:cNvSpPr/>
            <p:nvPr/>
          </p:nvSpPr>
          <p:spPr>
            <a:xfrm>
              <a:off x="4254607" y="2746235"/>
              <a:ext cx="7616331" cy="519750"/>
            </a:xfrm>
            <a:custGeom>
              <a:avLst/>
              <a:gdLst>
                <a:gd name="connsiteX0" fmla="*/ 0 w 7616331"/>
                <a:gd name="connsiteY0" fmla="*/ 0 h 519750"/>
                <a:gd name="connsiteX1" fmla="*/ 7616331 w 7616331"/>
                <a:gd name="connsiteY1" fmla="*/ 0 h 519750"/>
                <a:gd name="connsiteX2" fmla="*/ 7616331 w 7616331"/>
                <a:gd name="connsiteY2" fmla="*/ 519750 h 519750"/>
                <a:gd name="connsiteX3" fmla="*/ 0 w 7616331"/>
                <a:gd name="connsiteY3" fmla="*/ 519750 h 519750"/>
                <a:gd name="connsiteX4" fmla="*/ 0 w 7616331"/>
                <a:gd name="connsiteY4" fmla="*/ 0 h 51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19750">
                  <a:moveTo>
                    <a:pt x="0" y="0"/>
                  </a:moveTo>
                  <a:lnTo>
                    <a:pt x="7616331" y="0"/>
                  </a:lnTo>
                  <a:lnTo>
                    <a:pt x="7616331" y="519750"/>
                  </a:lnTo>
                  <a:lnTo>
                    <a:pt x="0" y="5197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chemeClr val="accent5"/>
                </a:buClr>
              </a:pPr>
              <a:r>
                <a:rPr lang="en-US" sz="1200" b="0" kern="1200" dirty="0">
                  <a:effectLst/>
                  <a:latin typeface="Trebuchet MS" panose="020B0603020202020204" pitchFamily="34" charset="0"/>
                </a:rPr>
                <a:t>Ongoing </a:t>
              </a:r>
              <a:r>
                <a:rPr lang="en-GB" sz="1200" kern="1200" dirty="0">
                  <a:latin typeface="Trebuchet MS" panose="020B0603020202020204" pitchFamily="34" charset="0"/>
                </a:rPr>
                <a:t>Construction of Police area command at </a:t>
              </a:r>
              <a:r>
                <a:rPr lang="en-GB" sz="1200" kern="1200" dirty="0" err="1">
                  <a:latin typeface="Trebuchet MS" panose="020B0603020202020204" pitchFamily="34" charset="0"/>
                </a:rPr>
                <a:t>Idimu</a:t>
              </a:r>
              <a:r>
                <a:rPr lang="en-GB" sz="1200" kern="1200" dirty="0">
                  <a:latin typeface="Trebuchet MS" panose="020B0603020202020204" pitchFamily="34" charset="0"/>
                </a:rPr>
                <a:t> (Phase II &amp; III) and </a:t>
              </a:r>
              <a:r>
                <a:rPr lang="en-GB" sz="1200" kern="1200" dirty="0" err="1">
                  <a:latin typeface="Trebuchet MS" panose="020B0603020202020204" pitchFamily="34" charset="0"/>
                </a:rPr>
                <a:t>Elemoro</a:t>
              </a:r>
              <a:r>
                <a:rPr lang="en-GB" sz="1200" kern="1200" dirty="0">
                  <a:latin typeface="Trebuchet MS" panose="020B0603020202020204" pitchFamily="34" charset="0"/>
                </a:rPr>
                <a:t>, Ibeju Lekki (Phase II &amp; III), as well as the Construction of CMC office at </a:t>
              </a:r>
              <a:r>
                <a:rPr lang="en-GB" sz="1200" kern="1200" dirty="0" err="1">
                  <a:latin typeface="Trebuchet MS" panose="020B0603020202020204" pitchFamily="34" charset="0"/>
                </a:rPr>
                <a:t>Ijede</a:t>
              </a:r>
              <a:r>
                <a:rPr lang="en-GB" sz="1200" kern="1200" dirty="0">
                  <a:latin typeface="Trebuchet MS" panose="020B0603020202020204" pitchFamily="34" charset="0"/>
                </a:rPr>
                <a:t> to be completed.</a:t>
              </a:r>
              <a:endParaRPr lang="en-GB" sz="1200" b="0" i="0" u="none" kern="1200" dirty="0">
                <a:latin typeface="Trebuchet MS" panose="020B0603020202020204" pitchFamily="34" charset="0"/>
                <a:ea typeface="+mn-ea"/>
                <a:cs typeface="+mn-cs"/>
              </a:endParaRPr>
            </a:p>
          </p:txBody>
        </p:sp>
        <p:sp>
          <p:nvSpPr>
            <p:cNvPr id="28" name="Freeform: Shape 27">
              <a:extLst>
                <a:ext uri="{FF2B5EF4-FFF2-40B4-BE49-F238E27FC236}">
                  <a16:creationId xmlns:a16="http://schemas.microsoft.com/office/drawing/2014/main" id="{A7A7C3D9-3A0C-1EF5-9271-1DECF535C40D}"/>
                </a:ext>
              </a:extLst>
            </p:cNvPr>
            <p:cNvSpPr/>
            <p:nvPr/>
          </p:nvSpPr>
          <p:spPr>
            <a:xfrm>
              <a:off x="670452" y="3488060"/>
              <a:ext cx="2800121" cy="118800"/>
            </a:xfrm>
            <a:custGeom>
              <a:avLst/>
              <a:gdLst>
                <a:gd name="connsiteX0" fmla="*/ 0 w 2800121"/>
                <a:gd name="connsiteY0" fmla="*/ 0 h 118800"/>
                <a:gd name="connsiteX1" fmla="*/ 2800121 w 2800121"/>
                <a:gd name="connsiteY1" fmla="*/ 0 h 118800"/>
                <a:gd name="connsiteX2" fmla="*/ 2800121 w 2800121"/>
                <a:gd name="connsiteY2" fmla="*/ 118800 h 118800"/>
                <a:gd name="connsiteX3" fmla="*/ 0 w 2800121"/>
                <a:gd name="connsiteY3" fmla="*/ 118800 h 118800"/>
                <a:gd name="connsiteX4" fmla="*/ 0 w 2800121"/>
                <a:gd name="connsiteY4" fmla="*/ 0 h 11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8800">
                  <a:moveTo>
                    <a:pt x="0" y="0"/>
                  </a:moveTo>
                  <a:lnTo>
                    <a:pt x="2800121" y="0"/>
                  </a:lnTo>
                  <a:lnTo>
                    <a:pt x="2800121" y="118800"/>
                  </a:lnTo>
                  <a:lnTo>
                    <a:pt x="0" y="118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672" tIns="15240" rIns="42672" bIns="15240" numCol="1" spcCol="1270" anchor="ctr" anchorCtr="0">
              <a:noAutofit/>
            </a:bodyPr>
            <a:lstStyle/>
            <a:p>
              <a:pPr lvl="0" algn="r" defTabSz="266700">
                <a:lnSpc>
                  <a:spcPct val="90000"/>
                </a:lnSpc>
                <a:spcBef>
                  <a:spcPct val="0"/>
                </a:spcBef>
                <a:spcAft>
                  <a:spcPct val="35000"/>
                </a:spcAft>
              </a:pPr>
              <a:endParaRPr lang="en-GB" sz="1200" kern="1200"/>
            </a:p>
          </p:txBody>
        </p:sp>
        <p:sp>
          <p:nvSpPr>
            <p:cNvPr id="30" name="Freeform: Shape 29">
              <a:extLst>
                <a:ext uri="{FF2B5EF4-FFF2-40B4-BE49-F238E27FC236}">
                  <a16:creationId xmlns:a16="http://schemas.microsoft.com/office/drawing/2014/main" id="{1A47A24D-73B8-5DA0-D76E-9BFEA6A668A5}"/>
                </a:ext>
              </a:extLst>
            </p:cNvPr>
            <p:cNvSpPr/>
            <p:nvPr/>
          </p:nvSpPr>
          <p:spPr>
            <a:xfrm>
              <a:off x="4254607" y="3287585"/>
              <a:ext cx="7616331" cy="519750"/>
            </a:xfrm>
            <a:custGeom>
              <a:avLst/>
              <a:gdLst>
                <a:gd name="connsiteX0" fmla="*/ 0 w 7616331"/>
                <a:gd name="connsiteY0" fmla="*/ 0 h 519750"/>
                <a:gd name="connsiteX1" fmla="*/ 7616331 w 7616331"/>
                <a:gd name="connsiteY1" fmla="*/ 0 h 519750"/>
                <a:gd name="connsiteX2" fmla="*/ 7616331 w 7616331"/>
                <a:gd name="connsiteY2" fmla="*/ 519750 h 519750"/>
                <a:gd name="connsiteX3" fmla="*/ 0 w 7616331"/>
                <a:gd name="connsiteY3" fmla="*/ 519750 h 519750"/>
                <a:gd name="connsiteX4" fmla="*/ 0 w 7616331"/>
                <a:gd name="connsiteY4" fmla="*/ 0 h 51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19750">
                  <a:moveTo>
                    <a:pt x="0" y="0"/>
                  </a:moveTo>
                  <a:lnTo>
                    <a:pt x="7616331" y="0"/>
                  </a:lnTo>
                  <a:lnTo>
                    <a:pt x="7616331" y="519750"/>
                  </a:lnTo>
                  <a:lnTo>
                    <a:pt x="0" y="5197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rgbClr val="5B9BD5"/>
                </a:buClr>
              </a:pPr>
              <a:r>
                <a:rPr lang="en-US" sz="1200" b="0" kern="1200" dirty="0">
                  <a:effectLst/>
                  <a:latin typeface="Trebuchet MS" panose="020B0603020202020204" pitchFamily="34" charset="0"/>
                  <a:ea typeface="+mn-ea"/>
                  <a:cs typeface="+mn-cs"/>
                </a:rPr>
                <a:t>Appeal Court Judges residences at Glover road, Ikoyi and Queens drive, Ikoyi to be renovated</a:t>
              </a:r>
              <a:endParaRPr lang="en-GB" sz="1200" b="0" kern="1200" dirty="0">
                <a:effectLst/>
                <a:latin typeface="Trebuchet MS" panose="020B0603020202020204" pitchFamily="34" charset="0"/>
                <a:ea typeface="+mn-ea"/>
                <a:cs typeface="+mn-cs"/>
              </a:endParaRPr>
            </a:p>
          </p:txBody>
        </p:sp>
        <p:sp>
          <p:nvSpPr>
            <p:cNvPr id="31" name="Freeform: Shape 30">
              <a:extLst>
                <a:ext uri="{FF2B5EF4-FFF2-40B4-BE49-F238E27FC236}">
                  <a16:creationId xmlns:a16="http://schemas.microsoft.com/office/drawing/2014/main" id="{9D8F1DAB-BE0A-A217-CB48-4119AEB49474}"/>
                </a:ext>
              </a:extLst>
            </p:cNvPr>
            <p:cNvSpPr/>
            <p:nvPr/>
          </p:nvSpPr>
          <p:spPr>
            <a:xfrm>
              <a:off x="670452" y="4029410"/>
              <a:ext cx="2800121" cy="118800"/>
            </a:xfrm>
            <a:custGeom>
              <a:avLst/>
              <a:gdLst>
                <a:gd name="connsiteX0" fmla="*/ 0 w 2800121"/>
                <a:gd name="connsiteY0" fmla="*/ 0 h 118800"/>
                <a:gd name="connsiteX1" fmla="*/ 2800121 w 2800121"/>
                <a:gd name="connsiteY1" fmla="*/ 0 h 118800"/>
                <a:gd name="connsiteX2" fmla="*/ 2800121 w 2800121"/>
                <a:gd name="connsiteY2" fmla="*/ 118800 h 118800"/>
                <a:gd name="connsiteX3" fmla="*/ 0 w 2800121"/>
                <a:gd name="connsiteY3" fmla="*/ 118800 h 118800"/>
                <a:gd name="connsiteX4" fmla="*/ 0 w 2800121"/>
                <a:gd name="connsiteY4" fmla="*/ 0 h 11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8800">
                  <a:moveTo>
                    <a:pt x="0" y="0"/>
                  </a:moveTo>
                  <a:lnTo>
                    <a:pt x="2800121" y="0"/>
                  </a:lnTo>
                  <a:lnTo>
                    <a:pt x="2800121" y="118800"/>
                  </a:lnTo>
                  <a:lnTo>
                    <a:pt x="0" y="118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672" tIns="15240" rIns="42672" bIns="15240" numCol="1" spcCol="1270" anchor="ctr" anchorCtr="0">
              <a:noAutofit/>
            </a:bodyPr>
            <a:lstStyle/>
            <a:p>
              <a:pPr lvl="0" algn="r" defTabSz="266700">
                <a:lnSpc>
                  <a:spcPct val="90000"/>
                </a:lnSpc>
                <a:spcBef>
                  <a:spcPct val="0"/>
                </a:spcBef>
                <a:spcAft>
                  <a:spcPct val="35000"/>
                </a:spcAft>
              </a:pPr>
              <a:endParaRPr lang="en-GB" sz="1200" kern="1200"/>
            </a:p>
          </p:txBody>
        </p:sp>
        <p:sp>
          <p:nvSpPr>
            <p:cNvPr id="33" name="Freeform: Shape 32">
              <a:extLst>
                <a:ext uri="{FF2B5EF4-FFF2-40B4-BE49-F238E27FC236}">
                  <a16:creationId xmlns:a16="http://schemas.microsoft.com/office/drawing/2014/main" id="{DACE6097-ABC6-23BB-834D-A67D4766628F}"/>
                </a:ext>
              </a:extLst>
            </p:cNvPr>
            <p:cNvSpPr/>
            <p:nvPr/>
          </p:nvSpPr>
          <p:spPr>
            <a:xfrm>
              <a:off x="4254607" y="3828935"/>
              <a:ext cx="7561417" cy="519750"/>
            </a:xfrm>
            <a:custGeom>
              <a:avLst/>
              <a:gdLst>
                <a:gd name="connsiteX0" fmla="*/ 0 w 7561417"/>
                <a:gd name="connsiteY0" fmla="*/ 0 h 519750"/>
                <a:gd name="connsiteX1" fmla="*/ 7561417 w 7561417"/>
                <a:gd name="connsiteY1" fmla="*/ 0 h 519750"/>
                <a:gd name="connsiteX2" fmla="*/ 7561417 w 7561417"/>
                <a:gd name="connsiteY2" fmla="*/ 519750 h 519750"/>
                <a:gd name="connsiteX3" fmla="*/ 0 w 7561417"/>
                <a:gd name="connsiteY3" fmla="*/ 519750 h 519750"/>
                <a:gd name="connsiteX4" fmla="*/ 0 w 7561417"/>
                <a:gd name="connsiteY4" fmla="*/ 0 h 51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1417" h="519750">
                  <a:moveTo>
                    <a:pt x="0" y="0"/>
                  </a:moveTo>
                  <a:lnTo>
                    <a:pt x="7561417" y="0"/>
                  </a:lnTo>
                  <a:lnTo>
                    <a:pt x="7561417" y="519750"/>
                  </a:lnTo>
                  <a:lnTo>
                    <a:pt x="0" y="5197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90000"/>
                </a:lnSpc>
                <a:spcBef>
                  <a:spcPct val="0"/>
                </a:spcBef>
                <a:spcAft>
                  <a:spcPct val="15000"/>
                </a:spcAft>
                <a:buClr>
                  <a:srgbClr val="5B9BD5"/>
                </a:buClr>
              </a:pPr>
              <a:r>
                <a:rPr lang="en-US" sz="1200" b="0" kern="1200" dirty="0">
                  <a:effectLst/>
                  <a:latin typeface="Trebuchet MS" panose="020B0603020202020204" pitchFamily="34" charset="0"/>
                  <a:ea typeface="+mn-ea"/>
                  <a:cs typeface="+mn-cs"/>
                </a:rPr>
                <a:t>High/Magistrate court to be digitalized.</a:t>
              </a:r>
              <a:endParaRPr lang="en-GB" sz="1200" b="0" kern="1200" dirty="0">
                <a:effectLst/>
                <a:latin typeface="Trebuchet MS" panose="020B0603020202020204" pitchFamily="34" charset="0"/>
                <a:ea typeface="+mn-ea"/>
                <a:cs typeface="+mn-cs"/>
              </a:endParaRPr>
            </a:p>
          </p:txBody>
        </p:sp>
        <p:sp>
          <p:nvSpPr>
            <p:cNvPr id="34" name="Freeform: Shape 33">
              <a:extLst>
                <a:ext uri="{FF2B5EF4-FFF2-40B4-BE49-F238E27FC236}">
                  <a16:creationId xmlns:a16="http://schemas.microsoft.com/office/drawing/2014/main" id="{D1AA1FBE-835E-01B0-60F8-4F187D2FAB51}"/>
                </a:ext>
              </a:extLst>
            </p:cNvPr>
            <p:cNvSpPr/>
            <p:nvPr/>
          </p:nvSpPr>
          <p:spPr>
            <a:xfrm>
              <a:off x="670452" y="4674710"/>
              <a:ext cx="2800121" cy="118800"/>
            </a:xfrm>
            <a:custGeom>
              <a:avLst/>
              <a:gdLst>
                <a:gd name="connsiteX0" fmla="*/ 0 w 2800121"/>
                <a:gd name="connsiteY0" fmla="*/ 0 h 118800"/>
                <a:gd name="connsiteX1" fmla="*/ 2800121 w 2800121"/>
                <a:gd name="connsiteY1" fmla="*/ 0 h 118800"/>
                <a:gd name="connsiteX2" fmla="*/ 2800121 w 2800121"/>
                <a:gd name="connsiteY2" fmla="*/ 118800 h 118800"/>
                <a:gd name="connsiteX3" fmla="*/ 0 w 2800121"/>
                <a:gd name="connsiteY3" fmla="*/ 118800 h 118800"/>
                <a:gd name="connsiteX4" fmla="*/ 0 w 2800121"/>
                <a:gd name="connsiteY4" fmla="*/ 0 h 11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8800">
                  <a:moveTo>
                    <a:pt x="0" y="0"/>
                  </a:moveTo>
                  <a:lnTo>
                    <a:pt x="2800121" y="0"/>
                  </a:lnTo>
                  <a:lnTo>
                    <a:pt x="2800121" y="118800"/>
                  </a:lnTo>
                  <a:lnTo>
                    <a:pt x="0" y="118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672" tIns="15240" rIns="42672" bIns="15240" numCol="1" spcCol="1270" anchor="ctr" anchorCtr="0">
              <a:noAutofit/>
            </a:bodyPr>
            <a:lstStyle/>
            <a:p>
              <a:pPr lvl="0" algn="r" defTabSz="266700">
                <a:lnSpc>
                  <a:spcPct val="90000"/>
                </a:lnSpc>
                <a:spcBef>
                  <a:spcPct val="0"/>
                </a:spcBef>
                <a:spcAft>
                  <a:spcPct val="35000"/>
                </a:spcAft>
              </a:pPr>
              <a:endParaRPr lang="en-GB" sz="1200" kern="1200"/>
            </a:p>
          </p:txBody>
        </p:sp>
        <p:sp>
          <p:nvSpPr>
            <p:cNvPr id="36" name="Freeform: Shape 35">
              <a:extLst>
                <a:ext uri="{FF2B5EF4-FFF2-40B4-BE49-F238E27FC236}">
                  <a16:creationId xmlns:a16="http://schemas.microsoft.com/office/drawing/2014/main" id="{5D185329-4ACC-B967-1C1C-22E399301364}"/>
                </a:ext>
              </a:extLst>
            </p:cNvPr>
            <p:cNvSpPr/>
            <p:nvPr/>
          </p:nvSpPr>
          <p:spPr>
            <a:xfrm>
              <a:off x="4254607" y="4370285"/>
              <a:ext cx="7616331" cy="727650"/>
            </a:xfrm>
            <a:custGeom>
              <a:avLst/>
              <a:gdLst>
                <a:gd name="connsiteX0" fmla="*/ 0 w 7616331"/>
                <a:gd name="connsiteY0" fmla="*/ 0 h 727650"/>
                <a:gd name="connsiteX1" fmla="*/ 7616331 w 7616331"/>
                <a:gd name="connsiteY1" fmla="*/ 0 h 727650"/>
                <a:gd name="connsiteX2" fmla="*/ 7616331 w 7616331"/>
                <a:gd name="connsiteY2" fmla="*/ 727650 h 727650"/>
                <a:gd name="connsiteX3" fmla="*/ 0 w 7616331"/>
                <a:gd name="connsiteY3" fmla="*/ 727650 h 727650"/>
                <a:gd name="connsiteX4" fmla="*/ 0 w 7616331"/>
                <a:gd name="connsiteY4" fmla="*/ 0 h 72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727650">
                  <a:moveTo>
                    <a:pt x="0" y="0"/>
                  </a:moveTo>
                  <a:lnTo>
                    <a:pt x="7616331" y="0"/>
                  </a:lnTo>
                  <a:lnTo>
                    <a:pt x="7616331" y="727650"/>
                  </a:lnTo>
                  <a:lnTo>
                    <a:pt x="0" y="7276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rgbClr val="5B9BD5"/>
                </a:buClr>
              </a:pPr>
              <a:r>
                <a:rPr lang="en-GB" sz="1200" b="0" kern="1200" dirty="0">
                  <a:effectLst/>
                  <a:latin typeface="Trebuchet MS" panose="020B0603020202020204" pitchFamily="34" charset="0"/>
                  <a:ea typeface="+mn-ea"/>
                  <a:cs typeface="+mn-cs"/>
                </a:rPr>
                <a:t>Ongoing Construction of Upgrade of Lekki Police Post to Police Station as well as Renovation of LASTMA / Police Officers Buildings (A &amp; B) at State House, Alausa – Ikeja by Office of the chief of Staff to be completed. 25% &amp; 50% work had been done respectively in Y2022.</a:t>
              </a:r>
            </a:p>
          </p:txBody>
        </p:sp>
        <p:sp>
          <p:nvSpPr>
            <p:cNvPr id="37" name="Freeform: Shape 36">
              <a:extLst>
                <a:ext uri="{FF2B5EF4-FFF2-40B4-BE49-F238E27FC236}">
                  <a16:creationId xmlns:a16="http://schemas.microsoft.com/office/drawing/2014/main" id="{927CE5F4-B150-AAE5-2261-498D532C95BA}"/>
                </a:ext>
              </a:extLst>
            </p:cNvPr>
            <p:cNvSpPr/>
            <p:nvPr/>
          </p:nvSpPr>
          <p:spPr>
            <a:xfrm>
              <a:off x="670452" y="5423960"/>
              <a:ext cx="2800121" cy="118800"/>
            </a:xfrm>
            <a:custGeom>
              <a:avLst/>
              <a:gdLst>
                <a:gd name="connsiteX0" fmla="*/ 0 w 2800121"/>
                <a:gd name="connsiteY0" fmla="*/ 0 h 118800"/>
                <a:gd name="connsiteX1" fmla="*/ 2800121 w 2800121"/>
                <a:gd name="connsiteY1" fmla="*/ 0 h 118800"/>
                <a:gd name="connsiteX2" fmla="*/ 2800121 w 2800121"/>
                <a:gd name="connsiteY2" fmla="*/ 118800 h 118800"/>
                <a:gd name="connsiteX3" fmla="*/ 0 w 2800121"/>
                <a:gd name="connsiteY3" fmla="*/ 118800 h 118800"/>
                <a:gd name="connsiteX4" fmla="*/ 0 w 2800121"/>
                <a:gd name="connsiteY4" fmla="*/ 0 h 11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8800">
                  <a:moveTo>
                    <a:pt x="0" y="0"/>
                  </a:moveTo>
                  <a:lnTo>
                    <a:pt x="2800121" y="0"/>
                  </a:lnTo>
                  <a:lnTo>
                    <a:pt x="2800121" y="118800"/>
                  </a:lnTo>
                  <a:lnTo>
                    <a:pt x="0" y="118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672" tIns="15240" rIns="42672" bIns="15240" numCol="1" spcCol="1270" anchor="ctr" anchorCtr="0">
              <a:noAutofit/>
            </a:bodyPr>
            <a:lstStyle/>
            <a:p>
              <a:pPr lvl="0" algn="r" defTabSz="266700">
                <a:lnSpc>
                  <a:spcPct val="90000"/>
                </a:lnSpc>
                <a:spcBef>
                  <a:spcPct val="0"/>
                </a:spcBef>
                <a:spcAft>
                  <a:spcPct val="35000"/>
                </a:spcAft>
              </a:pPr>
              <a:endParaRPr lang="en-GB" sz="1200" kern="1200"/>
            </a:p>
          </p:txBody>
        </p:sp>
        <p:sp>
          <p:nvSpPr>
            <p:cNvPr id="39" name="Freeform: Shape 38">
              <a:extLst>
                <a:ext uri="{FF2B5EF4-FFF2-40B4-BE49-F238E27FC236}">
                  <a16:creationId xmlns:a16="http://schemas.microsoft.com/office/drawing/2014/main" id="{41BC2503-4F97-3AEA-89CC-527E710BD265}"/>
                </a:ext>
              </a:extLst>
            </p:cNvPr>
            <p:cNvSpPr/>
            <p:nvPr/>
          </p:nvSpPr>
          <p:spPr>
            <a:xfrm>
              <a:off x="4254607" y="5119535"/>
              <a:ext cx="7616331" cy="727650"/>
            </a:xfrm>
            <a:custGeom>
              <a:avLst/>
              <a:gdLst>
                <a:gd name="connsiteX0" fmla="*/ 0 w 7616331"/>
                <a:gd name="connsiteY0" fmla="*/ 0 h 727650"/>
                <a:gd name="connsiteX1" fmla="*/ 7616331 w 7616331"/>
                <a:gd name="connsiteY1" fmla="*/ 0 h 727650"/>
                <a:gd name="connsiteX2" fmla="*/ 7616331 w 7616331"/>
                <a:gd name="connsiteY2" fmla="*/ 727650 h 727650"/>
                <a:gd name="connsiteX3" fmla="*/ 0 w 7616331"/>
                <a:gd name="connsiteY3" fmla="*/ 727650 h 727650"/>
                <a:gd name="connsiteX4" fmla="*/ 0 w 7616331"/>
                <a:gd name="connsiteY4" fmla="*/ 0 h 72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727650">
                  <a:moveTo>
                    <a:pt x="0" y="0"/>
                  </a:moveTo>
                  <a:lnTo>
                    <a:pt x="7616331" y="0"/>
                  </a:lnTo>
                  <a:lnTo>
                    <a:pt x="7616331" y="727650"/>
                  </a:lnTo>
                  <a:lnTo>
                    <a:pt x="0" y="7276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buClr>
                  <a:srgbClr val="5B9BD5"/>
                </a:buClr>
              </a:pPr>
              <a:r>
                <a:rPr lang="en-GB" sz="1200" b="0" kern="1200" dirty="0">
                  <a:effectLst/>
                  <a:latin typeface="Trebuchet MS" panose="020B0603020202020204" pitchFamily="34" charset="0"/>
                  <a:ea typeface="+mn-ea"/>
                  <a:cs typeface="+mn-cs"/>
                </a:rPr>
                <a:t>Office of the Chief of Staff to construct SSS Office at Ikeja LGA; </a:t>
              </a:r>
              <a:r>
                <a:rPr lang="en-GB" sz="1200" b="0" kern="1200" dirty="0" err="1">
                  <a:effectLst/>
                  <a:latin typeface="Trebuchet MS" panose="020B0603020202020204" pitchFamily="34" charset="0"/>
                  <a:ea typeface="+mn-ea"/>
                  <a:cs typeface="+mn-cs"/>
                </a:rPr>
                <a:t>Elepe</a:t>
              </a:r>
              <a:r>
                <a:rPr lang="en-GB" sz="1200" b="0" kern="1200" dirty="0">
                  <a:effectLst/>
                  <a:latin typeface="Trebuchet MS" panose="020B0603020202020204" pitchFamily="34" charset="0"/>
                  <a:ea typeface="+mn-ea"/>
                  <a:cs typeface="+mn-cs"/>
                </a:rPr>
                <a:t> Police Station, </a:t>
              </a:r>
              <a:r>
                <a:rPr lang="en-GB" sz="1200" b="0" kern="1200" dirty="0" err="1">
                  <a:effectLst/>
                  <a:latin typeface="Trebuchet MS" panose="020B0603020202020204" pitchFamily="34" charset="0"/>
                  <a:ea typeface="+mn-ea"/>
                  <a:cs typeface="+mn-cs"/>
                </a:rPr>
                <a:t>Igbogbo-Baiyeku</a:t>
              </a:r>
              <a:r>
                <a:rPr lang="en-GB" sz="1200" b="0" kern="1200" dirty="0">
                  <a:effectLst/>
                  <a:latin typeface="Trebuchet MS" panose="020B0603020202020204" pitchFamily="34" charset="0"/>
                  <a:ea typeface="+mn-ea"/>
                  <a:cs typeface="+mn-cs"/>
                </a:rPr>
                <a:t> LCDA, as well as General Rehabilitation of </a:t>
              </a:r>
              <a:r>
                <a:rPr lang="en-GB" sz="1200" b="0" kern="1200" dirty="0" err="1">
                  <a:effectLst/>
                  <a:latin typeface="Trebuchet MS" panose="020B0603020202020204" pitchFamily="34" charset="0"/>
                  <a:ea typeface="+mn-ea"/>
                  <a:cs typeface="+mn-cs"/>
                </a:rPr>
                <a:t>Mopol</a:t>
              </a:r>
              <a:r>
                <a:rPr lang="en-GB" sz="1200" b="0" kern="1200" dirty="0">
                  <a:effectLst/>
                  <a:latin typeface="Trebuchet MS" panose="020B0603020202020204" pitchFamily="34" charset="0"/>
                  <a:ea typeface="+mn-ea"/>
                  <a:cs typeface="+mn-cs"/>
                </a:rPr>
                <a:t> 49 Squadron, </a:t>
              </a:r>
              <a:r>
                <a:rPr lang="en-GB" sz="1200" b="0" kern="1200" dirty="0" err="1">
                  <a:effectLst/>
                  <a:latin typeface="Trebuchet MS" panose="020B0603020202020204" pitchFamily="34" charset="0"/>
                  <a:ea typeface="+mn-ea"/>
                  <a:cs typeface="+mn-cs"/>
                </a:rPr>
                <a:t>Akodo</a:t>
              </a:r>
              <a:r>
                <a:rPr lang="en-GB" sz="1200" b="0" kern="1200" dirty="0">
                  <a:effectLst/>
                  <a:latin typeface="Trebuchet MS" panose="020B0603020202020204" pitchFamily="34" charset="0"/>
                  <a:ea typeface="+mn-ea"/>
                  <a:cs typeface="+mn-cs"/>
                </a:rPr>
                <a:t> in Y2023. </a:t>
              </a:r>
            </a:p>
          </p:txBody>
        </p:sp>
        <p:sp>
          <p:nvSpPr>
            <p:cNvPr id="40" name="Freeform: Shape 39">
              <a:extLst>
                <a:ext uri="{FF2B5EF4-FFF2-40B4-BE49-F238E27FC236}">
                  <a16:creationId xmlns:a16="http://schemas.microsoft.com/office/drawing/2014/main" id="{D984973D-AD9E-5085-1338-543108269CED}"/>
                </a:ext>
              </a:extLst>
            </p:cNvPr>
            <p:cNvSpPr/>
            <p:nvPr/>
          </p:nvSpPr>
          <p:spPr>
            <a:xfrm>
              <a:off x="670452" y="6069260"/>
              <a:ext cx="2800121" cy="118800"/>
            </a:xfrm>
            <a:custGeom>
              <a:avLst/>
              <a:gdLst>
                <a:gd name="connsiteX0" fmla="*/ 0 w 2800121"/>
                <a:gd name="connsiteY0" fmla="*/ 0 h 118800"/>
                <a:gd name="connsiteX1" fmla="*/ 2800121 w 2800121"/>
                <a:gd name="connsiteY1" fmla="*/ 0 h 118800"/>
                <a:gd name="connsiteX2" fmla="*/ 2800121 w 2800121"/>
                <a:gd name="connsiteY2" fmla="*/ 118800 h 118800"/>
                <a:gd name="connsiteX3" fmla="*/ 0 w 2800121"/>
                <a:gd name="connsiteY3" fmla="*/ 118800 h 118800"/>
                <a:gd name="connsiteX4" fmla="*/ 0 w 2800121"/>
                <a:gd name="connsiteY4" fmla="*/ 0 h 11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1" h="118800">
                  <a:moveTo>
                    <a:pt x="0" y="0"/>
                  </a:moveTo>
                  <a:lnTo>
                    <a:pt x="2800121" y="0"/>
                  </a:lnTo>
                  <a:lnTo>
                    <a:pt x="2800121" y="118800"/>
                  </a:lnTo>
                  <a:lnTo>
                    <a:pt x="0" y="118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672" tIns="15240" rIns="42672" bIns="15240" numCol="1" spcCol="1270" anchor="ctr" anchorCtr="0">
              <a:noAutofit/>
            </a:bodyPr>
            <a:lstStyle/>
            <a:p>
              <a:pPr lvl="0" algn="r" defTabSz="266700">
                <a:lnSpc>
                  <a:spcPct val="90000"/>
                </a:lnSpc>
                <a:spcBef>
                  <a:spcPct val="0"/>
                </a:spcBef>
                <a:spcAft>
                  <a:spcPct val="35000"/>
                </a:spcAft>
              </a:pPr>
              <a:endParaRPr lang="en-GB" sz="1200" kern="1200"/>
            </a:p>
          </p:txBody>
        </p:sp>
        <p:sp>
          <p:nvSpPr>
            <p:cNvPr id="42" name="Freeform: Shape 41">
              <a:extLst>
                <a:ext uri="{FF2B5EF4-FFF2-40B4-BE49-F238E27FC236}">
                  <a16:creationId xmlns:a16="http://schemas.microsoft.com/office/drawing/2014/main" id="{B3497AF7-F4C2-B5E5-364C-F97EEBEB4D2C}"/>
                </a:ext>
              </a:extLst>
            </p:cNvPr>
            <p:cNvSpPr/>
            <p:nvPr/>
          </p:nvSpPr>
          <p:spPr>
            <a:xfrm>
              <a:off x="4254607" y="5868784"/>
              <a:ext cx="7616331" cy="519750"/>
            </a:xfrm>
            <a:custGeom>
              <a:avLst/>
              <a:gdLst>
                <a:gd name="connsiteX0" fmla="*/ 0 w 7616331"/>
                <a:gd name="connsiteY0" fmla="*/ 0 h 519750"/>
                <a:gd name="connsiteX1" fmla="*/ 7616331 w 7616331"/>
                <a:gd name="connsiteY1" fmla="*/ 0 h 519750"/>
                <a:gd name="connsiteX2" fmla="*/ 7616331 w 7616331"/>
                <a:gd name="connsiteY2" fmla="*/ 519750 h 519750"/>
                <a:gd name="connsiteX3" fmla="*/ 0 w 7616331"/>
                <a:gd name="connsiteY3" fmla="*/ 519750 h 519750"/>
                <a:gd name="connsiteX4" fmla="*/ 0 w 7616331"/>
                <a:gd name="connsiteY4" fmla="*/ 0 h 51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31" h="519750">
                  <a:moveTo>
                    <a:pt x="0" y="0"/>
                  </a:moveTo>
                  <a:lnTo>
                    <a:pt x="7616331" y="0"/>
                  </a:lnTo>
                  <a:lnTo>
                    <a:pt x="7616331" y="519750"/>
                  </a:lnTo>
                  <a:lnTo>
                    <a:pt x="0" y="519750"/>
                  </a:lnTo>
                  <a:lnTo>
                    <a:pt x="0" y="0"/>
                  </a:lnTo>
                  <a:close/>
                </a:path>
              </a:pathLst>
            </a:custGeom>
            <a:scene3d>
              <a:camera prst="orthographicFront"/>
              <a:lightRig rig="flat" dir="t"/>
            </a:scene3d>
            <a:sp3d prstMaterial="plastic">
              <a:bevelT w="120900" h="88900"/>
              <a:bevelB w="88900" h="31750" prst="angle"/>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1" algn="l" defTabSz="622300">
                <a:lnSpc>
                  <a:spcPct val="100000"/>
                </a:lnSpc>
                <a:spcBef>
                  <a:spcPct val="0"/>
                </a:spcBef>
                <a:spcAft>
                  <a:spcPct val="15000"/>
                </a:spcAft>
              </a:pPr>
              <a:r>
                <a:rPr lang="en-US" sz="1200" b="0" kern="1200" dirty="0">
                  <a:effectLst/>
                  <a:latin typeface="Trebuchet MS" panose="020B0603020202020204" pitchFamily="34" charset="0"/>
                  <a:ea typeface="+mn-ea"/>
                  <a:cs typeface="+mn-cs"/>
                </a:rPr>
                <a:t>12bn has been earmarked by LASEMA for Provision of Rescue and Emergency operation equipment for Disaster Managers.</a:t>
              </a:r>
              <a:endParaRPr lang="en-GB" sz="1200" b="0" kern="1200" dirty="0">
                <a:effectLst/>
                <a:latin typeface="Trebuchet MS" panose="020B0603020202020204" pitchFamily="34" charset="0"/>
                <a:ea typeface="+mn-ea"/>
                <a:cs typeface="+mn-cs"/>
              </a:endParaRPr>
            </a:p>
          </p:txBody>
        </p:sp>
      </p:grpSp>
      <p:sp>
        <p:nvSpPr>
          <p:cNvPr id="14" name="Rectangle 13">
            <a:extLst>
              <a:ext uri="{FF2B5EF4-FFF2-40B4-BE49-F238E27FC236}">
                <a16:creationId xmlns:a16="http://schemas.microsoft.com/office/drawing/2014/main" id="{8C6716B3-CF26-1C6E-5B44-C1C9C97C4F01}"/>
              </a:ext>
            </a:extLst>
          </p:cNvPr>
          <p:cNvSpPr/>
          <p:nvPr/>
        </p:nvSpPr>
        <p:spPr>
          <a:xfrm>
            <a:off x="469842" y="0"/>
            <a:ext cx="2928026"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56B1FE1-C401-53F1-D7D2-9DEC0F192EE9}"/>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b="1" i="0" u="none" strike="noStrike" kern="1200" cap="none" spc="0" normalizeH="0" baseline="0" noProof="0" smtClean="0">
                <a:ln>
                  <a:noFill/>
                </a:ln>
                <a:effectLst/>
                <a:uLnTx/>
                <a:uFillTx/>
                <a:latin typeface="Quire Sans" panose="020B0502040400020003" pitchFamily="34" charset="0"/>
                <a:cs typeface="Quire Sans" panose="020B0502040400020003" pitchFamily="34" charset="0"/>
              </a:rPr>
              <a:pPr marL="0" marR="0" lvl="0" indent="0" defTabSz="914400" rtl="0" eaLnBrk="1" fontAlgn="auto" latinLnBrk="0" hangingPunct="1">
                <a:lnSpc>
                  <a:spcPct val="100000"/>
                </a:lnSpc>
                <a:spcBef>
                  <a:spcPts val="0"/>
                </a:spcBef>
                <a:spcAft>
                  <a:spcPts val="0"/>
                </a:spcAft>
                <a:buClrTx/>
                <a:buSzTx/>
                <a:buFontTx/>
                <a:buNone/>
                <a:tabLst/>
                <a:defRPr/>
              </a:pPr>
              <a:t>50</a:t>
            </a:fld>
            <a:endParaRPr kumimoji="0" lang="x-none" b="1" i="0" u="none" strike="noStrike" kern="1200" cap="none" spc="0" normalizeH="0" baseline="0" noProof="0" dirty="0">
              <a:ln>
                <a:noFill/>
              </a:ln>
              <a:effectLst/>
              <a:uLnTx/>
              <a:uFillTx/>
              <a:latin typeface="Quire Sans" panose="020B0502040400020003" pitchFamily="34" charset="0"/>
              <a:cs typeface="Quire Sans" panose="020B0502040400020003" pitchFamily="34" charset="0"/>
            </a:endParaRPr>
          </a:p>
        </p:txBody>
      </p:sp>
      <p:grpSp>
        <p:nvGrpSpPr>
          <p:cNvPr id="3" name="Group 2">
            <a:extLst>
              <a:ext uri="{FF2B5EF4-FFF2-40B4-BE49-F238E27FC236}">
                <a16:creationId xmlns:a16="http://schemas.microsoft.com/office/drawing/2014/main" id="{1A877517-8235-751B-4E91-CFB91399D041}"/>
              </a:ext>
            </a:extLst>
          </p:cNvPr>
          <p:cNvGrpSpPr/>
          <p:nvPr/>
        </p:nvGrpSpPr>
        <p:grpSpPr>
          <a:xfrm>
            <a:off x="3326524" y="353394"/>
            <a:ext cx="8113989" cy="309346"/>
            <a:chOff x="716822" y="583982"/>
            <a:chExt cx="10995566" cy="309346"/>
          </a:xfrm>
        </p:grpSpPr>
        <p:sp>
          <p:nvSpPr>
            <p:cNvPr id="4" name="TextBox 3">
              <a:extLst>
                <a:ext uri="{FF2B5EF4-FFF2-40B4-BE49-F238E27FC236}">
                  <a16:creationId xmlns:a16="http://schemas.microsoft.com/office/drawing/2014/main" id="{F834CA20-B20E-C18E-C2A0-CB7B7E95F730}"/>
                </a:ext>
              </a:extLst>
            </p:cNvPr>
            <p:cNvSpPr txBox="1"/>
            <p:nvPr/>
          </p:nvSpPr>
          <p:spPr>
            <a:xfrm>
              <a:off x="1026608" y="583982"/>
              <a:ext cx="10685780" cy="307777"/>
            </a:xfrm>
            <a:prstGeom prst="rect">
              <a:avLst/>
            </a:prstGeom>
            <a:solidFill>
              <a:srgbClr val="FFC000"/>
            </a:solidFill>
            <a:ln w="38100">
              <a:solidFill>
                <a:schemeClr val="bg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solidFill>
                    <a:srgbClr val="004E66"/>
                  </a:solidFill>
                  <a:latin typeface="Trebuchet MS" panose="020B0603020202020204" pitchFamily="34" charset="0"/>
                </a:rPr>
                <a:t>              REBUILDING LAGOS</a:t>
              </a:r>
            </a:p>
          </p:txBody>
        </p:sp>
        <p:sp>
          <p:nvSpPr>
            <p:cNvPr id="5" name="Arrow: Pentagon 4">
              <a:extLst>
                <a:ext uri="{FF2B5EF4-FFF2-40B4-BE49-F238E27FC236}">
                  <a16:creationId xmlns:a16="http://schemas.microsoft.com/office/drawing/2014/main" id="{56404B26-997D-E340-60A0-1FAE8A24F997}"/>
                </a:ext>
              </a:extLst>
            </p:cNvPr>
            <p:cNvSpPr/>
            <p:nvPr/>
          </p:nvSpPr>
          <p:spPr>
            <a:xfrm>
              <a:off x="716822" y="591865"/>
              <a:ext cx="590485" cy="301463"/>
            </a:xfrm>
            <a:prstGeom prst="homePlat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GB" sz="1200" b="1" dirty="0"/>
                <a:t>10</a:t>
              </a:r>
            </a:p>
          </p:txBody>
        </p:sp>
      </p:grpSp>
      <p:sp>
        <p:nvSpPr>
          <p:cNvPr id="8" name="Rectangle: Rounded Corners 4">
            <a:extLst>
              <a:ext uri="{FF2B5EF4-FFF2-40B4-BE49-F238E27FC236}">
                <a16:creationId xmlns:a16="http://schemas.microsoft.com/office/drawing/2014/main" id="{3BB06245-2ADC-15CF-C4D9-434A11544582}"/>
              </a:ext>
            </a:extLst>
          </p:cNvPr>
          <p:cNvSpPr txBox="1"/>
          <p:nvPr/>
        </p:nvSpPr>
        <p:spPr>
          <a:xfrm>
            <a:off x="4314895" y="746093"/>
            <a:ext cx="4479239" cy="290192"/>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171450" marR="0" lvl="0" indent="-171450" algn="ctr" defTabSz="533400" rtl="0" eaLnBrk="1" fontAlgn="auto" latinLnBrk="0" hangingPunct="1">
              <a:lnSpc>
                <a:spcPct val="90000"/>
              </a:lnSpc>
              <a:spcBef>
                <a:spcPct val="0"/>
              </a:spcBef>
              <a:spcAft>
                <a:spcPct val="35000"/>
              </a:spcAft>
              <a:buClr>
                <a:srgbClr val="FFC000"/>
              </a:buClr>
              <a:buSzTx/>
              <a:buFont typeface="Garamond" panose="02020404030301010803" pitchFamily="18" charset="0"/>
              <a:buChar char="►"/>
              <a:tabLst/>
              <a:defRPr/>
            </a:pPr>
            <a:r>
              <a:rPr kumimoji="0" lang="en-US" sz="1200" b="0"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Restoration/Upgrade and Securing Of Damaged Public Assets</a:t>
            </a:r>
          </a:p>
        </p:txBody>
      </p:sp>
      <p:graphicFrame>
        <p:nvGraphicFramePr>
          <p:cNvPr id="10" name="Diagram 9">
            <a:extLst>
              <a:ext uri="{FF2B5EF4-FFF2-40B4-BE49-F238E27FC236}">
                <a16:creationId xmlns:a16="http://schemas.microsoft.com/office/drawing/2014/main" id="{4754A5FF-30AB-522E-25D9-6A73E0EC35E4}"/>
              </a:ext>
            </a:extLst>
          </p:cNvPr>
          <p:cNvGraphicFramePr/>
          <p:nvPr>
            <p:extLst>
              <p:ext uri="{D42A27DB-BD31-4B8C-83A1-F6EECF244321}">
                <p14:modId xmlns:p14="http://schemas.microsoft.com/office/powerpoint/2010/main" val="614957470"/>
              </p:ext>
            </p:extLst>
          </p:nvPr>
        </p:nvGraphicFramePr>
        <p:xfrm>
          <a:off x="670452" y="3090505"/>
          <a:ext cx="2821020" cy="9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327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pproved Budget Overview">
            <a:extLst>
              <a:ext uri="{FF2B5EF4-FFF2-40B4-BE49-F238E27FC236}">
                <a16:creationId xmlns:a16="http://schemas.microsoft.com/office/drawing/2014/main" id="{C38A48F4-4571-4ED3-ADD8-31FBD367ABAD}"/>
              </a:ext>
            </a:extLst>
          </p:cNvPr>
          <p:cNvSpPr txBox="1"/>
          <p:nvPr/>
        </p:nvSpPr>
        <p:spPr>
          <a:xfrm>
            <a:off x="4378446" y="3294045"/>
            <a:ext cx="5537387" cy="446274"/>
          </a:xfrm>
          <a:prstGeom prst="rect">
            <a:avLst/>
          </a:prstGeom>
          <a:ln w="38100">
            <a:solidFill>
              <a:srgbClr val="004E66"/>
            </a:solidFill>
            <a:miter lim="400000"/>
          </a:ln>
          <a:effectLst>
            <a:outerShdw blurRad="12700" dist="12700" rotWithShape="0">
              <a:srgbClr val="000000">
                <a:alpha val="15080"/>
              </a:srgbClr>
            </a:outerShdw>
          </a:effectLst>
        </p:spPr>
        <p:txBody>
          <a:bodyPr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sz="2100" b="1" i="0" u="none" strike="noStrike" kern="0" cap="small" spc="0" normalizeH="0" baseline="0" noProof="0" dirty="0">
                <a:ln>
                  <a:noFill/>
                </a:ln>
                <a:solidFill>
                  <a:srgbClr val="004E66"/>
                </a:solidFill>
                <a:effectLst>
                  <a:outerShdw blurRad="12700" dist="12700" dir="18900000" rotWithShape="0">
                    <a:srgbClr val="000000">
                      <a:alpha val="40000"/>
                    </a:srgbClr>
                  </a:outerShdw>
                </a:effectLst>
                <a:uLnTx/>
                <a:uFillTx/>
                <a:latin typeface="Trebuchet MS" panose="020B0603020202020204"/>
                <a:sym typeface="Trebuchet MS" panose="020B0603020202020204"/>
              </a:rPr>
              <a:t> </a:t>
            </a:r>
            <a:r>
              <a:rPr lang="en-US" sz="2100" b="1" kern="0" cap="small" dirty="0">
                <a:solidFill>
                  <a:srgbClr val="004E66"/>
                </a:solidFill>
                <a:effectLst>
                  <a:outerShdw blurRad="12700" dist="12700" dir="18900000" rotWithShape="0">
                    <a:srgbClr val="000000">
                      <a:alpha val="40000"/>
                    </a:srgbClr>
                  </a:outerShdw>
                </a:effectLst>
                <a:latin typeface="Trebuchet MS" panose="020B0603020202020204"/>
                <a:sym typeface="Trebuchet MS" panose="020B0603020202020204"/>
              </a:rPr>
              <a:t>OBSERVATIONS AND RECOMMENDATIONS</a:t>
            </a:r>
            <a:endParaRPr kumimoji="0" sz="2100" b="1" i="0" u="none" strike="noStrike" kern="0" cap="small" spc="0" normalizeH="0" baseline="0" noProof="0" dirty="0">
              <a:ln>
                <a:noFill/>
              </a:ln>
              <a:solidFill>
                <a:srgbClr val="004E66"/>
              </a:solidFill>
              <a:effectLst>
                <a:outerShdw blurRad="12700" dist="12700" dir="18900000" rotWithShape="0">
                  <a:srgbClr val="000000">
                    <a:alpha val="40000"/>
                  </a:srgbClr>
                </a:outerShdw>
              </a:effectLst>
              <a:uLnTx/>
              <a:uFillTx/>
              <a:latin typeface="Trebuchet MS" panose="020B0603020202020204"/>
              <a:sym typeface="Trebuchet MS" panose="020B0603020202020204"/>
            </a:endParaRPr>
          </a:p>
        </p:txBody>
      </p:sp>
      <p:sp>
        <p:nvSpPr>
          <p:cNvPr id="19" name="Rectangle 18">
            <a:extLst>
              <a:ext uri="{FF2B5EF4-FFF2-40B4-BE49-F238E27FC236}">
                <a16:creationId xmlns:a16="http://schemas.microsoft.com/office/drawing/2014/main" id="{B4DB6B83-F340-47A8-8CFD-09ADC1CFFF86}"/>
              </a:ext>
            </a:extLst>
          </p:cNvPr>
          <p:cNvSpPr/>
          <p:nvPr/>
        </p:nvSpPr>
        <p:spPr>
          <a:xfrm>
            <a:off x="4387971"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0" name="Rectangle 19">
            <a:extLst>
              <a:ext uri="{FF2B5EF4-FFF2-40B4-BE49-F238E27FC236}">
                <a16:creationId xmlns:a16="http://schemas.microsoft.com/office/drawing/2014/main" id="{35281897-30E2-462C-8C06-816A844E825B}"/>
              </a:ext>
            </a:extLst>
          </p:cNvPr>
          <p:cNvSpPr/>
          <p:nvPr/>
        </p:nvSpPr>
        <p:spPr>
          <a:xfrm>
            <a:off x="4819752"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1" name="Rectangle 20">
            <a:extLst>
              <a:ext uri="{FF2B5EF4-FFF2-40B4-BE49-F238E27FC236}">
                <a16:creationId xmlns:a16="http://schemas.microsoft.com/office/drawing/2014/main" id="{6A7A650F-1178-4512-A365-CFAB0A8C49DB}"/>
              </a:ext>
            </a:extLst>
          </p:cNvPr>
          <p:cNvSpPr/>
          <p:nvPr/>
        </p:nvSpPr>
        <p:spPr>
          <a:xfrm>
            <a:off x="5251534"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38" name="Rectangle 37">
            <a:extLst>
              <a:ext uri="{FF2B5EF4-FFF2-40B4-BE49-F238E27FC236}">
                <a16:creationId xmlns:a16="http://schemas.microsoft.com/office/drawing/2014/main" id="{6C181266-6FCE-492A-ACA3-2375C689665B}"/>
              </a:ext>
            </a:extLst>
          </p:cNvPr>
          <p:cNvSpPr/>
          <p:nvPr/>
        </p:nvSpPr>
        <p:spPr>
          <a:xfrm>
            <a:off x="5683315"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39" name="Rectangle 38">
            <a:extLst>
              <a:ext uri="{FF2B5EF4-FFF2-40B4-BE49-F238E27FC236}">
                <a16:creationId xmlns:a16="http://schemas.microsoft.com/office/drawing/2014/main" id="{3EE51B94-628C-4EC6-BC8D-82C8B182029D}"/>
              </a:ext>
            </a:extLst>
          </p:cNvPr>
          <p:cNvSpPr/>
          <p:nvPr/>
        </p:nvSpPr>
        <p:spPr>
          <a:xfrm>
            <a:off x="6115097"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0" name="Rectangle 39">
            <a:extLst>
              <a:ext uri="{FF2B5EF4-FFF2-40B4-BE49-F238E27FC236}">
                <a16:creationId xmlns:a16="http://schemas.microsoft.com/office/drawing/2014/main" id="{2820EDCC-BF2A-4BCE-839F-C0E5B0DFEB07}"/>
              </a:ext>
            </a:extLst>
          </p:cNvPr>
          <p:cNvSpPr/>
          <p:nvPr/>
        </p:nvSpPr>
        <p:spPr>
          <a:xfrm>
            <a:off x="6546878"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1" name="Rectangle 40">
            <a:extLst>
              <a:ext uri="{FF2B5EF4-FFF2-40B4-BE49-F238E27FC236}">
                <a16:creationId xmlns:a16="http://schemas.microsoft.com/office/drawing/2014/main" id="{B1859B5A-2ACA-4234-A99A-40D37BA66DE5}"/>
              </a:ext>
            </a:extLst>
          </p:cNvPr>
          <p:cNvSpPr/>
          <p:nvPr/>
        </p:nvSpPr>
        <p:spPr>
          <a:xfrm>
            <a:off x="6978660" y="3811077"/>
            <a:ext cx="413161" cy="192360"/>
          </a:xfrm>
          <a:prstGeom prst="rect">
            <a:avLst/>
          </a:prstGeom>
          <a:solidFill>
            <a:srgbClr val="DCDCDC"/>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2" name="Rectangle 41">
            <a:extLst>
              <a:ext uri="{FF2B5EF4-FFF2-40B4-BE49-F238E27FC236}">
                <a16:creationId xmlns:a16="http://schemas.microsoft.com/office/drawing/2014/main" id="{DDC340D0-5B7C-4C9F-AE66-0DADB3AA83AE}"/>
              </a:ext>
            </a:extLst>
          </p:cNvPr>
          <p:cNvSpPr/>
          <p:nvPr/>
        </p:nvSpPr>
        <p:spPr>
          <a:xfrm>
            <a:off x="7410441" y="3811077"/>
            <a:ext cx="413161" cy="192360"/>
          </a:xfrm>
          <a:prstGeom prst="rect">
            <a:avLst/>
          </a:prstGeom>
          <a:solidFill>
            <a:srgbClr val="004E66"/>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3" name="Rectangle 42">
            <a:extLst>
              <a:ext uri="{FF2B5EF4-FFF2-40B4-BE49-F238E27FC236}">
                <a16:creationId xmlns:a16="http://schemas.microsoft.com/office/drawing/2014/main" id="{10EE6B8C-7726-4589-8789-239CB98CCB06}"/>
              </a:ext>
            </a:extLst>
          </p:cNvPr>
          <p:cNvSpPr/>
          <p:nvPr/>
        </p:nvSpPr>
        <p:spPr>
          <a:xfrm>
            <a:off x="7842223"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4" name="Rectangle 43">
            <a:extLst>
              <a:ext uri="{FF2B5EF4-FFF2-40B4-BE49-F238E27FC236}">
                <a16:creationId xmlns:a16="http://schemas.microsoft.com/office/drawing/2014/main" id="{07F54E97-3A57-40AB-B17B-C9F0D2700394}"/>
              </a:ext>
            </a:extLst>
          </p:cNvPr>
          <p:cNvSpPr/>
          <p:nvPr/>
        </p:nvSpPr>
        <p:spPr>
          <a:xfrm>
            <a:off x="8274004"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5" name="Rectangle 44">
            <a:extLst>
              <a:ext uri="{FF2B5EF4-FFF2-40B4-BE49-F238E27FC236}">
                <a16:creationId xmlns:a16="http://schemas.microsoft.com/office/drawing/2014/main" id="{F44AB51F-E77B-4E96-9A11-0972ABC391BE}"/>
              </a:ext>
            </a:extLst>
          </p:cNvPr>
          <p:cNvSpPr/>
          <p:nvPr/>
        </p:nvSpPr>
        <p:spPr>
          <a:xfrm>
            <a:off x="8705786"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6" name="Rectangle 45">
            <a:extLst>
              <a:ext uri="{FF2B5EF4-FFF2-40B4-BE49-F238E27FC236}">
                <a16:creationId xmlns:a16="http://schemas.microsoft.com/office/drawing/2014/main" id="{5B280AAE-F691-497E-BD68-EC8C9205C977}"/>
              </a:ext>
            </a:extLst>
          </p:cNvPr>
          <p:cNvSpPr/>
          <p:nvPr/>
        </p:nvSpPr>
        <p:spPr>
          <a:xfrm>
            <a:off x="9137567"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7" name="Rectangle 46">
            <a:extLst>
              <a:ext uri="{FF2B5EF4-FFF2-40B4-BE49-F238E27FC236}">
                <a16:creationId xmlns:a16="http://schemas.microsoft.com/office/drawing/2014/main" id="{54B40539-24A5-4743-8F4A-6C6893671F39}"/>
              </a:ext>
            </a:extLst>
          </p:cNvPr>
          <p:cNvSpPr/>
          <p:nvPr/>
        </p:nvSpPr>
        <p:spPr>
          <a:xfrm>
            <a:off x="9569347" y="3811077"/>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48" name="Approved Budget Overview">
            <a:extLst>
              <a:ext uri="{FF2B5EF4-FFF2-40B4-BE49-F238E27FC236}">
                <a16:creationId xmlns:a16="http://schemas.microsoft.com/office/drawing/2014/main" id="{CEAF9EF3-BB8A-4EA1-9615-147BE7C93DCD}"/>
              </a:ext>
            </a:extLst>
          </p:cNvPr>
          <p:cNvSpPr txBox="1"/>
          <p:nvPr/>
        </p:nvSpPr>
        <p:spPr>
          <a:xfrm>
            <a:off x="889149" y="3294045"/>
            <a:ext cx="3570897" cy="446274"/>
          </a:xfrm>
          <a:prstGeom prst="rect">
            <a:avLst/>
          </a:prstGeom>
          <a:solidFill>
            <a:srgbClr val="004E66"/>
          </a:solidFill>
          <a:ln w="38100">
            <a:solidFill>
              <a:srgbClr val="004E66"/>
            </a:solidFill>
            <a:miter lim="400000"/>
          </a:ln>
          <a:effectLst>
            <a:outerShdw blurRad="12700" dist="12700" rotWithShape="0">
              <a:srgbClr val="000000">
                <a:alpha val="27675"/>
              </a:srgbClr>
            </a:outerShdw>
          </a:effectLst>
        </p:spPr>
        <p:txBody>
          <a:bodyPr wrap="square"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endParaRPr kumimoji="0" sz="2100" b="1" i="0" u="none" strike="noStrike" kern="0" cap="small" spc="0" normalizeH="0" baseline="0" noProof="0" dirty="0">
              <a:ln>
                <a:noFill/>
              </a:ln>
              <a:solidFill>
                <a:srgbClr val="1A77B9"/>
              </a:solidFill>
              <a:effectLst>
                <a:outerShdw blurRad="12700" dist="12700" dir="18900000" rotWithShape="0">
                  <a:srgbClr val="000000">
                    <a:alpha val="40000"/>
                  </a:srgbClr>
                </a:outerShdw>
              </a:effectLst>
              <a:uLnTx/>
              <a:uFillTx/>
              <a:latin typeface="Trebuchet MS" panose="020B0603020202020204"/>
              <a:sym typeface="Trebuchet MS" panose="020B0603020202020204"/>
            </a:endParaRPr>
          </a:p>
        </p:txBody>
      </p:sp>
      <p:sp>
        <p:nvSpPr>
          <p:cNvPr id="49" name="2019">
            <a:extLst>
              <a:ext uri="{FF2B5EF4-FFF2-40B4-BE49-F238E27FC236}">
                <a16:creationId xmlns:a16="http://schemas.microsoft.com/office/drawing/2014/main" id="{A4862EFA-AB17-40B8-8F97-5F4DAB34F9CD}"/>
              </a:ext>
            </a:extLst>
          </p:cNvPr>
          <p:cNvSpPr txBox="1"/>
          <p:nvPr/>
        </p:nvSpPr>
        <p:spPr>
          <a:xfrm>
            <a:off x="1120445" y="3241939"/>
            <a:ext cx="3243423" cy="492443"/>
          </a:xfrm>
          <a:prstGeom prst="rect">
            <a:avLst/>
          </a:prstGeom>
          <a:noFill/>
          <a:ln w="12700" cap="flat">
            <a:noFill/>
            <a:miter lim="400000"/>
          </a:ln>
          <a:effectLst/>
        </p:spPr>
        <p:txBody>
          <a:bodyPr wrap="square" lIns="0" tIns="0" rIns="0" bIns="0" numCol="1" anchor="ctr">
            <a:spAutoFit/>
          </a:bodyPr>
          <a:lstStyle>
            <a:lvl1pPr>
              <a:defRPr sz="6400">
                <a:solidFill>
                  <a:schemeClr val="accent4"/>
                </a:solidFill>
                <a:effectLst>
                  <a:outerShdw blurRad="12700" dist="25400" dir="18900000" rotWithShape="0">
                    <a:srgbClr val="000000"/>
                  </a:outerShdw>
                </a:effectLst>
              </a:defRPr>
            </a:lvl1pPr>
          </a:lstStyle>
          <a:p>
            <a:pPr algn="ctr" defTabSz="412750" hangingPunct="0"/>
            <a:r>
              <a:rPr lang="en-US" sz="3200" b="1" kern="0" cap="small" dirty="0">
                <a:solidFill>
                  <a:srgbClr val="FFFFFF"/>
                </a:solidFill>
                <a:latin typeface="Trebuchet MS" panose="020B0603020202020204"/>
                <a:sym typeface="Trebuchet MS" panose="020B0603020202020204"/>
              </a:rPr>
              <a:t>Q1 Y2023</a:t>
            </a:r>
            <a:endParaRPr sz="3200" b="1" kern="0" cap="small" dirty="0">
              <a:solidFill>
                <a:srgbClr val="FFFFFF"/>
              </a:solidFill>
              <a:latin typeface="Trebuchet MS" panose="020B0603020202020204"/>
              <a:sym typeface="Trebuchet MS" panose="020B0603020202020204"/>
            </a:endParaRPr>
          </a:p>
        </p:txBody>
      </p:sp>
      <p:sp>
        <p:nvSpPr>
          <p:cNvPr id="2" name="Slide Number Placeholder 1">
            <a:extLst>
              <a:ext uri="{FF2B5EF4-FFF2-40B4-BE49-F238E27FC236}">
                <a16:creationId xmlns:a16="http://schemas.microsoft.com/office/drawing/2014/main" id="{51AE19FA-B1E2-4872-BA75-4278A45CEF36}"/>
              </a:ext>
            </a:extLst>
          </p:cNvPr>
          <p:cNvSpPr>
            <a:spLocks noGrp="1"/>
          </p:cNvSpPr>
          <p:nvPr>
            <p:ph type="sldNum" sz="quarter" idx="12"/>
          </p:nvPr>
        </p:nvSpPr>
        <p:spPr/>
        <p:txBody>
          <a:bodyPr/>
          <a:lstStyle/>
          <a:p>
            <a:fld id="{B55E7332-B74C-4FC6-99A2-D8C412507BB4}" type="slidenum">
              <a:rPr lang="x-none" smtClean="0"/>
              <a:t>51</a:t>
            </a:fld>
            <a:endParaRPr lang="x-none"/>
          </a:p>
        </p:txBody>
      </p:sp>
    </p:spTree>
    <p:extLst>
      <p:ext uri="{BB962C8B-B14F-4D97-AF65-F5344CB8AC3E}">
        <p14:creationId xmlns:p14="http://schemas.microsoft.com/office/powerpoint/2010/main" val="3410480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240DC-5E07-4336-A251-87E341274433}"/>
              </a:ext>
            </a:extLst>
          </p:cNvPr>
          <p:cNvSpPr>
            <a:spLocks noGrp="1"/>
          </p:cNvSpPr>
          <p:nvPr>
            <p:ph type="sldNum" sz="quarter" idx="12"/>
          </p:nvPr>
        </p:nvSpPr>
        <p:spPr>
          <a:xfrm>
            <a:off x="11942379" y="6505297"/>
            <a:ext cx="415159" cy="243968"/>
          </a:xfrm>
        </p:spPr>
        <p:txBody>
          <a:bodyPr/>
          <a:lstStyle/>
          <a:p>
            <a:fld id="{B55E7332-B74C-4FC6-99A2-D8C412507BB4}" type="slidenum">
              <a:rPr lang="x-none" smtClean="0"/>
              <a:t>52</a:t>
            </a:fld>
            <a:endParaRPr lang="x-none"/>
          </a:p>
        </p:txBody>
      </p:sp>
      <p:grpSp>
        <p:nvGrpSpPr>
          <p:cNvPr id="39" name="Group 38">
            <a:extLst>
              <a:ext uri="{FF2B5EF4-FFF2-40B4-BE49-F238E27FC236}">
                <a16:creationId xmlns:a16="http://schemas.microsoft.com/office/drawing/2014/main" id="{508E5C83-17A2-2C4C-7D49-F7C285900C13}"/>
              </a:ext>
            </a:extLst>
          </p:cNvPr>
          <p:cNvGrpSpPr/>
          <p:nvPr/>
        </p:nvGrpSpPr>
        <p:grpSpPr>
          <a:xfrm>
            <a:off x="80906" y="753676"/>
            <a:ext cx="11805093" cy="3716899"/>
            <a:chOff x="449317" y="931978"/>
            <a:chExt cx="10816092" cy="3293304"/>
          </a:xfrm>
        </p:grpSpPr>
        <p:sp>
          <p:nvSpPr>
            <p:cNvPr id="3" name="Right Triangle 2">
              <a:extLst>
                <a:ext uri="{FF2B5EF4-FFF2-40B4-BE49-F238E27FC236}">
                  <a16:creationId xmlns:a16="http://schemas.microsoft.com/office/drawing/2014/main" id="{16E74A62-B170-AE2A-5AE7-16802A243587}"/>
                </a:ext>
              </a:extLst>
            </p:cNvPr>
            <p:cNvSpPr/>
            <p:nvPr/>
          </p:nvSpPr>
          <p:spPr>
            <a:xfrm rot="10800000" flipV="1">
              <a:off x="10186826" y="931979"/>
              <a:ext cx="414457" cy="177800"/>
            </a:xfrm>
            <a:prstGeom prst="rtTriangle">
              <a:avLst/>
            </a:prstGeom>
            <a:solidFill>
              <a:srgbClr val="000B22"/>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lumMod val="50000"/>
                  </a:srgbClr>
                </a:solidFill>
                <a:effectLst/>
                <a:uLnTx/>
                <a:uFillTx/>
                <a:latin typeface="Trebuchet MS" panose="020B0603020202020204" pitchFamily="34" charset="0"/>
                <a:sym typeface="+mn-lt"/>
              </a:endParaRPr>
            </a:p>
          </p:txBody>
        </p:sp>
        <p:sp>
          <p:nvSpPr>
            <p:cNvPr id="6" name="Rectangle: Rounded Corners 5">
              <a:extLst>
                <a:ext uri="{FF2B5EF4-FFF2-40B4-BE49-F238E27FC236}">
                  <a16:creationId xmlns:a16="http://schemas.microsoft.com/office/drawing/2014/main" id="{3241AC31-5D76-7658-1BB8-BF16B9C84BBC}"/>
                </a:ext>
              </a:extLst>
            </p:cNvPr>
            <p:cNvSpPr/>
            <p:nvPr/>
          </p:nvSpPr>
          <p:spPr>
            <a:xfrm>
              <a:off x="449317" y="1214947"/>
              <a:ext cx="10807261" cy="3010335"/>
            </a:xfrm>
            <a:prstGeom prst="roundRect">
              <a:avLst>
                <a:gd name="adj" fmla="val 8398"/>
              </a:avLst>
            </a:prstGeom>
            <a:solidFill>
              <a:srgbClr val="FFFFFF"/>
            </a:solidFill>
            <a:ln w="19050" cap="flat" cmpd="sng" algn="ctr">
              <a:solidFill>
                <a:srgbClr val="001B5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412750" rtl="0" eaLnBrk="1" fontAlgn="auto" latinLnBrk="0" hangingPunct="0">
                <a:lnSpc>
                  <a:spcPct val="150000"/>
                </a:lnSpc>
                <a:spcBef>
                  <a:spcPts val="1200"/>
                </a:spcBef>
                <a:spcAft>
                  <a:spcPts val="0"/>
                </a:spcAft>
                <a:buClrTx/>
                <a:buSzTx/>
                <a:buFontTx/>
                <a:buNone/>
                <a:tabLst/>
                <a:defRPr/>
              </a:pPr>
              <a:r>
                <a:rPr kumimoji="0" lang="en-GB" sz="1400" b="1" i="1"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The Total Revenue performed at 76% as at end of Q1 Y2023 with LIRS performance at 87% while IGR (others) performed at 36%</a:t>
              </a:r>
            </a:p>
            <a:p>
              <a:pPr marL="228600" indent="-228600" algn="just" defTabSz="412750" hangingPunct="0">
                <a:lnSpc>
                  <a:spcPct val="150000"/>
                </a:lnSpc>
                <a:buFont typeface="Arial" panose="020B0604020202020204" pitchFamily="34" charset="0"/>
                <a:buChar char="•"/>
                <a:defRPr/>
              </a:pPr>
              <a:r>
                <a:rPr kumimoji="0" lang="en-US" sz="1200" b="0" i="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With increasing investment towards infrastructural development, the State Government must begin to look towards creating business opportunities around proposed, ongoing, and established infrastructures. The Government must be a first-tier beneficiary of the economic value created by the infrastructures built, in terms of making informed decisions, enforcing regulations and standard of business conducted, generating tax from value added, coordinated infrastructure maintenance, and improved standard of living of its people as opposed to touting</a:t>
              </a:r>
              <a:r>
                <a:rPr lang="en-US" sz="1200" kern="0" dirty="0">
                  <a:solidFill>
                    <a:schemeClr val="tx1">
                      <a:lumMod val="75000"/>
                      <a:lumOff val="25000"/>
                    </a:schemeClr>
                  </a:solidFill>
                  <a:latin typeface="Trebuchet MS" panose="020B0603020202020204" pitchFamily="34" charset="0"/>
                  <a:sym typeface="Trebuchet MS" panose="020B0603020202020204"/>
                </a:rPr>
                <a:t> and</a:t>
              </a:r>
              <a:r>
                <a:rPr kumimoji="0" lang="en-US" sz="1200" b="0" i="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 hawking that has characterized most of the city centers and infrastructure sites </a:t>
              </a:r>
            </a:p>
            <a:p>
              <a:pPr marL="228600" indent="-228600" algn="just" defTabSz="412750" hangingPunct="0">
                <a:lnSpc>
                  <a:spcPct val="150000"/>
                </a:lnSpc>
                <a:buFont typeface="Arial" panose="020B0604020202020204" pitchFamily="34" charset="0"/>
                <a:buChar char="•"/>
                <a:defRPr/>
              </a:pPr>
              <a:r>
                <a:rPr kumimoji="0" lang="en-GB" sz="1200" b="0" i="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There is a need to identify State-Owned asset value through third-party claims, then financialize these assets by issuing asset-backed securities</a:t>
              </a:r>
            </a:p>
            <a:p>
              <a:pPr marL="228600" indent="-228600" algn="just" defTabSz="412750" hangingPunct="0">
                <a:lnSpc>
                  <a:spcPct val="150000"/>
                </a:lnSpc>
                <a:buFont typeface="Arial" panose="020B0604020202020204" pitchFamily="34" charset="0"/>
                <a:buChar char="•"/>
                <a:defRPr/>
              </a:pPr>
              <a:r>
                <a:rPr kumimoji="0" lang="en-GB" sz="1200" b="0" i="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The State must focus on improving its currently low tax penetration. Lagos State should impose a “State Excise Tax”, particularly on harmful goods like alcohol</a:t>
              </a:r>
              <a:r>
                <a:rPr lang="en-GB" sz="1200" kern="0" dirty="0">
                  <a:solidFill>
                    <a:schemeClr val="tx1">
                      <a:lumMod val="75000"/>
                      <a:lumOff val="25000"/>
                    </a:schemeClr>
                  </a:solidFill>
                  <a:latin typeface="Trebuchet MS" panose="020B0603020202020204" pitchFamily="34" charset="0"/>
                  <a:sym typeface="Trebuchet MS" panose="020B0603020202020204"/>
                </a:rPr>
                <a:t> and</a:t>
              </a:r>
              <a:r>
                <a:rPr kumimoji="0" lang="en-GB" sz="1200" b="0" i="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 tobacco. These taxes can also be imposed on betting and gambling winnings- an industry worth over $2 billion per annum and rising</a:t>
              </a:r>
            </a:p>
            <a:p>
              <a:pPr marL="228600" indent="-228600" algn="just" defTabSz="412750" hangingPunct="0">
                <a:lnSpc>
                  <a:spcPct val="150000"/>
                </a:lnSpc>
                <a:buFont typeface="Arial" panose="020B0604020202020204" pitchFamily="34" charset="0"/>
                <a:buChar char="•"/>
                <a:defRPr/>
              </a:pPr>
              <a:r>
                <a:rPr kumimoji="0" lang="en-GB" sz="1200" b="0" i="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Establish a Strategic Management Unit to monitor and provide support in delivering all MDA mandates in the Lagos State civil service</a:t>
              </a:r>
            </a:p>
          </p:txBody>
        </p:sp>
        <p:sp>
          <p:nvSpPr>
            <p:cNvPr id="7" name="Rectangle: Rounded Corners 6">
              <a:extLst>
                <a:ext uri="{FF2B5EF4-FFF2-40B4-BE49-F238E27FC236}">
                  <a16:creationId xmlns:a16="http://schemas.microsoft.com/office/drawing/2014/main" id="{675E8E81-0820-2BAD-D578-90F14645A6BC}"/>
                </a:ext>
              </a:extLst>
            </p:cNvPr>
            <p:cNvSpPr/>
            <p:nvPr/>
          </p:nvSpPr>
          <p:spPr>
            <a:xfrm>
              <a:off x="501409" y="1109778"/>
              <a:ext cx="10764000" cy="288000"/>
            </a:xfrm>
            <a:prstGeom prst="roundRect">
              <a:avLst>
                <a:gd name="adj" fmla="val 50243"/>
              </a:avLst>
            </a:prstGeom>
            <a:gradFill flip="none" rotWithShape="1">
              <a:gsLst>
                <a:gs pos="0">
                  <a:srgbClr val="004E66"/>
                </a:gs>
                <a:gs pos="100000">
                  <a:srgbClr val="000B22"/>
                </a:gs>
              </a:gsLst>
              <a:lin ang="16200000" scaled="1"/>
              <a:tileRect/>
            </a:gradFill>
            <a:ln w="12700" cap="flat" cmpd="sng" algn="ctr">
              <a:noFill/>
              <a:prstDash val="solid"/>
            </a:ln>
            <a:effectLst/>
          </p:spPr>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Trebuchet MS" panose="020B0603020202020204" pitchFamily="34" charset="0"/>
                  <a:sym typeface="+mn-lt"/>
                </a:rPr>
                <a:t>REVENUES</a:t>
              </a:r>
            </a:p>
          </p:txBody>
        </p:sp>
        <p:sp>
          <p:nvSpPr>
            <p:cNvPr id="8" name="Rectangle 7">
              <a:extLst>
                <a:ext uri="{FF2B5EF4-FFF2-40B4-BE49-F238E27FC236}">
                  <a16:creationId xmlns:a16="http://schemas.microsoft.com/office/drawing/2014/main" id="{6A76C333-EB47-2F0C-DDAD-A33066CA027A}"/>
                </a:ext>
              </a:extLst>
            </p:cNvPr>
            <p:cNvSpPr/>
            <p:nvPr/>
          </p:nvSpPr>
          <p:spPr>
            <a:xfrm>
              <a:off x="10601283" y="931978"/>
              <a:ext cx="556948" cy="516806"/>
            </a:xfrm>
            <a:prstGeom prst="rect">
              <a:avLst/>
            </a:prstGeom>
            <a:solidFill>
              <a:srgbClr val="FFFFFF"/>
            </a:solidFill>
            <a:ln w="19050" cap="flat" cmpd="sng" algn="ctr">
              <a:solidFill>
                <a:srgbClr val="001B50"/>
              </a:solidFill>
              <a:prstDash val="solid"/>
            </a:ln>
            <a:effectLst/>
          </p:spPr>
          <p:txBody>
            <a:bodyPr lIns="144000" tIns="144000" rIns="144000" bIns="14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prstClr val="white">
                    <a:lumMod val="50000"/>
                  </a:prstClr>
                </a:solidFill>
                <a:effectLst/>
                <a:uLnTx/>
                <a:uFillTx/>
                <a:latin typeface="Trebuchet MS" panose="020B0603020202020204" pitchFamily="34" charset="0"/>
                <a:sym typeface="+mn-lt"/>
              </a:endParaRPr>
            </a:p>
          </p:txBody>
        </p:sp>
        <p:grpSp>
          <p:nvGrpSpPr>
            <p:cNvPr id="9" name="Group 8">
              <a:extLst>
                <a:ext uri="{FF2B5EF4-FFF2-40B4-BE49-F238E27FC236}">
                  <a16:creationId xmlns:a16="http://schemas.microsoft.com/office/drawing/2014/main" id="{57837A9D-9498-9617-DD1F-EC281D851FB5}"/>
                </a:ext>
              </a:extLst>
            </p:cNvPr>
            <p:cNvGrpSpPr/>
            <p:nvPr/>
          </p:nvGrpSpPr>
          <p:grpSpPr>
            <a:xfrm>
              <a:off x="10715723" y="1055653"/>
              <a:ext cx="328068" cy="292608"/>
              <a:chOff x="3665613" y="1523088"/>
              <a:chExt cx="328068" cy="292608"/>
            </a:xfrm>
          </p:grpSpPr>
          <p:sp>
            <p:nvSpPr>
              <p:cNvPr id="10" name="Freeform 25">
                <a:extLst>
                  <a:ext uri="{FF2B5EF4-FFF2-40B4-BE49-F238E27FC236}">
                    <a16:creationId xmlns:a16="http://schemas.microsoft.com/office/drawing/2014/main" id="{29AC34C2-F080-9653-FF9F-301C7B1C302E}"/>
                  </a:ext>
                </a:extLst>
              </p:cNvPr>
              <p:cNvSpPr>
                <a:spLocks noEditPoints="1"/>
              </p:cNvSpPr>
              <p:nvPr/>
            </p:nvSpPr>
            <p:spPr bwMode="auto">
              <a:xfrm>
                <a:off x="3805392" y="1531608"/>
                <a:ext cx="188289" cy="142044"/>
              </a:xfrm>
              <a:custGeom>
                <a:avLst/>
                <a:gdLst>
                  <a:gd name="T0" fmla="*/ 25 w 978"/>
                  <a:gd name="T1" fmla="*/ 729 h 729"/>
                  <a:gd name="T2" fmla="*/ 7 w 978"/>
                  <a:gd name="T3" fmla="*/ 719 h 729"/>
                  <a:gd name="T4" fmla="*/ 13 w 978"/>
                  <a:gd name="T5" fmla="*/ 689 h 729"/>
                  <a:gd name="T6" fmla="*/ 888 w 978"/>
                  <a:gd name="T7" fmla="*/ 86 h 729"/>
                  <a:gd name="T8" fmla="*/ 919 w 978"/>
                  <a:gd name="T9" fmla="*/ 91 h 729"/>
                  <a:gd name="T10" fmla="*/ 913 w 978"/>
                  <a:gd name="T11" fmla="*/ 122 h 729"/>
                  <a:gd name="T12" fmla="*/ 38 w 978"/>
                  <a:gd name="T13" fmla="*/ 725 h 729"/>
                  <a:gd name="T14" fmla="*/ 25 w 978"/>
                  <a:gd name="T15" fmla="*/ 729 h 729"/>
                  <a:gd name="T16" fmla="*/ 578 w 978"/>
                  <a:gd name="T17" fmla="*/ 254 h 729"/>
                  <a:gd name="T18" fmla="*/ 586 w 978"/>
                  <a:gd name="T19" fmla="*/ 258 h 729"/>
                  <a:gd name="T20" fmla="*/ 825 w 978"/>
                  <a:gd name="T21" fmla="*/ 93 h 729"/>
                  <a:gd name="T22" fmla="*/ 826 w 978"/>
                  <a:gd name="T23" fmla="*/ 91 h 729"/>
                  <a:gd name="T24" fmla="*/ 849 w 978"/>
                  <a:gd name="T25" fmla="*/ 8 h 729"/>
                  <a:gd name="T26" fmla="*/ 841 w 978"/>
                  <a:gd name="T27" fmla="*/ 3 h 729"/>
                  <a:gd name="T28" fmla="*/ 602 w 978"/>
                  <a:gd name="T29" fmla="*/ 166 h 729"/>
                  <a:gd name="T30" fmla="*/ 599 w 978"/>
                  <a:gd name="T31" fmla="*/ 171 h 729"/>
                  <a:gd name="T32" fmla="*/ 578 w 978"/>
                  <a:gd name="T33" fmla="*/ 254 h 729"/>
                  <a:gd name="T34" fmla="*/ 646 w 978"/>
                  <a:gd name="T35" fmla="*/ 352 h 729"/>
                  <a:gd name="T36" fmla="*/ 730 w 978"/>
                  <a:gd name="T37" fmla="*/ 362 h 729"/>
                  <a:gd name="T38" fmla="*/ 736 w 978"/>
                  <a:gd name="T39" fmla="*/ 361 h 729"/>
                  <a:gd name="T40" fmla="*/ 974 w 978"/>
                  <a:gd name="T41" fmla="*/ 196 h 729"/>
                  <a:gd name="T42" fmla="*/ 972 w 978"/>
                  <a:gd name="T43" fmla="*/ 187 h 729"/>
                  <a:gd name="T44" fmla="*/ 886 w 978"/>
                  <a:gd name="T45" fmla="*/ 179 h 729"/>
                  <a:gd name="T46" fmla="*/ 884 w 978"/>
                  <a:gd name="T47" fmla="*/ 179 h 729"/>
                  <a:gd name="T48" fmla="*/ 644 w 978"/>
                  <a:gd name="T49" fmla="*/ 343 h 729"/>
                  <a:gd name="T50" fmla="*/ 646 w 978"/>
                  <a:gd name="T51" fmla="*/ 35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8" h="729">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060">
                  <a:lumMod val="90000"/>
                  <a:lumOff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Trebuchet MS" panose="020B0603020202020204" pitchFamily="34" charset="0"/>
                </a:endParaRPr>
              </a:p>
            </p:txBody>
          </p:sp>
          <p:sp>
            <p:nvSpPr>
              <p:cNvPr id="11" name="Freeform 26">
                <a:extLst>
                  <a:ext uri="{FF2B5EF4-FFF2-40B4-BE49-F238E27FC236}">
                    <a16:creationId xmlns:a16="http://schemas.microsoft.com/office/drawing/2014/main" id="{D30AE9DD-11CD-0097-7115-2EBB51360F4C}"/>
                  </a:ext>
                </a:extLst>
              </p:cNvPr>
              <p:cNvSpPr>
                <a:spLocks noEditPoints="1"/>
              </p:cNvSpPr>
              <p:nvPr/>
            </p:nvSpPr>
            <p:spPr bwMode="auto">
              <a:xfrm>
                <a:off x="3665613" y="1523088"/>
                <a:ext cx="289217" cy="292608"/>
              </a:xfrm>
              <a:custGeom>
                <a:avLst/>
                <a:gdLst>
                  <a:gd name="T0" fmla="*/ 1016 w 1502"/>
                  <a:gd name="T1" fmla="*/ 662 h 1502"/>
                  <a:gd name="T2" fmla="*/ 1030 w 1502"/>
                  <a:gd name="T3" fmla="*/ 751 h 1502"/>
                  <a:gd name="T4" fmla="*/ 751 w 1502"/>
                  <a:gd name="T5" fmla="*/ 1030 h 1502"/>
                  <a:gd name="T6" fmla="*/ 472 w 1502"/>
                  <a:gd name="T7" fmla="*/ 751 h 1502"/>
                  <a:gd name="T8" fmla="*/ 751 w 1502"/>
                  <a:gd name="T9" fmla="*/ 472 h 1502"/>
                  <a:gd name="T10" fmla="*/ 929 w 1502"/>
                  <a:gd name="T11" fmla="*/ 536 h 1502"/>
                  <a:gd name="T12" fmla="*/ 819 w 1502"/>
                  <a:gd name="T13" fmla="*/ 611 h 1502"/>
                  <a:gd name="T14" fmla="*/ 751 w 1502"/>
                  <a:gd name="T15" fmla="*/ 596 h 1502"/>
                  <a:gd name="T16" fmla="*/ 596 w 1502"/>
                  <a:gd name="T17" fmla="*/ 751 h 1502"/>
                  <a:gd name="T18" fmla="*/ 751 w 1502"/>
                  <a:gd name="T19" fmla="*/ 906 h 1502"/>
                  <a:gd name="T20" fmla="*/ 906 w 1502"/>
                  <a:gd name="T21" fmla="*/ 751 h 1502"/>
                  <a:gd name="T22" fmla="*/ 906 w 1502"/>
                  <a:gd name="T23" fmla="*/ 738 h 1502"/>
                  <a:gd name="T24" fmla="*/ 1016 w 1502"/>
                  <a:gd name="T25" fmla="*/ 662 h 1502"/>
                  <a:gd name="T26" fmla="*/ 1107 w 1502"/>
                  <a:gd name="T27" fmla="*/ 599 h 1502"/>
                  <a:gd name="T28" fmla="*/ 1138 w 1502"/>
                  <a:gd name="T29" fmla="*/ 751 h 1502"/>
                  <a:gd name="T30" fmla="*/ 751 w 1502"/>
                  <a:gd name="T31" fmla="*/ 1138 h 1502"/>
                  <a:gd name="T32" fmla="*/ 364 w 1502"/>
                  <a:gd name="T33" fmla="*/ 751 h 1502"/>
                  <a:gd name="T34" fmla="*/ 751 w 1502"/>
                  <a:gd name="T35" fmla="*/ 364 h 1502"/>
                  <a:gd name="T36" fmla="*/ 1020 w 1502"/>
                  <a:gd name="T37" fmla="*/ 473 h 1502"/>
                  <a:gd name="T38" fmla="*/ 1124 w 1502"/>
                  <a:gd name="T39" fmla="*/ 401 h 1502"/>
                  <a:gd name="T40" fmla="*/ 751 w 1502"/>
                  <a:gd name="T41" fmla="*/ 240 h 1502"/>
                  <a:gd name="T42" fmla="*/ 240 w 1502"/>
                  <a:gd name="T43" fmla="*/ 751 h 1502"/>
                  <a:gd name="T44" fmla="*/ 751 w 1502"/>
                  <a:gd name="T45" fmla="*/ 1262 h 1502"/>
                  <a:gd name="T46" fmla="*/ 1262 w 1502"/>
                  <a:gd name="T47" fmla="*/ 751 h 1502"/>
                  <a:gd name="T48" fmla="*/ 1211 w 1502"/>
                  <a:gd name="T49" fmla="*/ 528 h 1502"/>
                  <a:gd name="T50" fmla="*/ 1107 w 1502"/>
                  <a:gd name="T51" fmla="*/ 599 h 1502"/>
                  <a:gd name="T52" fmla="*/ 1333 w 1502"/>
                  <a:gd name="T53" fmla="*/ 443 h 1502"/>
                  <a:gd name="T54" fmla="*/ 1307 w 1502"/>
                  <a:gd name="T55" fmla="*/ 461 h 1502"/>
                  <a:gd name="T56" fmla="*/ 1378 w 1502"/>
                  <a:gd name="T57" fmla="*/ 751 h 1502"/>
                  <a:gd name="T58" fmla="*/ 751 w 1502"/>
                  <a:gd name="T59" fmla="*/ 1378 h 1502"/>
                  <a:gd name="T60" fmla="*/ 124 w 1502"/>
                  <a:gd name="T61" fmla="*/ 751 h 1502"/>
                  <a:gd name="T62" fmla="*/ 751 w 1502"/>
                  <a:gd name="T63" fmla="*/ 124 h 1502"/>
                  <a:gd name="T64" fmla="*/ 1220 w 1502"/>
                  <a:gd name="T65" fmla="*/ 335 h 1502"/>
                  <a:gd name="T66" fmla="*/ 1246 w 1502"/>
                  <a:gd name="T67" fmla="*/ 317 h 1502"/>
                  <a:gd name="T68" fmla="*/ 1273 w 1502"/>
                  <a:gd name="T69" fmla="*/ 211 h 1502"/>
                  <a:gd name="T70" fmla="*/ 751 w 1502"/>
                  <a:gd name="T71" fmla="*/ 0 h 1502"/>
                  <a:gd name="T72" fmla="*/ 0 w 1502"/>
                  <a:gd name="T73" fmla="*/ 751 h 1502"/>
                  <a:gd name="T74" fmla="*/ 751 w 1502"/>
                  <a:gd name="T75" fmla="*/ 1502 h 1502"/>
                  <a:gd name="T76" fmla="*/ 1502 w 1502"/>
                  <a:gd name="T77" fmla="*/ 751 h 1502"/>
                  <a:gd name="T78" fmla="*/ 1442 w 1502"/>
                  <a:gd name="T79" fmla="*/ 456 h 1502"/>
                  <a:gd name="T80" fmla="*/ 1333 w 1502"/>
                  <a:gd name="T81" fmla="*/ 44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2" h="1502">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Trebuchet MS" panose="020B0603020202020204" pitchFamily="34" charset="0"/>
                </a:endParaRPr>
              </a:p>
            </p:txBody>
          </p:sp>
        </p:grpSp>
      </p:grpSp>
      <p:grpSp>
        <p:nvGrpSpPr>
          <p:cNvPr id="40" name="Group 39">
            <a:extLst>
              <a:ext uri="{FF2B5EF4-FFF2-40B4-BE49-F238E27FC236}">
                <a16:creationId xmlns:a16="http://schemas.microsoft.com/office/drawing/2014/main" id="{4F2550D3-3287-9812-5E69-FE6C26DFB3E6}"/>
              </a:ext>
            </a:extLst>
          </p:cNvPr>
          <p:cNvGrpSpPr/>
          <p:nvPr/>
        </p:nvGrpSpPr>
        <p:grpSpPr>
          <a:xfrm>
            <a:off x="80906" y="4545312"/>
            <a:ext cx="11805093" cy="2242299"/>
            <a:chOff x="449317" y="931978"/>
            <a:chExt cx="10816092" cy="2242299"/>
          </a:xfrm>
        </p:grpSpPr>
        <p:sp>
          <p:nvSpPr>
            <p:cNvPr id="41" name="Right Triangle 40">
              <a:extLst>
                <a:ext uri="{FF2B5EF4-FFF2-40B4-BE49-F238E27FC236}">
                  <a16:creationId xmlns:a16="http://schemas.microsoft.com/office/drawing/2014/main" id="{D5309F7B-BF25-0364-C4E3-3BF1593A3054}"/>
                </a:ext>
              </a:extLst>
            </p:cNvPr>
            <p:cNvSpPr/>
            <p:nvPr/>
          </p:nvSpPr>
          <p:spPr>
            <a:xfrm rot="10800000" flipV="1">
              <a:off x="10186826" y="931979"/>
              <a:ext cx="414457" cy="177800"/>
            </a:xfrm>
            <a:prstGeom prst="rtTriangle">
              <a:avLst/>
            </a:prstGeom>
            <a:solidFill>
              <a:srgbClr val="000B22"/>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lumMod val="50000"/>
                  </a:srgbClr>
                </a:solidFill>
                <a:effectLst/>
                <a:uLnTx/>
                <a:uFillTx/>
                <a:latin typeface="Trebuchet MS" panose="020B0603020202020204" pitchFamily="34" charset="0"/>
                <a:sym typeface="+mn-lt"/>
              </a:endParaRPr>
            </a:p>
          </p:txBody>
        </p:sp>
        <p:sp>
          <p:nvSpPr>
            <p:cNvPr id="42" name="Rectangle: Rounded Corners 41">
              <a:extLst>
                <a:ext uri="{FF2B5EF4-FFF2-40B4-BE49-F238E27FC236}">
                  <a16:creationId xmlns:a16="http://schemas.microsoft.com/office/drawing/2014/main" id="{B432B553-28A3-21D2-853A-F914F6160C36}"/>
                </a:ext>
              </a:extLst>
            </p:cNvPr>
            <p:cNvSpPr/>
            <p:nvPr/>
          </p:nvSpPr>
          <p:spPr>
            <a:xfrm>
              <a:off x="449317" y="1214947"/>
              <a:ext cx="10807261" cy="1959330"/>
            </a:xfrm>
            <a:prstGeom prst="roundRect">
              <a:avLst>
                <a:gd name="adj" fmla="val 8398"/>
              </a:avLst>
            </a:prstGeom>
            <a:solidFill>
              <a:srgbClr val="FFFFFF"/>
            </a:solidFill>
            <a:ln w="19050" cap="flat" cmpd="sng" algn="ctr">
              <a:solidFill>
                <a:srgbClr val="001B5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412750" rtl="0" eaLnBrk="1" fontAlgn="auto" latinLnBrk="0" hangingPunct="0">
                <a:lnSpc>
                  <a:spcPct val="150000"/>
                </a:lnSpc>
                <a:spcBef>
                  <a:spcPts val="0"/>
                </a:spcBef>
                <a:spcAft>
                  <a:spcPts val="0"/>
                </a:spcAft>
                <a:buClrTx/>
                <a:buSzTx/>
                <a:buFontTx/>
                <a:buNone/>
                <a:tabLst/>
                <a:defRPr/>
              </a:pPr>
              <a:r>
                <a:rPr kumimoji="0" lang="en-GB" sz="1400" b="1" i="1"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Total Capital Expenditure closed at 75% with Core Capital Expenditure at 79% and Repayment at 94%.</a:t>
              </a:r>
            </a:p>
            <a:p>
              <a:pPr marL="742950" lvl="1" indent="-285750" algn="just" defTabSz="412750" hangingPunct="0">
                <a:lnSpc>
                  <a:spcPct val="150000"/>
                </a:lnSpc>
                <a:buFont typeface="Arial" panose="020B0604020202020204" pitchFamily="34" charset="0"/>
                <a:buChar char="•"/>
                <a:defRPr/>
              </a:pP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Capital expenditure performance as at Q1 looks promising, and is a reflection of government enormous spending to reduce infrastructure deficits particularly in the areas of transportation, health, and creating a business friendly environment</a:t>
              </a:r>
            </a:p>
            <a:p>
              <a:pPr marL="742950" lvl="1" indent="-285750" algn="just" defTabSz="412750" hangingPunct="0">
                <a:lnSpc>
                  <a:spcPct val="150000"/>
                </a:lnSpc>
                <a:buFont typeface="Arial" panose="020B0604020202020204" pitchFamily="34" charset="0"/>
                <a:buChar char="•"/>
                <a:defRPr/>
              </a:pP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While raising taxes on one hand to improve revenue generation, Government must increase spending on projects with the highest rate of social return to stimulate the economy. This will help to balance out the effects of raising taxes which often leads to slow economic growth</a:t>
              </a:r>
            </a:p>
          </p:txBody>
        </p:sp>
        <p:sp>
          <p:nvSpPr>
            <p:cNvPr id="43" name="Rectangle: Rounded Corners 42">
              <a:extLst>
                <a:ext uri="{FF2B5EF4-FFF2-40B4-BE49-F238E27FC236}">
                  <a16:creationId xmlns:a16="http://schemas.microsoft.com/office/drawing/2014/main" id="{D5D9226E-D118-51C2-B3D2-AB18778D7B07}"/>
                </a:ext>
              </a:extLst>
            </p:cNvPr>
            <p:cNvSpPr/>
            <p:nvPr/>
          </p:nvSpPr>
          <p:spPr>
            <a:xfrm>
              <a:off x="501409" y="1109778"/>
              <a:ext cx="10764000" cy="288000"/>
            </a:xfrm>
            <a:prstGeom prst="roundRect">
              <a:avLst>
                <a:gd name="adj" fmla="val 50243"/>
              </a:avLst>
            </a:prstGeom>
            <a:gradFill flip="none" rotWithShape="1">
              <a:gsLst>
                <a:gs pos="0">
                  <a:srgbClr val="004E66"/>
                </a:gs>
                <a:gs pos="100000">
                  <a:srgbClr val="000B22"/>
                </a:gs>
              </a:gsLst>
              <a:lin ang="16200000" scaled="1"/>
              <a:tileRect/>
            </a:gradFill>
            <a:ln w="12700" cap="flat" cmpd="sng" algn="ctr">
              <a:noFill/>
              <a:prstDash val="solid"/>
            </a:ln>
            <a:effectLst/>
          </p:spPr>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Trebuchet MS" panose="020B0603020202020204" pitchFamily="34" charset="0"/>
                  <a:sym typeface="+mn-lt"/>
                </a:rPr>
                <a:t>CAPEX: INFRASTRUCTURE AND SYSTEMS UPGRADE</a:t>
              </a:r>
            </a:p>
          </p:txBody>
        </p:sp>
        <p:sp>
          <p:nvSpPr>
            <p:cNvPr id="44" name="Rectangle 43">
              <a:extLst>
                <a:ext uri="{FF2B5EF4-FFF2-40B4-BE49-F238E27FC236}">
                  <a16:creationId xmlns:a16="http://schemas.microsoft.com/office/drawing/2014/main" id="{06E3735A-7FAA-E6AA-F743-D2438F42ADDB}"/>
                </a:ext>
              </a:extLst>
            </p:cNvPr>
            <p:cNvSpPr/>
            <p:nvPr/>
          </p:nvSpPr>
          <p:spPr>
            <a:xfrm>
              <a:off x="10601283" y="931978"/>
              <a:ext cx="556948" cy="516806"/>
            </a:xfrm>
            <a:prstGeom prst="rect">
              <a:avLst/>
            </a:prstGeom>
            <a:solidFill>
              <a:srgbClr val="FFFFFF"/>
            </a:solidFill>
            <a:ln w="19050" cap="flat" cmpd="sng" algn="ctr">
              <a:solidFill>
                <a:srgbClr val="001B50"/>
              </a:solidFill>
              <a:prstDash val="solid"/>
            </a:ln>
            <a:effectLst/>
          </p:spPr>
          <p:txBody>
            <a:bodyPr lIns="144000" tIns="144000" rIns="144000" bIns="14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prstClr val="white">
                    <a:lumMod val="50000"/>
                  </a:prstClr>
                </a:solidFill>
                <a:effectLst/>
                <a:uLnTx/>
                <a:uFillTx/>
                <a:latin typeface="Trebuchet MS" panose="020B0603020202020204" pitchFamily="34" charset="0"/>
                <a:sym typeface="+mn-lt"/>
              </a:endParaRPr>
            </a:p>
          </p:txBody>
        </p:sp>
        <p:grpSp>
          <p:nvGrpSpPr>
            <p:cNvPr id="45" name="Group 44">
              <a:extLst>
                <a:ext uri="{FF2B5EF4-FFF2-40B4-BE49-F238E27FC236}">
                  <a16:creationId xmlns:a16="http://schemas.microsoft.com/office/drawing/2014/main" id="{75C70DFF-C405-E22E-3BE8-2E4D732A0440}"/>
                </a:ext>
              </a:extLst>
            </p:cNvPr>
            <p:cNvGrpSpPr/>
            <p:nvPr/>
          </p:nvGrpSpPr>
          <p:grpSpPr>
            <a:xfrm>
              <a:off x="10715723" y="1055653"/>
              <a:ext cx="328068" cy="292608"/>
              <a:chOff x="3665613" y="1523088"/>
              <a:chExt cx="328068" cy="292608"/>
            </a:xfrm>
          </p:grpSpPr>
          <p:sp>
            <p:nvSpPr>
              <p:cNvPr id="46" name="Freeform 25">
                <a:extLst>
                  <a:ext uri="{FF2B5EF4-FFF2-40B4-BE49-F238E27FC236}">
                    <a16:creationId xmlns:a16="http://schemas.microsoft.com/office/drawing/2014/main" id="{FD1B73D3-EDA1-DAE1-5FA0-23618E7D71E3}"/>
                  </a:ext>
                </a:extLst>
              </p:cNvPr>
              <p:cNvSpPr>
                <a:spLocks noEditPoints="1"/>
              </p:cNvSpPr>
              <p:nvPr/>
            </p:nvSpPr>
            <p:spPr bwMode="auto">
              <a:xfrm>
                <a:off x="3805392" y="1531608"/>
                <a:ext cx="188289" cy="142044"/>
              </a:xfrm>
              <a:custGeom>
                <a:avLst/>
                <a:gdLst>
                  <a:gd name="T0" fmla="*/ 25 w 978"/>
                  <a:gd name="T1" fmla="*/ 729 h 729"/>
                  <a:gd name="T2" fmla="*/ 7 w 978"/>
                  <a:gd name="T3" fmla="*/ 719 h 729"/>
                  <a:gd name="T4" fmla="*/ 13 w 978"/>
                  <a:gd name="T5" fmla="*/ 689 h 729"/>
                  <a:gd name="T6" fmla="*/ 888 w 978"/>
                  <a:gd name="T7" fmla="*/ 86 h 729"/>
                  <a:gd name="T8" fmla="*/ 919 w 978"/>
                  <a:gd name="T9" fmla="*/ 91 h 729"/>
                  <a:gd name="T10" fmla="*/ 913 w 978"/>
                  <a:gd name="T11" fmla="*/ 122 h 729"/>
                  <a:gd name="T12" fmla="*/ 38 w 978"/>
                  <a:gd name="T13" fmla="*/ 725 h 729"/>
                  <a:gd name="T14" fmla="*/ 25 w 978"/>
                  <a:gd name="T15" fmla="*/ 729 h 729"/>
                  <a:gd name="T16" fmla="*/ 578 w 978"/>
                  <a:gd name="T17" fmla="*/ 254 h 729"/>
                  <a:gd name="T18" fmla="*/ 586 w 978"/>
                  <a:gd name="T19" fmla="*/ 258 h 729"/>
                  <a:gd name="T20" fmla="*/ 825 w 978"/>
                  <a:gd name="T21" fmla="*/ 93 h 729"/>
                  <a:gd name="T22" fmla="*/ 826 w 978"/>
                  <a:gd name="T23" fmla="*/ 91 h 729"/>
                  <a:gd name="T24" fmla="*/ 849 w 978"/>
                  <a:gd name="T25" fmla="*/ 8 h 729"/>
                  <a:gd name="T26" fmla="*/ 841 w 978"/>
                  <a:gd name="T27" fmla="*/ 3 h 729"/>
                  <a:gd name="T28" fmla="*/ 602 w 978"/>
                  <a:gd name="T29" fmla="*/ 166 h 729"/>
                  <a:gd name="T30" fmla="*/ 599 w 978"/>
                  <a:gd name="T31" fmla="*/ 171 h 729"/>
                  <a:gd name="T32" fmla="*/ 578 w 978"/>
                  <a:gd name="T33" fmla="*/ 254 h 729"/>
                  <a:gd name="T34" fmla="*/ 646 w 978"/>
                  <a:gd name="T35" fmla="*/ 352 h 729"/>
                  <a:gd name="T36" fmla="*/ 730 w 978"/>
                  <a:gd name="T37" fmla="*/ 362 h 729"/>
                  <a:gd name="T38" fmla="*/ 736 w 978"/>
                  <a:gd name="T39" fmla="*/ 361 h 729"/>
                  <a:gd name="T40" fmla="*/ 974 w 978"/>
                  <a:gd name="T41" fmla="*/ 196 h 729"/>
                  <a:gd name="T42" fmla="*/ 972 w 978"/>
                  <a:gd name="T43" fmla="*/ 187 h 729"/>
                  <a:gd name="T44" fmla="*/ 886 w 978"/>
                  <a:gd name="T45" fmla="*/ 179 h 729"/>
                  <a:gd name="T46" fmla="*/ 884 w 978"/>
                  <a:gd name="T47" fmla="*/ 179 h 729"/>
                  <a:gd name="T48" fmla="*/ 644 w 978"/>
                  <a:gd name="T49" fmla="*/ 343 h 729"/>
                  <a:gd name="T50" fmla="*/ 646 w 978"/>
                  <a:gd name="T51" fmla="*/ 35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8" h="729">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060">
                  <a:lumMod val="90000"/>
                  <a:lumOff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Trebuchet MS" panose="020B0603020202020204" pitchFamily="34" charset="0"/>
                </a:endParaRPr>
              </a:p>
            </p:txBody>
          </p:sp>
          <p:sp>
            <p:nvSpPr>
              <p:cNvPr id="47" name="Freeform 26">
                <a:extLst>
                  <a:ext uri="{FF2B5EF4-FFF2-40B4-BE49-F238E27FC236}">
                    <a16:creationId xmlns:a16="http://schemas.microsoft.com/office/drawing/2014/main" id="{8AAA9C53-4567-61CC-0A8A-CE3E692CE19A}"/>
                  </a:ext>
                </a:extLst>
              </p:cNvPr>
              <p:cNvSpPr>
                <a:spLocks noEditPoints="1"/>
              </p:cNvSpPr>
              <p:nvPr/>
            </p:nvSpPr>
            <p:spPr bwMode="auto">
              <a:xfrm>
                <a:off x="3665613" y="1523088"/>
                <a:ext cx="289217" cy="292608"/>
              </a:xfrm>
              <a:custGeom>
                <a:avLst/>
                <a:gdLst>
                  <a:gd name="T0" fmla="*/ 1016 w 1502"/>
                  <a:gd name="T1" fmla="*/ 662 h 1502"/>
                  <a:gd name="T2" fmla="*/ 1030 w 1502"/>
                  <a:gd name="T3" fmla="*/ 751 h 1502"/>
                  <a:gd name="T4" fmla="*/ 751 w 1502"/>
                  <a:gd name="T5" fmla="*/ 1030 h 1502"/>
                  <a:gd name="T6" fmla="*/ 472 w 1502"/>
                  <a:gd name="T7" fmla="*/ 751 h 1502"/>
                  <a:gd name="T8" fmla="*/ 751 w 1502"/>
                  <a:gd name="T9" fmla="*/ 472 h 1502"/>
                  <a:gd name="T10" fmla="*/ 929 w 1502"/>
                  <a:gd name="T11" fmla="*/ 536 h 1502"/>
                  <a:gd name="T12" fmla="*/ 819 w 1502"/>
                  <a:gd name="T13" fmla="*/ 611 h 1502"/>
                  <a:gd name="T14" fmla="*/ 751 w 1502"/>
                  <a:gd name="T15" fmla="*/ 596 h 1502"/>
                  <a:gd name="T16" fmla="*/ 596 w 1502"/>
                  <a:gd name="T17" fmla="*/ 751 h 1502"/>
                  <a:gd name="T18" fmla="*/ 751 w 1502"/>
                  <a:gd name="T19" fmla="*/ 906 h 1502"/>
                  <a:gd name="T20" fmla="*/ 906 w 1502"/>
                  <a:gd name="T21" fmla="*/ 751 h 1502"/>
                  <a:gd name="T22" fmla="*/ 906 w 1502"/>
                  <a:gd name="T23" fmla="*/ 738 h 1502"/>
                  <a:gd name="T24" fmla="*/ 1016 w 1502"/>
                  <a:gd name="T25" fmla="*/ 662 h 1502"/>
                  <a:gd name="T26" fmla="*/ 1107 w 1502"/>
                  <a:gd name="T27" fmla="*/ 599 h 1502"/>
                  <a:gd name="T28" fmla="*/ 1138 w 1502"/>
                  <a:gd name="T29" fmla="*/ 751 h 1502"/>
                  <a:gd name="T30" fmla="*/ 751 w 1502"/>
                  <a:gd name="T31" fmla="*/ 1138 h 1502"/>
                  <a:gd name="T32" fmla="*/ 364 w 1502"/>
                  <a:gd name="T33" fmla="*/ 751 h 1502"/>
                  <a:gd name="T34" fmla="*/ 751 w 1502"/>
                  <a:gd name="T35" fmla="*/ 364 h 1502"/>
                  <a:gd name="T36" fmla="*/ 1020 w 1502"/>
                  <a:gd name="T37" fmla="*/ 473 h 1502"/>
                  <a:gd name="T38" fmla="*/ 1124 w 1502"/>
                  <a:gd name="T39" fmla="*/ 401 h 1502"/>
                  <a:gd name="T40" fmla="*/ 751 w 1502"/>
                  <a:gd name="T41" fmla="*/ 240 h 1502"/>
                  <a:gd name="T42" fmla="*/ 240 w 1502"/>
                  <a:gd name="T43" fmla="*/ 751 h 1502"/>
                  <a:gd name="T44" fmla="*/ 751 w 1502"/>
                  <a:gd name="T45" fmla="*/ 1262 h 1502"/>
                  <a:gd name="T46" fmla="*/ 1262 w 1502"/>
                  <a:gd name="T47" fmla="*/ 751 h 1502"/>
                  <a:gd name="T48" fmla="*/ 1211 w 1502"/>
                  <a:gd name="T49" fmla="*/ 528 h 1502"/>
                  <a:gd name="T50" fmla="*/ 1107 w 1502"/>
                  <a:gd name="T51" fmla="*/ 599 h 1502"/>
                  <a:gd name="T52" fmla="*/ 1333 w 1502"/>
                  <a:gd name="T53" fmla="*/ 443 h 1502"/>
                  <a:gd name="T54" fmla="*/ 1307 w 1502"/>
                  <a:gd name="T55" fmla="*/ 461 h 1502"/>
                  <a:gd name="T56" fmla="*/ 1378 w 1502"/>
                  <a:gd name="T57" fmla="*/ 751 h 1502"/>
                  <a:gd name="T58" fmla="*/ 751 w 1502"/>
                  <a:gd name="T59" fmla="*/ 1378 h 1502"/>
                  <a:gd name="T60" fmla="*/ 124 w 1502"/>
                  <a:gd name="T61" fmla="*/ 751 h 1502"/>
                  <a:gd name="T62" fmla="*/ 751 w 1502"/>
                  <a:gd name="T63" fmla="*/ 124 h 1502"/>
                  <a:gd name="T64" fmla="*/ 1220 w 1502"/>
                  <a:gd name="T65" fmla="*/ 335 h 1502"/>
                  <a:gd name="T66" fmla="*/ 1246 w 1502"/>
                  <a:gd name="T67" fmla="*/ 317 h 1502"/>
                  <a:gd name="T68" fmla="*/ 1273 w 1502"/>
                  <a:gd name="T69" fmla="*/ 211 h 1502"/>
                  <a:gd name="T70" fmla="*/ 751 w 1502"/>
                  <a:gd name="T71" fmla="*/ 0 h 1502"/>
                  <a:gd name="T72" fmla="*/ 0 w 1502"/>
                  <a:gd name="T73" fmla="*/ 751 h 1502"/>
                  <a:gd name="T74" fmla="*/ 751 w 1502"/>
                  <a:gd name="T75" fmla="*/ 1502 h 1502"/>
                  <a:gd name="T76" fmla="*/ 1502 w 1502"/>
                  <a:gd name="T77" fmla="*/ 751 h 1502"/>
                  <a:gd name="T78" fmla="*/ 1442 w 1502"/>
                  <a:gd name="T79" fmla="*/ 456 h 1502"/>
                  <a:gd name="T80" fmla="*/ 1333 w 1502"/>
                  <a:gd name="T81" fmla="*/ 44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2" h="1502">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rebuchet MS" panose="020B0603020202020204" pitchFamily="34" charset="0"/>
                </a:endParaRPr>
              </a:p>
            </p:txBody>
          </p:sp>
        </p:grpSp>
      </p:grpSp>
      <p:grpSp>
        <p:nvGrpSpPr>
          <p:cNvPr id="4" name="Group 3">
            <a:extLst>
              <a:ext uri="{FF2B5EF4-FFF2-40B4-BE49-F238E27FC236}">
                <a16:creationId xmlns:a16="http://schemas.microsoft.com/office/drawing/2014/main" id="{D1289F04-886B-2E8E-E120-C2B44A3D6C33}"/>
              </a:ext>
            </a:extLst>
          </p:cNvPr>
          <p:cNvGrpSpPr/>
          <p:nvPr/>
        </p:nvGrpSpPr>
        <p:grpSpPr>
          <a:xfrm>
            <a:off x="-5869" y="1"/>
            <a:ext cx="12197869" cy="692216"/>
            <a:chOff x="-5869" y="1"/>
            <a:chExt cx="12197869" cy="692216"/>
          </a:xfrm>
        </p:grpSpPr>
        <p:sp>
          <p:nvSpPr>
            <p:cNvPr id="5" name="Rectangle 4">
              <a:extLst>
                <a:ext uri="{FF2B5EF4-FFF2-40B4-BE49-F238E27FC236}">
                  <a16:creationId xmlns:a16="http://schemas.microsoft.com/office/drawing/2014/main" id="{B5DD7024-91F9-D851-7F28-23523BB94F47}"/>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Rectangle: Rounded Corners 11">
              <a:extLst>
                <a:ext uri="{FF2B5EF4-FFF2-40B4-BE49-F238E27FC236}">
                  <a16:creationId xmlns:a16="http://schemas.microsoft.com/office/drawing/2014/main" id="{A8CCC2D8-8422-45C8-6B57-2BF9071ED6A6}"/>
                </a:ext>
              </a:extLst>
            </p:cNvPr>
            <p:cNvSpPr/>
            <p:nvPr/>
          </p:nvSpPr>
          <p:spPr>
            <a:xfrm>
              <a:off x="2120113" y="70389"/>
              <a:ext cx="5551137"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7CF0F22-6DAD-5698-92A6-71AFAB18994E}"/>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2615762-7C2E-45B0-EED4-794A7DDAADC1}"/>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3453BAA2-F432-0491-D648-C55EE262887A}"/>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7" name="Picture 1">
              <a:extLst>
                <a:ext uri="{FF2B5EF4-FFF2-40B4-BE49-F238E27FC236}">
                  <a16:creationId xmlns:a16="http://schemas.microsoft.com/office/drawing/2014/main" id="{7D103221-D6E2-F2F5-3BD7-C22B8397E72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Shape 17">
              <a:extLst>
                <a:ext uri="{FF2B5EF4-FFF2-40B4-BE49-F238E27FC236}">
                  <a16:creationId xmlns:a16="http://schemas.microsoft.com/office/drawing/2014/main" id="{4C4C541B-BF1E-C9AC-DAD9-2982FCC97BA0}"/>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9" name="Picture 2" descr="A group of colorful birds&#10;&#10;Description automatically generated with low confidence">
              <a:extLst>
                <a:ext uri="{FF2B5EF4-FFF2-40B4-BE49-F238E27FC236}">
                  <a16:creationId xmlns:a16="http://schemas.microsoft.com/office/drawing/2014/main" id="{3441AA13-BA73-A653-A826-8DBF3A91F6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0" name="TextBox 19">
            <a:extLst>
              <a:ext uri="{FF2B5EF4-FFF2-40B4-BE49-F238E27FC236}">
                <a16:creationId xmlns:a16="http://schemas.microsoft.com/office/drawing/2014/main" id="{A23C8674-39B1-76A8-074B-92EF5E33FD08}"/>
              </a:ext>
            </a:extLst>
          </p:cNvPr>
          <p:cNvSpPr txBox="1"/>
          <p:nvPr/>
        </p:nvSpPr>
        <p:spPr>
          <a:xfrm>
            <a:off x="2120113" y="38650"/>
            <a:ext cx="5162719" cy="400110"/>
          </a:xfrm>
          <a:prstGeom prst="rect">
            <a:avLst/>
          </a:prstGeom>
          <a:noFill/>
        </p:spPr>
        <p:txBody>
          <a:bodyPr wrap="square">
            <a:spAutoFit/>
          </a:bodyPr>
          <a:lstStyle/>
          <a:p>
            <a:r>
              <a:rPr lang="en-US" sz="2000" dirty="0">
                <a:solidFill>
                  <a:schemeClr val="bg1"/>
                </a:solidFill>
                <a:latin typeface="Trebuchet MS" panose="020B0603020202020204" pitchFamily="34" charset="0"/>
              </a:rPr>
              <a:t>Observations and Recommendations – 1/3</a:t>
            </a:r>
          </a:p>
        </p:txBody>
      </p:sp>
    </p:spTree>
    <p:extLst>
      <p:ext uri="{BB962C8B-B14F-4D97-AF65-F5344CB8AC3E}">
        <p14:creationId xmlns:p14="http://schemas.microsoft.com/office/powerpoint/2010/main" val="4146447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240DC-5E07-4336-A251-87E341274433}"/>
              </a:ext>
            </a:extLst>
          </p:cNvPr>
          <p:cNvSpPr>
            <a:spLocks noGrp="1"/>
          </p:cNvSpPr>
          <p:nvPr>
            <p:ph type="sldNum" sz="quarter" idx="12"/>
          </p:nvPr>
        </p:nvSpPr>
        <p:spPr/>
        <p:txBody>
          <a:bodyPr/>
          <a:lstStyle/>
          <a:p>
            <a:fld id="{B55E7332-B74C-4FC6-99A2-D8C412507BB4}" type="slidenum">
              <a:rPr lang="x-none" smtClean="0"/>
              <a:t>53</a:t>
            </a:fld>
            <a:endParaRPr lang="x-none"/>
          </a:p>
        </p:txBody>
      </p:sp>
      <p:grpSp>
        <p:nvGrpSpPr>
          <p:cNvPr id="39" name="Group 38">
            <a:extLst>
              <a:ext uri="{FF2B5EF4-FFF2-40B4-BE49-F238E27FC236}">
                <a16:creationId xmlns:a16="http://schemas.microsoft.com/office/drawing/2014/main" id="{508E5C83-17A2-2C4C-7D49-F7C285900C13}"/>
              </a:ext>
            </a:extLst>
          </p:cNvPr>
          <p:cNvGrpSpPr/>
          <p:nvPr/>
        </p:nvGrpSpPr>
        <p:grpSpPr>
          <a:xfrm>
            <a:off x="740046" y="773124"/>
            <a:ext cx="10816092" cy="2154438"/>
            <a:chOff x="449317" y="931978"/>
            <a:chExt cx="10816092" cy="2000334"/>
          </a:xfrm>
        </p:grpSpPr>
        <p:sp>
          <p:nvSpPr>
            <p:cNvPr id="3" name="Right Triangle 2">
              <a:extLst>
                <a:ext uri="{FF2B5EF4-FFF2-40B4-BE49-F238E27FC236}">
                  <a16:creationId xmlns:a16="http://schemas.microsoft.com/office/drawing/2014/main" id="{16E74A62-B170-AE2A-5AE7-16802A243587}"/>
                </a:ext>
              </a:extLst>
            </p:cNvPr>
            <p:cNvSpPr/>
            <p:nvPr/>
          </p:nvSpPr>
          <p:spPr>
            <a:xfrm rot="10800000" flipV="1">
              <a:off x="10186826" y="931979"/>
              <a:ext cx="414457" cy="177800"/>
            </a:xfrm>
            <a:prstGeom prst="rtTriangle">
              <a:avLst/>
            </a:prstGeom>
            <a:solidFill>
              <a:srgbClr val="000B22"/>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lumMod val="50000"/>
                  </a:srgbClr>
                </a:solidFill>
                <a:effectLst/>
                <a:uLnTx/>
                <a:uFillTx/>
                <a:latin typeface="Trebuchet MS" panose="020B0603020202020204" pitchFamily="34" charset="0"/>
                <a:sym typeface="+mn-lt"/>
              </a:endParaRPr>
            </a:p>
          </p:txBody>
        </p:sp>
        <p:sp>
          <p:nvSpPr>
            <p:cNvPr id="6" name="Rectangle: Rounded Corners 5">
              <a:extLst>
                <a:ext uri="{FF2B5EF4-FFF2-40B4-BE49-F238E27FC236}">
                  <a16:creationId xmlns:a16="http://schemas.microsoft.com/office/drawing/2014/main" id="{3241AC31-5D76-7658-1BB8-BF16B9C84BBC}"/>
                </a:ext>
              </a:extLst>
            </p:cNvPr>
            <p:cNvSpPr/>
            <p:nvPr/>
          </p:nvSpPr>
          <p:spPr>
            <a:xfrm>
              <a:off x="449317" y="1109778"/>
              <a:ext cx="10807261" cy="1822534"/>
            </a:xfrm>
            <a:prstGeom prst="roundRect">
              <a:avLst>
                <a:gd name="adj" fmla="val 8398"/>
              </a:avLst>
            </a:prstGeom>
            <a:solidFill>
              <a:srgbClr val="FFFFFF"/>
            </a:solidFill>
            <a:ln w="19050" cap="flat" cmpd="sng" algn="ctr">
              <a:solidFill>
                <a:srgbClr val="001B5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lgn="just" defTabSz="412750" hangingPunct="0">
                <a:lnSpc>
                  <a:spcPct val="150000"/>
                </a:lnSpc>
                <a:buFont typeface="Arial" panose="020B0604020202020204" pitchFamily="34" charset="0"/>
                <a:buChar char="•"/>
                <a:defRPr/>
              </a:pPr>
              <a:endParaRPr kumimoji="0" lang="en-GB" sz="1400" u="none" strike="noStrike" kern="0" cap="none" spc="0" normalizeH="0" baseline="0" noProof="0" dirty="0">
                <a:ln>
                  <a:noFill/>
                </a:ln>
                <a:solidFill>
                  <a:srgbClr val="1A77B9"/>
                </a:solidFill>
                <a:effectLst/>
                <a:uLnTx/>
                <a:uFillTx/>
                <a:latin typeface="Trebuchet MS" panose="020B0603020202020204" pitchFamily="34" charset="0"/>
                <a:sym typeface="Trebuchet MS" panose="020B0603020202020204"/>
              </a:endParaRPr>
            </a:p>
            <a:p>
              <a:pPr marL="742950" lvl="1" indent="-285750" algn="just" defTabSz="412750" hangingPunct="0">
                <a:lnSpc>
                  <a:spcPct val="150000"/>
                </a:lnSpc>
                <a:buFont typeface="Arial" panose="020B0604020202020204" pitchFamily="34" charset="0"/>
                <a:buChar char="•"/>
                <a:defRPr/>
              </a:pPr>
              <a:endParaRPr lang="en-GB" sz="1400" kern="0" dirty="0">
                <a:solidFill>
                  <a:srgbClr val="1A77B9"/>
                </a:solidFill>
                <a:latin typeface="Trebuchet MS" panose="020B0603020202020204" pitchFamily="34" charset="0"/>
                <a:sym typeface="Trebuchet MS" panose="020B0603020202020204"/>
              </a:endParaRPr>
            </a:p>
            <a:p>
              <a:pPr marL="742950" lvl="1" indent="-285750" algn="just" defTabSz="412750" hangingPunct="0">
                <a:lnSpc>
                  <a:spcPct val="150000"/>
                </a:lnSpc>
                <a:buFont typeface="Arial" panose="020B0604020202020204" pitchFamily="34" charset="0"/>
                <a:buChar char="•"/>
                <a:defRPr/>
              </a:pPr>
              <a:r>
                <a:rPr kumimoji="0" lang="en-GB" sz="14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Rising global interest rates significantly increases the cost of borrowing and existing loan repayments to both businesses and government</a:t>
              </a:r>
            </a:p>
            <a:p>
              <a:pPr marL="742950" lvl="1" indent="-285750" algn="just" defTabSz="412750" hangingPunct="0">
                <a:lnSpc>
                  <a:spcPct val="150000"/>
                </a:lnSpc>
                <a:buFont typeface="Arial" panose="020B0604020202020204" pitchFamily="34" charset="0"/>
                <a:buChar char="•"/>
                <a:defRPr/>
              </a:pPr>
              <a:r>
                <a:rPr kumimoji="0" lang="en-US" sz="14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It is recommended that DMO takes up a more reflective role to advice Government on long term debt risks and cost, control cash flow, effective use of cash reserves, debt consolidation, and securitization and financialization in debt servicing</a:t>
              </a:r>
            </a:p>
            <a:p>
              <a:pPr marL="742950" lvl="1" indent="-285750" algn="just" defTabSz="412750" hangingPunct="0">
                <a:lnSpc>
                  <a:spcPct val="150000"/>
                </a:lnSpc>
                <a:buFont typeface="Arial" panose="020B0604020202020204" pitchFamily="34" charset="0"/>
                <a:buChar char="•"/>
                <a:defRPr/>
              </a:pPr>
              <a:endParaRPr kumimoji="0" lang="en-GB" sz="1400" u="none" strike="noStrike" kern="0" cap="none" spc="0" normalizeH="0" baseline="0" noProof="0" dirty="0">
                <a:ln>
                  <a:noFill/>
                </a:ln>
                <a:solidFill>
                  <a:srgbClr val="1A77B9"/>
                </a:solidFill>
                <a:effectLst/>
                <a:uLnTx/>
                <a:uFillTx/>
                <a:latin typeface="Trebuchet MS" panose="020B0603020202020204" pitchFamily="34" charset="0"/>
                <a:sym typeface="Trebuchet MS" panose="020B0603020202020204"/>
              </a:endParaRPr>
            </a:p>
          </p:txBody>
        </p:sp>
        <p:sp>
          <p:nvSpPr>
            <p:cNvPr id="7" name="Rectangle: Rounded Corners 6">
              <a:extLst>
                <a:ext uri="{FF2B5EF4-FFF2-40B4-BE49-F238E27FC236}">
                  <a16:creationId xmlns:a16="http://schemas.microsoft.com/office/drawing/2014/main" id="{675E8E81-0820-2BAD-D578-90F14645A6BC}"/>
                </a:ext>
              </a:extLst>
            </p:cNvPr>
            <p:cNvSpPr/>
            <p:nvPr/>
          </p:nvSpPr>
          <p:spPr>
            <a:xfrm>
              <a:off x="501409" y="1109778"/>
              <a:ext cx="10764000" cy="288000"/>
            </a:xfrm>
            <a:prstGeom prst="roundRect">
              <a:avLst>
                <a:gd name="adj" fmla="val 50243"/>
              </a:avLst>
            </a:prstGeom>
            <a:gradFill flip="none" rotWithShape="1">
              <a:gsLst>
                <a:gs pos="0">
                  <a:srgbClr val="004E66"/>
                </a:gs>
                <a:gs pos="100000">
                  <a:srgbClr val="000B22"/>
                </a:gs>
              </a:gsLst>
              <a:lin ang="16200000" scaled="1"/>
              <a:tileRect/>
            </a:gradFill>
            <a:ln w="12700" cap="flat" cmpd="sng" algn="ctr">
              <a:noFill/>
              <a:prstDash val="solid"/>
            </a:ln>
            <a:effectLst/>
          </p:spPr>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Trebuchet MS" panose="020B0603020202020204" pitchFamily="34" charset="0"/>
                  <a:sym typeface="+mn-lt"/>
                </a:rPr>
                <a:t>DEBT SUSTAINABILITY</a:t>
              </a:r>
            </a:p>
          </p:txBody>
        </p:sp>
        <p:sp>
          <p:nvSpPr>
            <p:cNvPr id="8" name="Rectangle 7">
              <a:extLst>
                <a:ext uri="{FF2B5EF4-FFF2-40B4-BE49-F238E27FC236}">
                  <a16:creationId xmlns:a16="http://schemas.microsoft.com/office/drawing/2014/main" id="{6A76C333-EB47-2F0C-DDAD-A33066CA027A}"/>
                </a:ext>
              </a:extLst>
            </p:cNvPr>
            <p:cNvSpPr/>
            <p:nvPr/>
          </p:nvSpPr>
          <p:spPr>
            <a:xfrm>
              <a:off x="10601283" y="931978"/>
              <a:ext cx="556948" cy="516806"/>
            </a:xfrm>
            <a:prstGeom prst="rect">
              <a:avLst/>
            </a:prstGeom>
            <a:solidFill>
              <a:srgbClr val="FFFFFF"/>
            </a:solidFill>
            <a:ln w="19050" cap="flat" cmpd="sng" algn="ctr">
              <a:solidFill>
                <a:srgbClr val="001B50"/>
              </a:solidFill>
              <a:prstDash val="solid"/>
            </a:ln>
            <a:effectLst/>
          </p:spPr>
          <p:txBody>
            <a:bodyPr lIns="144000" tIns="144000" rIns="144000" bIns="14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prstClr val="white">
                    <a:lumMod val="50000"/>
                  </a:prstClr>
                </a:solidFill>
                <a:effectLst/>
                <a:uLnTx/>
                <a:uFillTx/>
                <a:latin typeface="Trebuchet MS" panose="020B0603020202020204" pitchFamily="34" charset="0"/>
                <a:sym typeface="+mn-lt"/>
              </a:endParaRPr>
            </a:p>
          </p:txBody>
        </p:sp>
        <p:grpSp>
          <p:nvGrpSpPr>
            <p:cNvPr id="9" name="Group 8">
              <a:extLst>
                <a:ext uri="{FF2B5EF4-FFF2-40B4-BE49-F238E27FC236}">
                  <a16:creationId xmlns:a16="http://schemas.microsoft.com/office/drawing/2014/main" id="{57837A9D-9498-9617-DD1F-EC281D851FB5}"/>
                </a:ext>
              </a:extLst>
            </p:cNvPr>
            <p:cNvGrpSpPr/>
            <p:nvPr/>
          </p:nvGrpSpPr>
          <p:grpSpPr>
            <a:xfrm>
              <a:off x="10715723" y="1055653"/>
              <a:ext cx="328068" cy="292608"/>
              <a:chOff x="3665613" y="1523088"/>
              <a:chExt cx="328068" cy="292608"/>
            </a:xfrm>
          </p:grpSpPr>
          <p:sp>
            <p:nvSpPr>
              <p:cNvPr id="10" name="Freeform 25">
                <a:extLst>
                  <a:ext uri="{FF2B5EF4-FFF2-40B4-BE49-F238E27FC236}">
                    <a16:creationId xmlns:a16="http://schemas.microsoft.com/office/drawing/2014/main" id="{29AC34C2-F080-9653-FF9F-301C7B1C302E}"/>
                  </a:ext>
                </a:extLst>
              </p:cNvPr>
              <p:cNvSpPr>
                <a:spLocks noEditPoints="1"/>
              </p:cNvSpPr>
              <p:nvPr/>
            </p:nvSpPr>
            <p:spPr bwMode="auto">
              <a:xfrm>
                <a:off x="3805392" y="1531608"/>
                <a:ext cx="188289" cy="142044"/>
              </a:xfrm>
              <a:custGeom>
                <a:avLst/>
                <a:gdLst>
                  <a:gd name="T0" fmla="*/ 25 w 978"/>
                  <a:gd name="T1" fmla="*/ 729 h 729"/>
                  <a:gd name="T2" fmla="*/ 7 w 978"/>
                  <a:gd name="T3" fmla="*/ 719 h 729"/>
                  <a:gd name="T4" fmla="*/ 13 w 978"/>
                  <a:gd name="T5" fmla="*/ 689 h 729"/>
                  <a:gd name="T6" fmla="*/ 888 w 978"/>
                  <a:gd name="T7" fmla="*/ 86 h 729"/>
                  <a:gd name="T8" fmla="*/ 919 w 978"/>
                  <a:gd name="T9" fmla="*/ 91 h 729"/>
                  <a:gd name="T10" fmla="*/ 913 w 978"/>
                  <a:gd name="T11" fmla="*/ 122 h 729"/>
                  <a:gd name="T12" fmla="*/ 38 w 978"/>
                  <a:gd name="T13" fmla="*/ 725 h 729"/>
                  <a:gd name="T14" fmla="*/ 25 w 978"/>
                  <a:gd name="T15" fmla="*/ 729 h 729"/>
                  <a:gd name="T16" fmla="*/ 578 w 978"/>
                  <a:gd name="T17" fmla="*/ 254 h 729"/>
                  <a:gd name="T18" fmla="*/ 586 w 978"/>
                  <a:gd name="T19" fmla="*/ 258 h 729"/>
                  <a:gd name="T20" fmla="*/ 825 w 978"/>
                  <a:gd name="T21" fmla="*/ 93 h 729"/>
                  <a:gd name="T22" fmla="*/ 826 w 978"/>
                  <a:gd name="T23" fmla="*/ 91 h 729"/>
                  <a:gd name="T24" fmla="*/ 849 w 978"/>
                  <a:gd name="T25" fmla="*/ 8 h 729"/>
                  <a:gd name="T26" fmla="*/ 841 w 978"/>
                  <a:gd name="T27" fmla="*/ 3 h 729"/>
                  <a:gd name="T28" fmla="*/ 602 w 978"/>
                  <a:gd name="T29" fmla="*/ 166 h 729"/>
                  <a:gd name="T30" fmla="*/ 599 w 978"/>
                  <a:gd name="T31" fmla="*/ 171 h 729"/>
                  <a:gd name="T32" fmla="*/ 578 w 978"/>
                  <a:gd name="T33" fmla="*/ 254 h 729"/>
                  <a:gd name="T34" fmla="*/ 646 w 978"/>
                  <a:gd name="T35" fmla="*/ 352 h 729"/>
                  <a:gd name="T36" fmla="*/ 730 w 978"/>
                  <a:gd name="T37" fmla="*/ 362 h 729"/>
                  <a:gd name="T38" fmla="*/ 736 w 978"/>
                  <a:gd name="T39" fmla="*/ 361 h 729"/>
                  <a:gd name="T40" fmla="*/ 974 w 978"/>
                  <a:gd name="T41" fmla="*/ 196 h 729"/>
                  <a:gd name="T42" fmla="*/ 972 w 978"/>
                  <a:gd name="T43" fmla="*/ 187 h 729"/>
                  <a:gd name="T44" fmla="*/ 886 w 978"/>
                  <a:gd name="T45" fmla="*/ 179 h 729"/>
                  <a:gd name="T46" fmla="*/ 884 w 978"/>
                  <a:gd name="T47" fmla="*/ 179 h 729"/>
                  <a:gd name="T48" fmla="*/ 644 w 978"/>
                  <a:gd name="T49" fmla="*/ 343 h 729"/>
                  <a:gd name="T50" fmla="*/ 646 w 978"/>
                  <a:gd name="T51" fmla="*/ 35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8" h="729">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060">
                  <a:lumMod val="90000"/>
                  <a:lumOff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Trebuchet MS" panose="020B0603020202020204" pitchFamily="34" charset="0"/>
                </a:endParaRPr>
              </a:p>
            </p:txBody>
          </p:sp>
          <p:sp>
            <p:nvSpPr>
              <p:cNvPr id="11" name="Freeform 26">
                <a:extLst>
                  <a:ext uri="{FF2B5EF4-FFF2-40B4-BE49-F238E27FC236}">
                    <a16:creationId xmlns:a16="http://schemas.microsoft.com/office/drawing/2014/main" id="{D30AE9DD-11CD-0097-7115-2EBB51360F4C}"/>
                  </a:ext>
                </a:extLst>
              </p:cNvPr>
              <p:cNvSpPr>
                <a:spLocks noEditPoints="1"/>
              </p:cNvSpPr>
              <p:nvPr/>
            </p:nvSpPr>
            <p:spPr bwMode="auto">
              <a:xfrm>
                <a:off x="3665613" y="1523088"/>
                <a:ext cx="289217" cy="292608"/>
              </a:xfrm>
              <a:custGeom>
                <a:avLst/>
                <a:gdLst>
                  <a:gd name="T0" fmla="*/ 1016 w 1502"/>
                  <a:gd name="T1" fmla="*/ 662 h 1502"/>
                  <a:gd name="T2" fmla="*/ 1030 w 1502"/>
                  <a:gd name="T3" fmla="*/ 751 h 1502"/>
                  <a:gd name="T4" fmla="*/ 751 w 1502"/>
                  <a:gd name="T5" fmla="*/ 1030 h 1502"/>
                  <a:gd name="T6" fmla="*/ 472 w 1502"/>
                  <a:gd name="T7" fmla="*/ 751 h 1502"/>
                  <a:gd name="T8" fmla="*/ 751 w 1502"/>
                  <a:gd name="T9" fmla="*/ 472 h 1502"/>
                  <a:gd name="T10" fmla="*/ 929 w 1502"/>
                  <a:gd name="T11" fmla="*/ 536 h 1502"/>
                  <a:gd name="T12" fmla="*/ 819 w 1502"/>
                  <a:gd name="T13" fmla="*/ 611 h 1502"/>
                  <a:gd name="T14" fmla="*/ 751 w 1502"/>
                  <a:gd name="T15" fmla="*/ 596 h 1502"/>
                  <a:gd name="T16" fmla="*/ 596 w 1502"/>
                  <a:gd name="T17" fmla="*/ 751 h 1502"/>
                  <a:gd name="T18" fmla="*/ 751 w 1502"/>
                  <a:gd name="T19" fmla="*/ 906 h 1502"/>
                  <a:gd name="T20" fmla="*/ 906 w 1502"/>
                  <a:gd name="T21" fmla="*/ 751 h 1502"/>
                  <a:gd name="T22" fmla="*/ 906 w 1502"/>
                  <a:gd name="T23" fmla="*/ 738 h 1502"/>
                  <a:gd name="T24" fmla="*/ 1016 w 1502"/>
                  <a:gd name="T25" fmla="*/ 662 h 1502"/>
                  <a:gd name="T26" fmla="*/ 1107 w 1502"/>
                  <a:gd name="T27" fmla="*/ 599 h 1502"/>
                  <a:gd name="T28" fmla="*/ 1138 w 1502"/>
                  <a:gd name="T29" fmla="*/ 751 h 1502"/>
                  <a:gd name="T30" fmla="*/ 751 w 1502"/>
                  <a:gd name="T31" fmla="*/ 1138 h 1502"/>
                  <a:gd name="T32" fmla="*/ 364 w 1502"/>
                  <a:gd name="T33" fmla="*/ 751 h 1502"/>
                  <a:gd name="T34" fmla="*/ 751 w 1502"/>
                  <a:gd name="T35" fmla="*/ 364 h 1502"/>
                  <a:gd name="T36" fmla="*/ 1020 w 1502"/>
                  <a:gd name="T37" fmla="*/ 473 h 1502"/>
                  <a:gd name="T38" fmla="*/ 1124 w 1502"/>
                  <a:gd name="T39" fmla="*/ 401 h 1502"/>
                  <a:gd name="T40" fmla="*/ 751 w 1502"/>
                  <a:gd name="T41" fmla="*/ 240 h 1502"/>
                  <a:gd name="T42" fmla="*/ 240 w 1502"/>
                  <a:gd name="T43" fmla="*/ 751 h 1502"/>
                  <a:gd name="T44" fmla="*/ 751 w 1502"/>
                  <a:gd name="T45" fmla="*/ 1262 h 1502"/>
                  <a:gd name="T46" fmla="*/ 1262 w 1502"/>
                  <a:gd name="T47" fmla="*/ 751 h 1502"/>
                  <a:gd name="T48" fmla="*/ 1211 w 1502"/>
                  <a:gd name="T49" fmla="*/ 528 h 1502"/>
                  <a:gd name="T50" fmla="*/ 1107 w 1502"/>
                  <a:gd name="T51" fmla="*/ 599 h 1502"/>
                  <a:gd name="T52" fmla="*/ 1333 w 1502"/>
                  <a:gd name="T53" fmla="*/ 443 h 1502"/>
                  <a:gd name="T54" fmla="*/ 1307 w 1502"/>
                  <a:gd name="T55" fmla="*/ 461 h 1502"/>
                  <a:gd name="T56" fmla="*/ 1378 w 1502"/>
                  <a:gd name="T57" fmla="*/ 751 h 1502"/>
                  <a:gd name="T58" fmla="*/ 751 w 1502"/>
                  <a:gd name="T59" fmla="*/ 1378 h 1502"/>
                  <a:gd name="T60" fmla="*/ 124 w 1502"/>
                  <a:gd name="T61" fmla="*/ 751 h 1502"/>
                  <a:gd name="T62" fmla="*/ 751 w 1502"/>
                  <a:gd name="T63" fmla="*/ 124 h 1502"/>
                  <a:gd name="T64" fmla="*/ 1220 w 1502"/>
                  <a:gd name="T65" fmla="*/ 335 h 1502"/>
                  <a:gd name="T66" fmla="*/ 1246 w 1502"/>
                  <a:gd name="T67" fmla="*/ 317 h 1502"/>
                  <a:gd name="T68" fmla="*/ 1273 w 1502"/>
                  <a:gd name="T69" fmla="*/ 211 h 1502"/>
                  <a:gd name="T70" fmla="*/ 751 w 1502"/>
                  <a:gd name="T71" fmla="*/ 0 h 1502"/>
                  <a:gd name="T72" fmla="*/ 0 w 1502"/>
                  <a:gd name="T73" fmla="*/ 751 h 1502"/>
                  <a:gd name="T74" fmla="*/ 751 w 1502"/>
                  <a:gd name="T75" fmla="*/ 1502 h 1502"/>
                  <a:gd name="T76" fmla="*/ 1502 w 1502"/>
                  <a:gd name="T77" fmla="*/ 751 h 1502"/>
                  <a:gd name="T78" fmla="*/ 1442 w 1502"/>
                  <a:gd name="T79" fmla="*/ 456 h 1502"/>
                  <a:gd name="T80" fmla="*/ 1333 w 1502"/>
                  <a:gd name="T81" fmla="*/ 44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2" h="1502">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rebuchet MS" panose="020B0603020202020204" pitchFamily="34" charset="0"/>
                </a:endParaRPr>
              </a:p>
            </p:txBody>
          </p:sp>
        </p:grpSp>
      </p:grpSp>
      <p:grpSp>
        <p:nvGrpSpPr>
          <p:cNvPr id="40" name="Group 39">
            <a:extLst>
              <a:ext uri="{FF2B5EF4-FFF2-40B4-BE49-F238E27FC236}">
                <a16:creationId xmlns:a16="http://schemas.microsoft.com/office/drawing/2014/main" id="{4F2550D3-3287-9812-5E69-FE6C26DFB3E6}"/>
              </a:ext>
            </a:extLst>
          </p:cNvPr>
          <p:cNvGrpSpPr/>
          <p:nvPr/>
        </p:nvGrpSpPr>
        <p:grpSpPr>
          <a:xfrm>
            <a:off x="686193" y="2994975"/>
            <a:ext cx="10807261" cy="2001469"/>
            <a:chOff x="440439" y="931978"/>
            <a:chExt cx="10807261" cy="1955652"/>
          </a:xfrm>
        </p:grpSpPr>
        <p:sp>
          <p:nvSpPr>
            <p:cNvPr id="41" name="Right Triangle 40">
              <a:extLst>
                <a:ext uri="{FF2B5EF4-FFF2-40B4-BE49-F238E27FC236}">
                  <a16:creationId xmlns:a16="http://schemas.microsoft.com/office/drawing/2014/main" id="{D5309F7B-BF25-0364-C4E3-3BF1593A3054}"/>
                </a:ext>
              </a:extLst>
            </p:cNvPr>
            <p:cNvSpPr/>
            <p:nvPr/>
          </p:nvSpPr>
          <p:spPr>
            <a:xfrm rot="10800000" flipV="1">
              <a:off x="10186826" y="931979"/>
              <a:ext cx="414457" cy="177800"/>
            </a:xfrm>
            <a:prstGeom prst="rtTriangle">
              <a:avLst/>
            </a:prstGeom>
            <a:solidFill>
              <a:srgbClr val="000B22"/>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lumMod val="50000"/>
                  </a:srgbClr>
                </a:solidFill>
                <a:effectLst/>
                <a:uLnTx/>
                <a:uFillTx/>
                <a:latin typeface="Trebuchet MS" panose="020B0603020202020204" pitchFamily="34" charset="0"/>
                <a:sym typeface="+mn-lt"/>
              </a:endParaRPr>
            </a:p>
          </p:txBody>
        </p:sp>
        <p:sp>
          <p:nvSpPr>
            <p:cNvPr id="42" name="Rectangle: Rounded Corners 41">
              <a:extLst>
                <a:ext uri="{FF2B5EF4-FFF2-40B4-BE49-F238E27FC236}">
                  <a16:creationId xmlns:a16="http://schemas.microsoft.com/office/drawing/2014/main" id="{B432B553-28A3-21D2-853A-F914F6160C36}"/>
                </a:ext>
              </a:extLst>
            </p:cNvPr>
            <p:cNvSpPr/>
            <p:nvPr/>
          </p:nvSpPr>
          <p:spPr>
            <a:xfrm>
              <a:off x="440439" y="1040324"/>
              <a:ext cx="10807261" cy="1847306"/>
            </a:xfrm>
            <a:prstGeom prst="roundRect">
              <a:avLst>
                <a:gd name="adj" fmla="val 8398"/>
              </a:avLst>
            </a:prstGeom>
            <a:solidFill>
              <a:srgbClr val="FFFFFF"/>
            </a:solidFill>
            <a:ln w="19050" cap="flat" cmpd="sng" algn="ctr">
              <a:solidFill>
                <a:srgbClr val="001B5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lgn="just" defTabSz="412750" hangingPunct="0">
                <a:lnSpc>
                  <a:spcPct val="150000"/>
                </a:lnSpc>
                <a:buFont typeface="Arial" panose="020B0604020202020204" pitchFamily="34" charset="0"/>
                <a:buChar char="•"/>
                <a:defRPr/>
              </a:pPr>
              <a:endParaRPr kumimoji="0" lang="en-GB" sz="1400" u="none" strike="noStrike" kern="0" cap="none" spc="0" normalizeH="0" baseline="0" noProof="0" dirty="0">
                <a:ln>
                  <a:noFill/>
                </a:ln>
                <a:solidFill>
                  <a:srgbClr val="1A77B9"/>
                </a:solidFill>
                <a:effectLst/>
                <a:uLnTx/>
                <a:uFillTx/>
                <a:latin typeface="Trebuchet MS" panose="020B0603020202020204" pitchFamily="34" charset="0"/>
                <a:sym typeface="Trebuchet MS" panose="020B0603020202020204"/>
              </a:endParaRPr>
            </a:p>
            <a:p>
              <a:pPr marL="742950" lvl="1" indent="-285750" algn="just" defTabSz="412750" hangingPunct="0">
                <a:lnSpc>
                  <a:spcPct val="150000"/>
                </a:lnSpc>
                <a:buFont typeface="Arial" panose="020B0604020202020204" pitchFamily="34" charset="0"/>
                <a:buChar char="•"/>
                <a:defRPr/>
              </a:pPr>
              <a:r>
                <a:rPr kumimoji="0" lang="en-GB" sz="14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Transformation of reform programs through Public Financial Management (PFM), Policy &amp; Strategy implications, and Monitoring and Evaluation to improve the fundamental drivers of economic growth</a:t>
              </a:r>
            </a:p>
            <a:p>
              <a:pPr marL="742950" lvl="1" indent="-285750" algn="just" defTabSz="412750" hangingPunct="0">
                <a:lnSpc>
                  <a:spcPct val="150000"/>
                </a:lnSpc>
                <a:buFont typeface="Arial" panose="020B0604020202020204" pitchFamily="34" charset="0"/>
                <a:buChar char="•"/>
                <a:defRPr/>
              </a:pPr>
              <a:r>
                <a:rPr lang="en-GB" sz="1400" kern="0" dirty="0">
                  <a:solidFill>
                    <a:schemeClr val="tx1">
                      <a:lumMod val="75000"/>
                      <a:lumOff val="25000"/>
                    </a:schemeClr>
                  </a:solidFill>
                  <a:latin typeface="Trebuchet MS" panose="020B0603020202020204" pitchFamily="34" charset="0"/>
                  <a:sym typeface="Trebuchet MS" panose="020B0603020202020204"/>
                </a:rPr>
                <a:t>Establish a strategic management office domiciled with the Economic Intelligence Department of the State to use the outcomes of the performance management reports to advice on MDAs project priorities and budget envelopes in subsequent years </a:t>
              </a:r>
              <a:endParaRPr kumimoji="0" lang="en-GB" sz="14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endParaRPr>
            </a:p>
          </p:txBody>
        </p:sp>
        <p:sp>
          <p:nvSpPr>
            <p:cNvPr id="43" name="Rectangle: Rounded Corners 42">
              <a:extLst>
                <a:ext uri="{FF2B5EF4-FFF2-40B4-BE49-F238E27FC236}">
                  <a16:creationId xmlns:a16="http://schemas.microsoft.com/office/drawing/2014/main" id="{D5D9226E-D118-51C2-B3D2-AB18778D7B07}"/>
                </a:ext>
              </a:extLst>
            </p:cNvPr>
            <p:cNvSpPr/>
            <p:nvPr/>
          </p:nvSpPr>
          <p:spPr>
            <a:xfrm>
              <a:off x="483700" y="955870"/>
              <a:ext cx="10764000" cy="288000"/>
            </a:xfrm>
            <a:prstGeom prst="roundRect">
              <a:avLst>
                <a:gd name="adj" fmla="val 50243"/>
              </a:avLst>
            </a:prstGeom>
            <a:gradFill flip="none" rotWithShape="1">
              <a:gsLst>
                <a:gs pos="0">
                  <a:srgbClr val="004E66"/>
                </a:gs>
                <a:gs pos="100000">
                  <a:srgbClr val="000B22"/>
                </a:gs>
              </a:gsLst>
              <a:lin ang="16200000" scaled="1"/>
              <a:tileRect/>
            </a:gradFill>
            <a:ln w="12700" cap="flat" cmpd="sng" algn="ctr">
              <a:noFill/>
              <a:prstDash val="solid"/>
            </a:ln>
            <a:effectLst/>
          </p:spPr>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Trebuchet MS" panose="020B0603020202020204" pitchFamily="34" charset="0"/>
                  <a:sym typeface="+mn-lt"/>
                </a:rPr>
                <a:t>PERFORMANCE MANAGEMENT</a:t>
              </a:r>
            </a:p>
          </p:txBody>
        </p:sp>
        <p:sp>
          <p:nvSpPr>
            <p:cNvPr id="44" name="Rectangle 43">
              <a:extLst>
                <a:ext uri="{FF2B5EF4-FFF2-40B4-BE49-F238E27FC236}">
                  <a16:creationId xmlns:a16="http://schemas.microsoft.com/office/drawing/2014/main" id="{06E3735A-7FAA-E6AA-F743-D2438F42ADDB}"/>
                </a:ext>
              </a:extLst>
            </p:cNvPr>
            <p:cNvSpPr/>
            <p:nvPr/>
          </p:nvSpPr>
          <p:spPr>
            <a:xfrm>
              <a:off x="10601283" y="931978"/>
              <a:ext cx="556948" cy="516806"/>
            </a:xfrm>
            <a:prstGeom prst="rect">
              <a:avLst/>
            </a:prstGeom>
            <a:solidFill>
              <a:srgbClr val="FFFFFF"/>
            </a:solidFill>
            <a:ln w="19050" cap="flat" cmpd="sng" algn="ctr">
              <a:solidFill>
                <a:srgbClr val="001B50"/>
              </a:solidFill>
              <a:prstDash val="solid"/>
            </a:ln>
            <a:effectLst/>
          </p:spPr>
          <p:txBody>
            <a:bodyPr lIns="144000" tIns="144000" rIns="144000" bIns="14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prstClr val="white">
                    <a:lumMod val="50000"/>
                  </a:prstClr>
                </a:solidFill>
                <a:effectLst/>
                <a:uLnTx/>
                <a:uFillTx/>
                <a:latin typeface="Trebuchet MS" panose="020B0603020202020204" pitchFamily="34" charset="0"/>
                <a:sym typeface="+mn-lt"/>
              </a:endParaRPr>
            </a:p>
          </p:txBody>
        </p:sp>
        <p:grpSp>
          <p:nvGrpSpPr>
            <p:cNvPr id="45" name="Group 44">
              <a:extLst>
                <a:ext uri="{FF2B5EF4-FFF2-40B4-BE49-F238E27FC236}">
                  <a16:creationId xmlns:a16="http://schemas.microsoft.com/office/drawing/2014/main" id="{75C70DFF-C405-E22E-3BE8-2E4D732A0440}"/>
                </a:ext>
              </a:extLst>
            </p:cNvPr>
            <p:cNvGrpSpPr/>
            <p:nvPr/>
          </p:nvGrpSpPr>
          <p:grpSpPr>
            <a:xfrm>
              <a:off x="10715723" y="1055653"/>
              <a:ext cx="328068" cy="292608"/>
              <a:chOff x="3665613" y="1523088"/>
              <a:chExt cx="328068" cy="292608"/>
            </a:xfrm>
          </p:grpSpPr>
          <p:sp>
            <p:nvSpPr>
              <p:cNvPr id="46" name="Freeform 25">
                <a:extLst>
                  <a:ext uri="{FF2B5EF4-FFF2-40B4-BE49-F238E27FC236}">
                    <a16:creationId xmlns:a16="http://schemas.microsoft.com/office/drawing/2014/main" id="{FD1B73D3-EDA1-DAE1-5FA0-23618E7D71E3}"/>
                  </a:ext>
                </a:extLst>
              </p:cNvPr>
              <p:cNvSpPr>
                <a:spLocks noEditPoints="1"/>
              </p:cNvSpPr>
              <p:nvPr/>
            </p:nvSpPr>
            <p:spPr bwMode="auto">
              <a:xfrm>
                <a:off x="3805392" y="1531608"/>
                <a:ext cx="188289" cy="142044"/>
              </a:xfrm>
              <a:custGeom>
                <a:avLst/>
                <a:gdLst>
                  <a:gd name="T0" fmla="*/ 25 w 978"/>
                  <a:gd name="T1" fmla="*/ 729 h 729"/>
                  <a:gd name="T2" fmla="*/ 7 w 978"/>
                  <a:gd name="T3" fmla="*/ 719 h 729"/>
                  <a:gd name="T4" fmla="*/ 13 w 978"/>
                  <a:gd name="T5" fmla="*/ 689 h 729"/>
                  <a:gd name="T6" fmla="*/ 888 w 978"/>
                  <a:gd name="T7" fmla="*/ 86 h 729"/>
                  <a:gd name="T8" fmla="*/ 919 w 978"/>
                  <a:gd name="T9" fmla="*/ 91 h 729"/>
                  <a:gd name="T10" fmla="*/ 913 w 978"/>
                  <a:gd name="T11" fmla="*/ 122 h 729"/>
                  <a:gd name="T12" fmla="*/ 38 w 978"/>
                  <a:gd name="T13" fmla="*/ 725 h 729"/>
                  <a:gd name="T14" fmla="*/ 25 w 978"/>
                  <a:gd name="T15" fmla="*/ 729 h 729"/>
                  <a:gd name="T16" fmla="*/ 578 w 978"/>
                  <a:gd name="T17" fmla="*/ 254 h 729"/>
                  <a:gd name="T18" fmla="*/ 586 w 978"/>
                  <a:gd name="T19" fmla="*/ 258 h 729"/>
                  <a:gd name="T20" fmla="*/ 825 w 978"/>
                  <a:gd name="T21" fmla="*/ 93 h 729"/>
                  <a:gd name="T22" fmla="*/ 826 w 978"/>
                  <a:gd name="T23" fmla="*/ 91 h 729"/>
                  <a:gd name="T24" fmla="*/ 849 w 978"/>
                  <a:gd name="T25" fmla="*/ 8 h 729"/>
                  <a:gd name="T26" fmla="*/ 841 w 978"/>
                  <a:gd name="T27" fmla="*/ 3 h 729"/>
                  <a:gd name="T28" fmla="*/ 602 w 978"/>
                  <a:gd name="T29" fmla="*/ 166 h 729"/>
                  <a:gd name="T30" fmla="*/ 599 w 978"/>
                  <a:gd name="T31" fmla="*/ 171 h 729"/>
                  <a:gd name="T32" fmla="*/ 578 w 978"/>
                  <a:gd name="T33" fmla="*/ 254 h 729"/>
                  <a:gd name="T34" fmla="*/ 646 w 978"/>
                  <a:gd name="T35" fmla="*/ 352 h 729"/>
                  <a:gd name="T36" fmla="*/ 730 w 978"/>
                  <a:gd name="T37" fmla="*/ 362 h 729"/>
                  <a:gd name="T38" fmla="*/ 736 w 978"/>
                  <a:gd name="T39" fmla="*/ 361 h 729"/>
                  <a:gd name="T40" fmla="*/ 974 w 978"/>
                  <a:gd name="T41" fmla="*/ 196 h 729"/>
                  <a:gd name="T42" fmla="*/ 972 w 978"/>
                  <a:gd name="T43" fmla="*/ 187 h 729"/>
                  <a:gd name="T44" fmla="*/ 886 w 978"/>
                  <a:gd name="T45" fmla="*/ 179 h 729"/>
                  <a:gd name="T46" fmla="*/ 884 w 978"/>
                  <a:gd name="T47" fmla="*/ 179 h 729"/>
                  <a:gd name="T48" fmla="*/ 644 w 978"/>
                  <a:gd name="T49" fmla="*/ 343 h 729"/>
                  <a:gd name="T50" fmla="*/ 646 w 978"/>
                  <a:gd name="T51" fmla="*/ 35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8" h="729">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060">
                  <a:lumMod val="90000"/>
                  <a:lumOff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Trebuchet MS" panose="020B0603020202020204" pitchFamily="34" charset="0"/>
                </a:endParaRPr>
              </a:p>
            </p:txBody>
          </p:sp>
          <p:sp>
            <p:nvSpPr>
              <p:cNvPr id="47" name="Freeform 26">
                <a:extLst>
                  <a:ext uri="{FF2B5EF4-FFF2-40B4-BE49-F238E27FC236}">
                    <a16:creationId xmlns:a16="http://schemas.microsoft.com/office/drawing/2014/main" id="{8AAA9C53-4567-61CC-0A8A-CE3E692CE19A}"/>
                  </a:ext>
                </a:extLst>
              </p:cNvPr>
              <p:cNvSpPr>
                <a:spLocks noEditPoints="1"/>
              </p:cNvSpPr>
              <p:nvPr/>
            </p:nvSpPr>
            <p:spPr bwMode="auto">
              <a:xfrm>
                <a:off x="3665613" y="1523088"/>
                <a:ext cx="289217" cy="292608"/>
              </a:xfrm>
              <a:custGeom>
                <a:avLst/>
                <a:gdLst>
                  <a:gd name="T0" fmla="*/ 1016 w 1502"/>
                  <a:gd name="T1" fmla="*/ 662 h 1502"/>
                  <a:gd name="T2" fmla="*/ 1030 w 1502"/>
                  <a:gd name="T3" fmla="*/ 751 h 1502"/>
                  <a:gd name="T4" fmla="*/ 751 w 1502"/>
                  <a:gd name="T5" fmla="*/ 1030 h 1502"/>
                  <a:gd name="T6" fmla="*/ 472 w 1502"/>
                  <a:gd name="T7" fmla="*/ 751 h 1502"/>
                  <a:gd name="T8" fmla="*/ 751 w 1502"/>
                  <a:gd name="T9" fmla="*/ 472 h 1502"/>
                  <a:gd name="T10" fmla="*/ 929 w 1502"/>
                  <a:gd name="T11" fmla="*/ 536 h 1502"/>
                  <a:gd name="T12" fmla="*/ 819 w 1502"/>
                  <a:gd name="T13" fmla="*/ 611 h 1502"/>
                  <a:gd name="T14" fmla="*/ 751 w 1502"/>
                  <a:gd name="T15" fmla="*/ 596 h 1502"/>
                  <a:gd name="T16" fmla="*/ 596 w 1502"/>
                  <a:gd name="T17" fmla="*/ 751 h 1502"/>
                  <a:gd name="T18" fmla="*/ 751 w 1502"/>
                  <a:gd name="T19" fmla="*/ 906 h 1502"/>
                  <a:gd name="T20" fmla="*/ 906 w 1502"/>
                  <a:gd name="T21" fmla="*/ 751 h 1502"/>
                  <a:gd name="T22" fmla="*/ 906 w 1502"/>
                  <a:gd name="T23" fmla="*/ 738 h 1502"/>
                  <a:gd name="T24" fmla="*/ 1016 w 1502"/>
                  <a:gd name="T25" fmla="*/ 662 h 1502"/>
                  <a:gd name="T26" fmla="*/ 1107 w 1502"/>
                  <a:gd name="T27" fmla="*/ 599 h 1502"/>
                  <a:gd name="T28" fmla="*/ 1138 w 1502"/>
                  <a:gd name="T29" fmla="*/ 751 h 1502"/>
                  <a:gd name="T30" fmla="*/ 751 w 1502"/>
                  <a:gd name="T31" fmla="*/ 1138 h 1502"/>
                  <a:gd name="T32" fmla="*/ 364 w 1502"/>
                  <a:gd name="T33" fmla="*/ 751 h 1502"/>
                  <a:gd name="T34" fmla="*/ 751 w 1502"/>
                  <a:gd name="T35" fmla="*/ 364 h 1502"/>
                  <a:gd name="T36" fmla="*/ 1020 w 1502"/>
                  <a:gd name="T37" fmla="*/ 473 h 1502"/>
                  <a:gd name="T38" fmla="*/ 1124 w 1502"/>
                  <a:gd name="T39" fmla="*/ 401 h 1502"/>
                  <a:gd name="T40" fmla="*/ 751 w 1502"/>
                  <a:gd name="T41" fmla="*/ 240 h 1502"/>
                  <a:gd name="T42" fmla="*/ 240 w 1502"/>
                  <a:gd name="T43" fmla="*/ 751 h 1502"/>
                  <a:gd name="T44" fmla="*/ 751 w 1502"/>
                  <a:gd name="T45" fmla="*/ 1262 h 1502"/>
                  <a:gd name="T46" fmla="*/ 1262 w 1502"/>
                  <a:gd name="T47" fmla="*/ 751 h 1502"/>
                  <a:gd name="T48" fmla="*/ 1211 w 1502"/>
                  <a:gd name="T49" fmla="*/ 528 h 1502"/>
                  <a:gd name="T50" fmla="*/ 1107 w 1502"/>
                  <a:gd name="T51" fmla="*/ 599 h 1502"/>
                  <a:gd name="T52" fmla="*/ 1333 w 1502"/>
                  <a:gd name="T53" fmla="*/ 443 h 1502"/>
                  <a:gd name="T54" fmla="*/ 1307 w 1502"/>
                  <a:gd name="T55" fmla="*/ 461 h 1502"/>
                  <a:gd name="T56" fmla="*/ 1378 w 1502"/>
                  <a:gd name="T57" fmla="*/ 751 h 1502"/>
                  <a:gd name="T58" fmla="*/ 751 w 1502"/>
                  <a:gd name="T59" fmla="*/ 1378 h 1502"/>
                  <a:gd name="T60" fmla="*/ 124 w 1502"/>
                  <a:gd name="T61" fmla="*/ 751 h 1502"/>
                  <a:gd name="T62" fmla="*/ 751 w 1502"/>
                  <a:gd name="T63" fmla="*/ 124 h 1502"/>
                  <a:gd name="T64" fmla="*/ 1220 w 1502"/>
                  <a:gd name="T65" fmla="*/ 335 h 1502"/>
                  <a:gd name="T66" fmla="*/ 1246 w 1502"/>
                  <a:gd name="T67" fmla="*/ 317 h 1502"/>
                  <a:gd name="T68" fmla="*/ 1273 w 1502"/>
                  <a:gd name="T69" fmla="*/ 211 h 1502"/>
                  <a:gd name="T70" fmla="*/ 751 w 1502"/>
                  <a:gd name="T71" fmla="*/ 0 h 1502"/>
                  <a:gd name="T72" fmla="*/ 0 w 1502"/>
                  <a:gd name="T73" fmla="*/ 751 h 1502"/>
                  <a:gd name="T74" fmla="*/ 751 w 1502"/>
                  <a:gd name="T75" fmla="*/ 1502 h 1502"/>
                  <a:gd name="T76" fmla="*/ 1502 w 1502"/>
                  <a:gd name="T77" fmla="*/ 751 h 1502"/>
                  <a:gd name="T78" fmla="*/ 1442 w 1502"/>
                  <a:gd name="T79" fmla="*/ 456 h 1502"/>
                  <a:gd name="T80" fmla="*/ 1333 w 1502"/>
                  <a:gd name="T81" fmla="*/ 44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2" h="1502">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rebuchet MS" panose="020B0603020202020204" pitchFamily="34" charset="0"/>
                </a:endParaRPr>
              </a:p>
            </p:txBody>
          </p:sp>
        </p:grpSp>
      </p:grpSp>
      <p:grpSp>
        <p:nvGrpSpPr>
          <p:cNvPr id="4" name="Group 3">
            <a:extLst>
              <a:ext uri="{FF2B5EF4-FFF2-40B4-BE49-F238E27FC236}">
                <a16:creationId xmlns:a16="http://schemas.microsoft.com/office/drawing/2014/main" id="{C7812CE2-EA86-1260-0AC5-EB199628D891}"/>
              </a:ext>
            </a:extLst>
          </p:cNvPr>
          <p:cNvGrpSpPr/>
          <p:nvPr/>
        </p:nvGrpSpPr>
        <p:grpSpPr>
          <a:xfrm>
            <a:off x="687954" y="5080982"/>
            <a:ext cx="10816092" cy="1605837"/>
            <a:chOff x="449317" y="931978"/>
            <a:chExt cx="10816092" cy="1605837"/>
          </a:xfrm>
        </p:grpSpPr>
        <p:sp>
          <p:nvSpPr>
            <p:cNvPr id="5" name="Right Triangle 4">
              <a:extLst>
                <a:ext uri="{FF2B5EF4-FFF2-40B4-BE49-F238E27FC236}">
                  <a16:creationId xmlns:a16="http://schemas.microsoft.com/office/drawing/2014/main" id="{9E8C297E-BB86-5DC4-8F72-281C1AAD2385}"/>
                </a:ext>
              </a:extLst>
            </p:cNvPr>
            <p:cNvSpPr/>
            <p:nvPr/>
          </p:nvSpPr>
          <p:spPr>
            <a:xfrm rot="10800000" flipV="1">
              <a:off x="10186826" y="931979"/>
              <a:ext cx="414457" cy="177800"/>
            </a:xfrm>
            <a:prstGeom prst="rtTriangle">
              <a:avLst/>
            </a:prstGeom>
            <a:solidFill>
              <a:srgbClr val="000B22"/>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lumMod val="50000"/>
                  </a:srgbClr>
                </a:solidFill>
                <a:effectLst/>
                <a:uLnTx/>
                <a:uFillTx/>
                <a:latin typeface="Trebuchet MS" panose="020B0603020202020204" pitchFamily="34" charset="0"/>
                <a:sym typeface="+mn-lt"/>
              </a:endParaRPr>
            </a:p>
          </p:txBody>
        </p:sp>
        <p:sp>
          <p:nvSpPr>
            <p:cNvPr id="12" name="Rectangle: Rounded Corners 11">
              <a:extLst>
                <a:ext uri="{FF2B5EF4-FFF2-40B4-BE49-F238E27FC236}">
                  <a16:creationId xmlns:a16="http://schemas.microsoft.com/office/drawing/2014/main" id="{CB9E9C58-5ADA-7578-8682-E6DFB1925584}"/>
                </a:ext>
              </a:extLst>
            </p:cNvPr>
            <p:cNvSpPr/>
            <p:nvPr/>
          </p:nvSpPr>
          <p:spPr>
            <a:xfrm>
              <a:off x="449317" y="1214947"/>
              <a:ext cx="10807261" cy="1322868"/>
            </a:xfrm>
            <a:prstGeom prst="roundRect">
              <a:avLst>
                <a:gd name="adj" fmla="val 8398"/>
              </a:avLst>
            </a:prstGeom>
            <a:solidFill>
              <a:srgbClr val="FFFFFF"/>
            </a:solidFill>
            <a:ln w="19050" cap="flat" cmpd="sng" algn="ctr">
              <a:solidFill>
                <a:srgbClr val="001B5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lgn="just" defTabSz="412750" hangingPunct="0">
                <a:lnSpc>
                  <a:spcPct val="150000"/>
                </a:lnSpc>
                <a:buFont typeface="Arial" panose="020B0604020202020204" pitchFamily="34" charset="0"/>
                <a:buChar char="•"/>
                <a:defRPr/>
              </a:pPr>
              <a:r>
                <a:rPr kumimoji="0" lang="en-GB" sz="14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Continuous engagement with People and Business entities through various fora  on a wider scope is necessary to harvest broad based feedback from Citizens</a:t>
              </a:r>
            </a:p>
          </p:txBody>
        </p:sp>
        <p:sp>
          <p:nvSpPr>
            <p:cNvPr id="13" name="Rectangle: Rounded Corners 12">
              <a:extLst>
                <a:ext uri="{FF2B5EF4-FFF2-40B4-BE49-F238E27FC236}">
                  <a16:creationId xmlns:a16="http://schemas.microsoft.com/office/drawing/2014/main" id="{D2CB87D8-A9BF-E031-07EA-A976A736717D}"/>
                </a:ext>
              </a:extLst>
            </p:cNvPr>
            <p:cNvSpPr/>
            <p:nvPr/>
          </p:nvSpPr>
          <p:spPr>
            <a:xfrm>
              <a:off x="501409" y="1109778"/>
              <a:ext cx="10764000" cy="288000"/>
            </a:xfrm>
            <a:prstGeom prst="roundRect">
              <a:avLst>
                <a:gd name="adj" fmla="val 50243"/>
              </a:avLst>
            </a:prstGeom>
            <a:gradFill flip="none" rotWithShape="1">
              <a:gsLst>
                <a:gs pos="0">
                  <a:srgbClr val="004E66"/>
                </a:gs>
                <a:gs pos="100000">
                  <a:srgbClr val="000B22"/>
                </a:gs>
              </a:gsLst>
              <a:lin ang="16200000" scaled="1"/>
              <a:tileRect/>
            </a:gradFill>
            <a:ln w="12700" cap="flat" cmpd="sng" algn="ctr">
              <a:noFill/>
              <a:prstDash val="solid"/>
            </a:ln>
            <a:effectLst/>
          </p:spPr>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Trebuchet MS" panose="020B0603020202020204" pitchFamily="34" charset="0"/>
                  <a:sym typeface="+mn-lt"/>
                </a:rPr>
                <a:t>CITIZENS PARTICIPATION AND ENGAGEMENT</a:t>
              </a:r>
            </a:p>
          </p:txBody>
        </p:sp>
        <p:sp>
          <p:nvSpPr>
            <p:cNvPr id="14" name="Rectangle 13">
              <a:extLst>
                <a:ext uri="{FF2B5EF4-FFF2-40B4-BE49-F238E27FC236}">
                  <a16:creationId xmlns:a16="http://schemas.microsoft.com/office/drawing/2014/main" id="{16CD581D-6726-B57E-5BAF-AA4E42A56CD6}"/>
                </a:ext>
              </a:extLst>
            </p:cNvPr>
            <p:cNvSpPr/>
            <p:nvPr/>
          </p:nvSpPr>
          <p:spPr>
            <a:xfrm>
              <a:off x="10601283" y="931978"/>
              <a:ext cx="556948" cy="516806"/>
            </a:xfrm>
            <a:prstGeom prst="rect">
              <a:avLst/>
            </a:prstGeom>
            <a:solidFill>
              <a:srgbClr val="FFFFFF"/>
            </a:solidFill>
            <a:ln w="19050" cap="flat" cmpd="sng" algn="ctr">
              <a:solidFill>
                <a:srgbClr val="001B50"/>
              </a:solidFill>
              <a:prstDash val="solid"/>
            </a:ln>
            <a:effectLst/>
          </p:spPr>
          <p:txBody>
            <a:bodyPr lIns="144000" tIns="144000" rIns="144000" bIns="14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prstClr val="white">
                    <a:lumMod val="50000"/>
                  </a:prstClr>
                </a:solidFill>
                <a:effectLst/>
                <a:uLnTx/>
                <a:uFillTx/>
                <a:latin typeface="Trebuchet MS" panose="020B0603020202020204" pitchFamily="34" charset="0"/>
                <a:sym typeface="+mn-lt"/>
              </a:endParaRPr>
            </a:p>
          </p:txBody>
        </p:sp>
        <p:grpSp>
          <p:nvGrpSpPr>
            <p:cNvPr id="16" name="Group 15">
              <a:extLst>
                <a:ext uri="{FF2B5EF4-FFF2-40B4-BE49-F238E27FC236}">
                  <a16:creationId xmlns:a16="http://schemas.microsoft.com/office/drawing/2014/main" id="{4B88C242-CF88-4019-C2D6-93AFCB0B8E0A}"/>
                </a:ext>
              </a:extLst>
            </p:cNvPr>
            <p:cNvGrpSpPr/>
            <p:nvPr/>
          </p:nvGrpSpPr>
          <p:grpSpPr>
            <a:xfrm>
              <a:off x="10715723" y="1055653"/>
              <a:ext cx="328068" cy="292608"/>
              <a:chOff x="3665613" y="1523088"/>
              <a:chExt cx="328068" cy="292608"/>
            </a:xfrm>
          </p:grpSpPr>
          <p:sp>
            <p:nvSpPr>
              <p:cNvPr id="17" name="Freeform 25">
                <a:extLst>
                  <a:ext uri="{FF2B5EF4-FFF2-40B4-BE49-F238E27FC236}">
                    <a16:creationId xmlns:a16="http://schemas.microsoft.com/office/drawing/2014/main" id="{87D154CD-A79C-D80A-1665-F5C27B948BBA}"/>
                  </a:ext>
                </a:extLst>
              </p:cNvPr>
              <p:cNvSpPr>
                <a:spLocks noEditPoints="1"/>
              </p:cNvSpPr>
              <p:nvPr/>
            </p:nvSpPr>
            <p:spPr bwMode="auto">
              <a:xfrm>
                <a:off x="3805392" y="1531608"/>
                <a:ext cx="188289" cy="142044"/>
              </a:xfrm>
              <a:custGeom>
                <a:avLst/>
                <a:gdLst>
                  <a:gd name="T0" fmla="*/ 25 w 978"/>
                  <a:gd name="T1" fmla="*/ 729 h 729"/>
                  <a:gd name="T2" fmla="*/ 7 w 978"/>
                  <a:gd name="T3" fmla="*/ 719 h 729"/>
                  <a:gd name="T4" fmla="*/ 13 w 978"/>
                  <a:gd name="T5" fmla="*/ 689 h 729"/>
                  <a:gd name="T6" fmla="*/ 888 w 978"/>
                  <a:gd name="T7" fmla="*/ 86 h 729"/>
                  <a:gd name="T8" fmla="*/ 919 w 978"/>
                  <a:gd name="T9" fmla="*/ 91 h 729"/>
                  <a:gd name="T10" fmla="*/ 913 w 978"/>
                  <a:gd name="T11" fmla="*/ 122 h 729"/>
                  <a:gd name="T12" fmla="*/ 38 w 978"/>
                  <a:gd name="T13" fmla="*/ 725 h 729"/>
                  <a:gd name="T14" fmla="*/ 25 w 978"/>
                  <a:gd name="T15" fmla="*/ 729 h 729"/>
                  <a:gd name="T16" fmla="*/ 578 w 978"/>
                  <a:gd name="T17" fmla="*/ 254 h 729"/>
                  <a:gd name="T18" fmla="*/ 586 w 978"/>
                  <a:gd name="T19" fmla="*/ 258 h 729"/>
                  <a:gd name="T20" fmla="*/ 825 w 978"/>
                  <a:gd name="T21" fmla="*/ 93 h 729"/>
                  <a:gd name="T22" fmla="*/ 826 w 978"/>
                  <a:gd name="T23" fmla="*/ 91 h 729"/>
                  <a:gd name="T24" fmla="*/ 849 w 978"/>
                  <a:gd name="T25" fmla="*/ 8 h 729"/>
                  <a:gd name="T26" fmla="*/ 841 w 978"/>
                  <a:gd name="T27" fmla="*/ 3 h 729"/>
                  <a:gd name="T28" fmla="*/ 602 w 978"/>
                  <a:gd name="T29" fmla="*/ 166 h 729"/>
                  <a:gd name="T30" fmla="*/ 599 w 978"/>
                  <a:gd name="T31" fmla="*/ 171 h 729"/>
                  <a:gd name="T32" fmla="*/ 578 w 978"/>
                  <a:gd name="T33" fmla="*/ 254 h 729"/>
                  <a:gd name="T34" fmla="*/ 646 w 978"/>
                  <a:gd name="T35" fmla="*/ 352 h 729"/>
                  <a:gd name="T36" fmla="*/ 730 w 978"/>
                  <a:gd name="T37" fmla="*/ 362 h 729"/>
                  <a:gd name="T38" fmla="*/ 736 w 978"/>
                  <a:gd name="T39" fmla="*/ 361 h 729"/>
                  <a:gd name="T40" fmla="*/ 974 w 978"/>
                  <a:gd name="T41" fmla="*/ 196 h 729"/>
                  <a:gd name="T42" fmla="*/ 972 w 978"/>
                  <a:gd name="T43" fmla="*/ 187 h 729"/>
                  <a:gd name="T44" fmla="*/ 886 w 978"/>
                  <a:gd name="T45" fmla="*/ 179 h 729"/>
                  <a:gd name="T46" fmla="*/ 884 w 978"/>
                  <a:gd name="T47" fmla="*/ 179 h 729"/>
                  <a:gd name="T48" fmla="*/ 644 w 978"/>
                  <a:gd name="T49" fmla="*/ 343 h 729"/>
                  <a:gd name="T50" fmla="*/ 646 w 978"/>
                  <a:gd name="T51" fmla="*/ 35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8" h="729">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060">
                  <a:lumMod val="90000"/>
                  <a:lumOff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Trebuchet MS" panose="020B0603020202020204" pitchFamily="34" charset="0"/>
                </a:endParaRPr>
              </a:p>
            </p:txBody>
          </p:sp>
          <p:sp>
            <p:nvSpPr>
              <p:cNvPr id="18" name="Freeform 26">
                <a:extLst>
                  <a:ext uri="{FF2B5EF4-FFF2-40B4-BE49-F238E27FC236}">
                    <a16:creationId xmlns:a16="http://schemas.microsoft.com/office/drawing/2014/main" id="{E73283E9-598F-CCB6-A742-0B8F90F46C4B}"/>
                  </a:ext>
                </a:extLst>
              </p:cNvPr>
              <p:cNvSpPr>
                <a:spLocks noEditPoints="1"/>
              </p:cNvSpPr>
              <p:nvPr/>
            </p:nvSpPr>
            <p:spPr bwMode="auto">
              <a:xfrm>
                <a:off x="3665613" y="1523088"/>
                <a:ext cx="289217" cy="292608"/>
              </a:xfrm>
              <a:custGeom>
                <a:avLst/>
                <a:gdLst>
                  <a:gd name="T0" fmla="*/ 1016 w 1502"/>
                  <a:gd name="T1" fmla="*/ 662 h 1502"/>
                  <a:gd name="T2" fmla="*/ 1030 w 1502"/>
                  <a:gd name="T3" fmla="*/ 751 h 1502"/>
                  <a:gd name="T4" fmla="*/ 751 w 1502"/>
                  <a:gd name="T5" fmla="*/ 1030 h 1502"/>
                  <a:gd name="T6" fmla="*/ 472 w 1502"/>
                  <a:gd name="T7" fmla="*/ 751 h 1502"/>
                  <a:gd name="T8" fmla="*/ 751 w 1502"/>
                  <a:gd name="T9" fmla="*/ 472 h 1502"/>
                  <a:gd name="T10" fmla="*/ 929 w 1502"/>
                  <a:gd name="T11" fmla="*/ 536 h 1502"/>
                  <a:gd name="T12" fmla="*/ 819 w 1502"/>
                  <a:gd name="T13" fmla="*/ 611 h 1502"/>
                  <a:gd name="T14" fmla="*/ 751 w 1502"/>
                  <a:gd name="T15" fmla="*/ 596 h 1502"/>
                  <a:gd name="T16" fmla="*/ 596 w 1502"/>
                  <a:gd name="T17" fmla="*/ 751 h 1502"/>
                  <a:gd name="T18" fmla="*/ 751 w 1502"/>
                  <a:gd name="T19" fmla="*/ 906 h 1502"/>
                  <a:gd name="T20" fmla="*/ 906 w 1502"/>
                  <a:gd name="T21" fmla="*/ 751 h 1502"/>
                  <a:gd name="T22" fmla="*/ 906 w 1502"/>
                  <a:gd name="T23" fmla="*/ 738 h 1502"/>
                  <a:gd name="T24" fmla="*/ 1016 w 1502"/>
                  <a:gd name="T25" fmla="*/ 662 h 1502"/>
                  <a:gd name="T26" fmla="*/ 1107 w 1502"/>
                  <a:gd name="T27" fmla="*/ 599 h 1502"/>
                  <a:gd name="T28" fmla="*/ 1138 w 1502"/>
                  <a:gd name="T29" fmla="*/ 751 h 1502"/>
                  <a:gd name="T30" fmla="*/ 751 w 1502"/>
                  <a:gd name="T31" fmla="*/ 1138 h 1502"/>
                  <a:gd name="T32" fmla="*/ 364 w 1502"/>
                  <a:gd name="T33" fmla="*/ 751 h 1502"/>
                  <a:gd name="T34" fmla="*/ 751 w 1502"/>
                  <a:gd name="T35" fmla="*/ 364 h 1502"/>
                  <a:gd name="T36" fmla="*/ 1020 w 1502"/>
                  <a:gd name="T37" fmla="*/ 473 h 1502"/>
                  <a:gd name="T38" fmla="*/ 1124 w 1502"/>
                  <a:gd name="T39" fmla="*/ 401 h 1502"/>
                  <a:gd name="T40" fmla="*/ 751 w 1502"/>
                  <a:gd name="T41" fmla="*/ 240 h 1502"/>
                  <a:gd name="T42" fmla="*/ 240 w 1502"/>
                  <a:gd name="T43" fmla="*/ 751 h 1502"/>
                  <a:gd name="T44" fmla="*/ 751 w 1502"/>
                  <a:gd name="T45" fmla="*/ 1262 h 1502"/>
                  <a:gd name="T46" fmla="*/ 1262 w 1502"/>
                  <a:gd name="T47" fmla="*/ 751 h 1502"/>
                  <a:gd name="T48" fmla="*/ 1211 w 1502"/>
                  <a:gd name="T49" fmla="*/ 528 h 1502"/>
                  <a:gd name="T50" fmla="*/ 1107 w 1502"/>
                  <a:gd name="T51" fmla="*/ 599 h 1502"/>
                  <a:gd name="T52" fmla="*/ 1333 w 1502"/>
                  <a:gd name="T53" fmla="*/ 443 h 1502"/>
                  <a:gd name="T54" fmla="*/ 1307 w 1502"/>
                  <a:gd name="T55" fmla="*/ 461 h 1502"/>
                  <a:gd name="T56" fmla="*/ 1378 w 1502"/>
                  <a:gd name="T57" fmla="*/ 751 h 1502"/>
                  <a:gd name="T58" fmla="*/ 751 w 1502"/>
                  <a:gd name="T59" fmla="*/ 1378 h 1502"/>
                  <a:gd name="T60" fmla="*/ 124 w 1502"/>
                  <a:gd name="T61" fmla="*/ 751 h 1502"/>
                  <a:gd name="T62" fmla="*/ 751 w 1502"/>
                  <a:gd name="T63" fmla="*/ 124 h 1502"/>
                  <a:gd name="T64" fmla="*/ 1220 w 1502"/>
                  <a:gd name="T65" fmla="*/ 335 h 1502"/>
                  <a:gd name="T66" fmla="*/ 1246 w 1502"/>
                  <a:gd name="T67" fmla="*/ 317 h 1502"/>
                  <a:gd name="T68" fmla="*/ 1273 w 1502"/>
                  <a:gd name="T69" fmla="*/ 211 h 1502"/>
                  <a:gd name="T70" fmla="*/ 751 w 1502"/>
                  <a:gd name="T71" fmla="*/ 0 h 1502"/>
                  <a:gd name="T72" fmla="*/ 0 w 1502"/>
                  <a:gd name="T73" fmla="*/ 751 h 1502"/>
                  <a:gd name="T74" fmla="*/ 751 w 1502"/>
                  <a:gd name="T75" fmla="*/ 1502 h 1502"/>
                  <a:gd name="T76" fmla="*/ 1502 w 1502"/>
                  <a:gd name="T77" fmla="*/ 751 h 1502"/>
                  <a:gd name="T78" fmla="*/ 1442 w 1502"/>
                  <a:gd name="T79" fmla="*/ 456 h 1502"/>
                  <a:gd name="T80" fmla="*/ 1333 w 1502"/>
                  <a:gd name="T81" fmla="*/ 44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2" h="1502">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rebuchet MS" panose="020B0603020202020204" pitchFamily="34" charset="0"/>
                </a:endParaRPr>
              </a:p>
            </p:txBody>
          </p:sp>
        </p:grpSp>
      </p:grpSp>
      <p:grpSp>
        <p:nvGrpSpPr>
          <p:cNvPr id="19" name="Group 18">
            <a:extLst>
              <a:ext uri="{FF2B5EF4-FFF2-40B4-BE49-F238E27FC236}">
                <a16:creationId xmlns:a16="http://schemas.microsoft.com/office/drawing/2014/main" id="{92770C8C-DE47-6145-1989-70FF729BF94C}"/>
              </a:ext>
            </a:extLst>
          </p:cNvPr>
          <p:cNvGrpSpPr/>
          <p:nvPr/>
        </p:nvGrpSpPr>
        <p:grpSpPr>
          <a:xfrm>
            <a:off x="-5869" y="1"/>
            <a:ext cx="12197869" cy="692216"/>
            <a:chOff x="-5869" y="1"/>
            <a:chExt cx="12197869" cy="692216"/>
          </a:xfrm>
        </p:grpSpPr>
        <p:sp>
          <p:nvSpPr>
            <p:cNvPr id="20" name="Rectangle 19">
              <a:extLst>
                <a:ext uri="{FF2B5EF4-FFF2-40B4-BE49-F238E27FC236}">
                  <a16:creationId xmlns:a16="http://schemas.microsoft.com/office/drawing/2014/main" id="{AD4591A0-8538-8E66-1864-37F4D6778B04}"/>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Rectangle: Rounded Corners 20">
              <a:extLst>
                <a:ext uri="{FF2B5EF4-FFF2-40B4-BE49-F238E27FC236}">
                  <a16:creationId xmlns:a16="http://schemas.microsoft.com/office/drawing/2014/main" id="{B2352119-89B2-974C-6A91-AF3500276F5C}"/>
                </a:ext>
              </a:extLst>
            </p:cNvPr>
            <p:cNvSpPr/>
            <p:nvPr/>
          </p:nvSpPr>
          <p:spPr>
            <a:xfrm>
              <a:off x="2120113" y="70389"/>
              <a:ext cx="5551137"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AC43945-B3D4-8B3E-DE56-DA7C26438A8E}"/>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93F87E-846B-FBEB-888C-510E027F6062}"/>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C345863B-0C2A-7231-0137-BB23423EB389}"/>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25" name="Picture 1">
              <a:extLst>
                <a:ext uri="{FF2B5EF4-FFF2-40B4-BE49-F238E27FC236}">
                  <a16:creationId xmlns:a16="http://schemas.microsoft.com/office/drawing/2014/main" id="{DADA9A06-BE25-F4EA-E6E2-D8849186F4D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Shape 25">
              <a:extLst>
                <a:ext uri="{FF2B5EF4-FFF2-40B4-BE49-F238E27FC236}">
                  <a16:creationId xmlns:a16="http://schemas.microsoft.com/office/drawing/2014/main" id="{74AD335D-0DF2-005A-949E-80BFF72D74DA}"/>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27" name="Picture 2" descr="A group of colorful birds&#10;&#10;Description automatically generated with low confidence">
              <a:extLst>
                <a:ext uri="{FF2B5EF4-FFF2-40B4-BE49-F238E27FC236}">
                  <a16:creationId xmlns:a16="http://schemas.microsoft.com/office/drawing/2014/main" id="{F0909FD8-CA30-56FF-FC02-7BD8D0CFD4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8" name="TextBox 27">
            <a:extLst>
              <a:ext uri="{FF2B5EF4-FFF2-40B4-BE49-F238E27FC236}">
                <a16:creationId xmlns:a16="http://schemas.microsoft.com/office/drawing/2014/main" id="{546A1337-CCF0-4478-137F-37579283D1D8}"/>
              </a:ext>
            </a:extLst>
          </p:cNvPr>
          <p:cNvSpPr txBox="1"/>
          <p:nvPr/>
        </p:nvSpPr>
        <p:spPr>
          <a:xfrm>
            <a:off x="2120113" y="38650"/>
            <a:ext cx="5162719" cy="400110"/>
          </a:xfrm>
          <a:prstGeom prst="rect">
            <a:avLst/>
          </a:prstGeom>
          <a:noFill/>
        </p:spPr>
        <p:txBody>
          <a:bodyPr wrap="square">
            <a:spAutoFit/>
          </a:bodyPr>
          <a:lstStyle/>
          <a:p>
            <a:r>
              <a:rPr lang="en-US" sz="2000" dirty="0">
                <a:solidFill>
                  <a:schemeClr val="bg1"/>
                </a:solidFill>
                <a:latin typeface="Trebuchet MS" panose="020B0603020202020204" pitchFamily="34" charset="0"/>
              </a:rPr>
              <a:t>Observations and Recommendations – 2/3</a:t>
            </a:r>
          </a:p>
        </p:txBody>
      </p:sp>
    </p:spTree>
    <p:extLst>
      <p:ext uri="{BB962C8B-B14F-4D97-AF65-F5344CB8AC3E}">
        <p14:creationId xmlns:p14="http://schemas.microsoft.com/office/powerpoint/2010/main" val="259800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240DC-5E07-4336-A251-87E341274433}"/>
              </a:ext>
            </a:extLst>
          </p:cNvPr>
          <p:cNvSpPr>
            <a:spLocks noGrp="1"/>
          </p:cNvSpPr>
          <p:nvPr>
            <p:ph type="sldNum" sz="quarter" idx="12"/>
          </p:nvPr>
        </p:nvSpPr>
        <p:spPr/>
        <p:txBody>
          <a:bodyPr/>
          <a:lstStyle/>
          <a:p>
            <a:fld id="{B55E7332-B74C-4FC6-99A2-D8C412507BB4}" type="slidenum">
              <a:rPr lang="x-none" smtClean="0"/>
              <a:t>54</a:t>
            </a:fld>
            <a:endParaRPr lang="x-none"/>
          </a:p>
        </p:txBody>
      </p:sp>
      <p:grpSp>
        <p:nvGrpSpPr>
          <p:cNvPr id="39" name="Group 38">
            <a:extLst>
              <a:ext uri="{FF2B5EF4-FFF2-40B4-BE49-F238E27FC236}">
                <a16:creationId xmlns:a16="http://schemas.microsoft.com/office/drawing/2014/main" id="{508E5C83-17A2-2C4C-7D49-F7C285900C13}"/>
              </a:ext>
            </a:extLst>
          </p:cNvPr>
          <p:cNvGrpSpPr/>
          <p:nvPr/>
        </p:nvGrpSpPr>
        <p:grpSpPr>
          <a:xfrm>
            <a:off x="610983" y="766965"/>
            <a:ext cx="10816092" cy="1999825"/>
            <a:chOff x="449317" y="931978"/>
            <a:chExt cx="10816092" cy="2127774"/>
          </a:xfrm>
        </p:grpSpPr>
        <p:sp>
          <p:nvSpPr>
            <p:cNvPr id="3" name="Right Triangle 2">
              <a:extLst>
                <a:ext uri="{FF2B5EF4-FFF2-40B4-BE49-F238E27FC236}">
                  <a16:creationId xmlns:a16="http://schemas.microsoft.com/office/drawing/2014/main" id="{16E74A62-B170-AE2A-5AE7-16802A243587}"/>
                </a:ext>
              </a:extLst>
            </p:cNvPr>
            <p:cNvSpPr/>
            <p:nvPr/>
          </p:nvSpPr>
          <p:spPr>
            <a:xfrm rot="10800000" flipV="1">
              <a:off x="10186826" y="931979"/>
              <a:ext cx="414457" cy="177800"/>
            </a:xfrm>
            <a:prstGeom prst="rtTriangle">
              <a:avLst/>
            </a:prstGeom>
            <a:solidFill>
              <a:srgbClr val="000B22"/>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lumMod val="50000"/>
                  </a:srgbClr>
                </a:solidFill>
                <a:effectLst/>
                <a:uLnTx/>
                <a:uFillTx/>
                <a:latin typeface="Trebuchet MS" panose="020B0603020202020204" pitchFamily="34" charset="0"/>
                <a:sym typeface="+mn-lt"/>
              </a:endParaRPr>
            </a:p>
          </p:txBody>
        </p:sp>
        <p:sp>
          <p:nvSpPr>
            <p:cNvPr id="6" name="Rectangle: Rounded Corners 5">
              <a:extLst>
                <a:ext uri="{FF2B5EF4-FFF2-40B4-BE49-F238E27FC236}">
                  <a16:creationId xmlns:a16="http://schemas.microsoft.com/office/drawing/2014/main" id="{3241AC31-5D76-7658-1BB8-BF16B9C84BBC}"/>
                </a:ext>
              </a:extLst>
            </p:cNvPr>
            <p:cNvSpPr/>
            <p:nvPr/>
          </p:nvSpPr>
          <p:spPr>
            <a:xfrm>
              <a:off x="449317" y="1214948"/>
              <a:ext cx="10807261" cy="1844804"/>
            </a:xfrm>
            <a:prstGeom prst="roundRect">
              <a:avLst>
                <a:gd name="adj" fmla="val 8398"/>
              </a:avLst>
            </a:prstGeom>
            <a:solidFill>
              <a:srgbClr val="FFFFFF"/>
            </a:solidFill>
            <a:ln w="19050" cap="flat" cmpd="sng" algn="ctr">
              <a:solidFill>
                <a:srgbClr val="001B5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412750" rtl="0" eaLnBrk="1" fontAlgn="auto" latinLnBrk="0" hangingPunct="0">
                <a:spcBef>
                  <a:spcPts val="0"/>
                </a:spcBef>
                <a:spcAft>
                  <a:spcPts val="0"/>
                </a:spcAft>
                <a:buClrTx/>
                <a:buSzTx/>
                <a:buFontTx/>
                <a:buNone/>
                <a:tabLst/>
                <a:defRPr/>
              </a:pPr>
              <a:r>
                <a:rPr kumimoji="0" lang="en-GB" sz="1200" b="1" i="1"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With rising cost of living triggered by supply shocks in food and energy, severe unemployment challenges are imminent. Lower-income households, which must devote a significantly larger share of their incomes to necessities, are being hit especially hard by the inflationary squeeze caused by the supply shock </a:t>
              </a:r>
            </a:p>
            <a:p>
              <a:pPr marL="742950" lvl="1" indent="-285750" algn="just" defTabSz="412750" hangingPunct="0">
                <a:lnSpc>
                  <a:spcPct val="150000"/>
                </a:lnSpc>
                <a:buFont typeface="Arial" panose="020B0604020202020204" pitchFamily="34" charset="0"/>
                <a:buChar char="•"/>
                <a:defRPr/>
              </a:pP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Government must identify and invest in current and future skills gap to improve youth employability levels. </a:t>
              </a:r>
            </a:p>
            <a:p>
              <a:pPr marL="742950" lvl="1" indent="-285750" algn="just" defTabSz="412750" hangingPunct="0">
                <a:lnSpc>
                  <a:spcPct val="150000"/>
                </a:lnSpc>
                <a:buFont typeface="Arial" panose="020B0604020202020204" pitchFamily="34" charset="0"/>
                <a:buChar char="•"/>
                <a:defRPr/>
              </a:pP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Support should be channelled  to identified sectors that can create decent and productive employment</a:t>
              </a:r>
            </a:p>
          </p:txBody>
        </p:sp>
        <p:sp>
          <p:nvSpPr>
            <p:cNvPr id="7" name="Rectangle: Rounded Corners 6">
              <a:extLst>
                <a:ext uri="{FF2B5EF4-FFF2-40B4-BE49-F238E27FC236}">
                  <a16:creationId xmlns:a16="http://schemas.microsoft.com/office/drawing/2014/main" id="{675E8E81-0820-2BAD-D578-90F14645A6BC}"/>
                </a:ext>
              </a:extLst>
            </p:cNvPr>
            <p:cNvSpPr/>
            <p:nvPr/>
          </p:nvSpPr>
          <p:spPr>
            <a:xfrm>
              <a:off x="501409" y="1109778"/>
              <a:ext cx="10764000" cy="288000"/>
            </a:xfrm>
            <a:prstGeom prst="roundRect">
              <a:avLst>
                <a:gd name="adj" fmla="val 50243"/>
              </a:avLst>
            </a:prstGeom>
            <a:gradFill flip="none" rotWithShape="1">
              <a:gsLst>
                <a:gs pos="0">
                  <a:srgbClr val="004E66"/>
                </a:gs>
                <a:gs pos="100000">
                  <a:srgbClr val="000B22"/>
                </a:gs>
              </a:gsLst>
              <a:lin ang="16200000" scaled="1"/>
              <a:tileRect/>
            </a:gradFill>
            <a:ln w="12700" cap="flat" cmpd="sng" algn="ctr">
              <a:noFill/>
              <a:prstDash val="solid"/>
            </a:ln>
            <a:effectLst/>
          </p:spPr>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Trebuchet MS" panose="020B0603020202020204" pitchFamily="34" charset="0"/>
                  <a:sym typeface="+mn-lt"/>
                </a:rPr>
                <a:t>EMPLOYMENT</a:t>
              </a:r>
            </a:p>
          </p:txBody>
        </p:sp>
        <p:sp>
          <p:nvSpPr>
            <p:cNvPr id="8" name="Rectangle 7">
              <a:extLst>
                <a:ext uri="{FF2B5EF4-FFF2-40B4-BE49-F238E27FC236}">
                  <a16:creationId xmlns:a16="http://schemas.microsoft.com/office/drawing/2014/main" id="{6A76C333-EB47-2F0C-DDAD-A33066CA027A}"/>
                </a:ext>
              </a:extLst>
            </p:cNvPr>
            <p:cNvSpPr/>
            <p:nvPr/>
          </p:nvSpPr>
          <p:spPr>
            <a:xfrm>
              <a:off x="10601283" y="931978"/>
              <a:ext cx="556948" cy="516806"/>
            </a:xfrm>
            <a:prstGeom prst="rect">
              <a:avLst/>
            </a:prstGeom>
            <a:solidFill>
              <a:srgbClr val="FFFFFF"/>
            </a:solidFill>
            <a:ln w="19050" cap="flat" cmpd="sng" algn="ctr">
              <a:solidFill>
                <a:srgbClr val="001B50"/>
              </a:solidFill>
              <a:prstDash val="solid"/>
            </a:ln>
            <a:effectLst/>
          </p:spPr>
          <p:txBody>
            <a:bodyPr lIns="144000" tIns="144000" rIns="144000" bIns="14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prstClr val="white">
                    <a:lumMod val="50000"/>
                  </a:prstClr>
                </a:solidFill>
                <a:effectLst/>
                <a:uLnTx/>
                <a:uFillTx/>
                <a:latin typeface="Trebuchet MS" panose="020B0603020202020204" pitchFamily="34" charset="0"/>
                <a:sym typeface="+mn-lt"/>
              </a:endParaRPr>
            </a:p>
          </p:txBody>
        </p:sp>
        <p:grpSp>
          <p:nvGrpSpPr>
            <p:cNvPr id="9" name="Group 8">
              <a:extLst>
                <a:ext uri="{FF2B5EF4-FFF2-40B4-BE49-F238E27FC236}">
                  <a16:creationId xmlns:a16="http://schemas.microsoft.com/office/drawing/2014/main" id="{57837A9D-9498-9617-DD1F-EC281D851FB5}"/>
                </a:ext>
              </a:extLst>
            </p:cNvPr>
            <p:cNvGrpSpPr/>
            <p:nvPr/>
          </p:nvGrpSpPr>
          <p:grpSpPr>
            <a:xfrm>
              <a:off x="10644255" y="1010280"/>
              <a:ext cx="399536" cy="421336"/>
              <a:chOff x="3594145" y="1477715"/>
              <a:chExt cx="399536" cy="421336"/>
            </a:xfrm>
          </p:grpSpPr>
          <p:sp>
            <p:nvSpPr>
              <p:cNvPr id="10" name="Freeform 25">
                <a:extLst>
                  <a:ext uri="{FF2B5EF4-FFF2-40B4-BE49-F238E27FC236}">
                    <a16:creationId xmlns:a16="http://schemas.microsoft.com/office/drawing/2014/main" id="{29AC34C2-F080-9653-FF9F-301C7B1C302E}"/>
                  </a:ext>
                </a:extLst>
              </p:cNvPr>
              <p:cNvSpPr>
                <a:spLocks noEditPoints="1"/>
              </p:cNvSpPr>
              <p:nvPr/>
            </p:nvSpPr>
            <p:spPr bwMode="auto">
              <a:xfrm>
                <a:off x="3805392" y="1531608"/>
                <a:ext cx="188289" cy="142044"/>
              </a:xfrm>
              <a:custGeom>
                <a:avLst/>
                <a:gdLst>
                  <a:gd name="T0" fmla="*/ 25 w 978"/>
                  <a:gd name="T1" fmla="*/ 729 h 729"/>
                  <a:gd name="T2" fmla="*/ 7 w 978"/>
                  <a:gd name="T3" fmla="*/ 719 h 729"/>
                  <a:gd name="T4" fmla="*/ 13 w 978"/>
                  <a:gd name="T5" fmla="*/ 689 h 729"/>
                  <a:gd name="T6" fmla="*/ 888 w 978"/>
                  <a:gd name="T7" fmla="*/ 86 h 729"/>
                  <a:gd name="T8" fmla="*/ 919 w 978"/>
                  <a:gd name="T9" fmla="*/ 91 h 729"/>
                  <a:gd name="T10" fmla="*/ 913 w 978"/>
                  <a:gd name="T11" fmla="*/ 122 h 729"/>
                  <a:gd name="T12" fmla="*/ 38 w 978"/>
                  <a:gd name="T13" fmla="*/ 725 h 729"/>
                  <a:gd name="T14" fmla="*/ 25 w 978"/>
                  <a:gd name="T15" fmla="*/ 729 h 729"/>
                  <a:gd name="T16" fmla="*/ 578 w 978"/>
                  <a:gd name="T17" fmla="*/ 254 h 729"/>
                  <a:gd name="T18" fmla="*/ 586 w 978"/>
                  <a:gd name="T19" fmla="*/ 258 h 729"/>
                  <a:gd name="T20" fmla="*/ 825 w 978"/>
                  <a:gd name="T21" fmla="*/ 93 h 729"/>
                  <a:gd name="T22" fmla="*/ 826 w 978"/>
                  <a:gd name="T23" fmla="*/ 91 h 729"/>
                  <a:gd name="T24" fmla="*/ 849 w 978"/>
                  <a:gd name="T25" fmla="*/ 8 h 729"/>
                  <a:gd name="T26" fmla="*/ 841 w 978"/>
                  <a:gd name="T27" fmla="*/ 3 h 729"/>
                  <a:gd name="T28" fmla="*/ 602 w 978"/>
                  <a:gd name="T29" fmla="*/ 166 h 729"/>
                  <a:gd name="T30" fmla="*/ 599 w 978"/>
                  <a:gd name="T31" fmla="*/ 171 h 729"/>
                  <a:gd name="T32" fmla="*/ 578 w 978"/>
                  <a:gd name="T33" fmla="*/ 254 h 729"/>
                  <a:gd name="T34" fmla="*/ 646 w 978"/>
                  <a:gd name="T35" fmla="*/ 352 h 729"/>
                  <a:gd name="T36" fmla="*/ 730 w 978"/>
                  <a:gd name="T37" fmla="*/ 362 h 729"/>
                  <a:gd name="T38" fmla="*/ 736 w 978"/>
                  <a:gd name="T39" fmla="*/ 361 h 729"/>
                  <a:gd name="T40" fmla="*/ 974 w 978"/>
                  <a:gd name="T41" fmla="*/ 196 h 729"/>
                  <a:gd name="T42" fmla="*/ 972 w 978"/>
                  <a:gd name="T43" fmla="*/ 187 h 729"/>
                  <a:gd name="T44" fmla="*/ 886 w 978"/>
                  <a:gd name="T45" fmla="*/ 179 h 729"/>
                  <a:gd name="T46" fmla="*/ 884 w 978"/>
                  <a:gd name="T47" fmla="*/ 179 h 729"/>
                  <a:gd name="T48" fmla="*/ 644 w 978"/>
                  <a:gd name="T49" fmla="*/ 343 h 729"/>
                  <a:gd name="T50" fmla="*/ 646 w 978"/>
                  <a:gd name="T51" fmla="*/ 35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8" h="729">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060">
                  <a:lumMod val="90000"/>
                  <a:lumOff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Trebuchet MS" panose="020B0603020202020204" pitchFamily="34" charset="0"/>
                </a:endParaRPr>
              </a:p>
            </p:txBody>
          </p:sp>
          <p:sp>
            <p:nvSpPr>
              <p:cNvPr id="11" name="Freeform 26">
                <a:extLst>
                  <a:ext uri="{FF2B5EF4-FFF2-40B4-BE49-F238E27FC236}">
                    <a16:creationId xmlns:a16="http://schemas.microsoft.com/office/drawing/2014/main" id="{D30AE9DD-11CD-0097-7115-2EBB51360F4C}"/>
                  </a:ext>
                </a:extLst>
              </p:cNvPr>
              <p:cNvSpPr>
                <a:spLocks noEditPoints="1"/>
              </p:cNvSpPr>
              <p:nvPr/>
            </p:nvSpPr>
            <p:spPr bwMode="auto">
              <a:xfrm>
                <a:off x="3594145" y="1477715"/>
                <a:ext cx="396000" cy="421336"/>
              </a:xfrm>
              <a:custGeom>
                <a:avLst/>
                <a:gdLst>
                  <a:gd name="T0" fmla="*/ 1016 w 1502"/>
                  <a:gd name="T1" fmla="*/ 662 h 1502"/>
                  <a:gd name="T2" fmla="*/ 1030 w 1502"/>
                  <a:gd name="T3" fmla="*/ 751 h 1502"/>
                  <a:gd name="T4" fmla="*/ 751 w 1502"/>
                  <a:gd name="T5" fmla="*/ 1030 h 1502"/>
                  <a:gd name="T6" fmla="*/ 472 w 1502"/>
                  <a:gd name="T7" fmla="*/ 751 h 1502"/>
                  <a:gd name="T8" fmla="*/ 751 w 1502"/>
                  <a:gd name="T9" fmla="*/ 472 h 1502"/>
                  <a:gd name="T10" fmla="*/ 929 w 1502"/>
                  <a:gd name="T11" fmla="*/ 536 h 1502"/>
                  <a:gd name="T12" fmla="*/ 819 w 1502"/>
                  <a:gd name="T13" fmla="*/ 611 h 1502"/>
                  <a:gd name="T14" fmla="*/ 751 w 1502"/>
                  <a:gd name="T15" fmla="*/ 596 h 1502"/>
                  <a:gd name="T16" fmla="*/ 596 w 1502"/>
                  <a:gd name="T17" fmla="*/ 751 h 1502"/>
                  <a:gd name="T18" fmla="*/ 751 w 1502"/>
                  <a:gd name="T19" fmla="*/ 906 h 1502"/>
                  <a:gd name="T20" fmla="*/ 906 w 1502"/>
                  <a:gd name="T21" fmla="*/ 751 h 1502"/>
                  <a:gd name="T22" fmla="*/ 906 w 1502"/>
                  <a:gd name="T23" fmla="*/ 738 h 1502"/>
                  <a:gd name="T24" fmla="*/ 1016 w 1502"/>
                  <a:gd name="T25" fmla="*/ 662 h 1502"/>
                  <a:gd name="T26" fmla="*/ 1107 w 1502"/>
                  <a:gd name="T27" fmla="*/ 599 h 1502"/>
                  <a:gd name="T28" fmla="*/ 1138 w 1502"/>
                  <a:gd name="T29" fmla="*/ 751 h 1502"/>
                  <a:gd name="T30" fmla="*/ 751 w 1502"/>
                  <a:gd name="T31" fmla="*/ 1138 h 1502"/>
                  <a:gd name="T32" fmla="*/ 364 w 1502"/>
                  <a:gd name="T33" fmla="*/ 751 h 1502"/>
                  <a:gd name="T34" fmla="*/ 751 w 1502"/>
                  <a:gd name="T35" fmla="*/ 364 h 1502"/>
                  <a:gd name="T36" fmla="*/ 1020 w 1502"/>
                  <a:gd name="T37" fmla="*/ 473 h 1502"/>
                  <a:gd name="T38" fmla="*/ 1124 w 1502"/>
                  <a:gd name="T39" fmla="*/ 401 h 1502"/>
                  <a:gd name="T40" fmla="*/ 751 w 1502"/>
                  <a:gd name="T41" fmla="*/ 240 h 1502"/>
                  <a:gd name="T42" fmla="*/ 240 w 1502"/>
                  <a:gd name="T43" fmla="*/ 751 h 1502"/>
                  <a:gd name="T44" fmla="*/ 751 w 1502"/>
                  <a:gd name="T45" fmla="*/ 1262 h 1502"/>
                  <a:gd name="T46" fmla="*/ 1262 w 1502"/>
                  <a:gd name="T47" fmla="*/ 751 h 1502"/>
                  <a:gd name="T48" fmla="*/ 1211 w 1502"/>
                  <a:gd name="T49" fmla="*/ 528 h 1502"/>
                  <a:gd name="T50" fmla="*/ 1107 w 1502"/>
                  <a:gd name="T51" fmla="*/ 599 h 1502"/>
                  <a:gd name="T52" fmla="*/ 1333 w 1502"/>
                  <a:gd name="T53" fmla="*/ 443 h 1502"/>
                  <a:gd name="T54" fmla="*/ 1307 w 1502"/>
                  <a:gd name="T55" fmla="*/ 461 h 1502"/>
                  <a:gd name="T56" fmla="*/ 1378 w 1502"/>
                  <a:gd name="T57" fmla="*/ 751 h 1502"/>
                  <a:gd name="T58" fmla="*/ 751 w 1502"/>
                  <a:gd name="T59" fmla="*/ 1378 h 1502"/>
                  <a:gd name="T60" fmla="*/ 124 w 1502"/>
                  <a:gd name="T61" fmla="*/ 751 h 1502"/>
                  <a:gd name="T62" fmla="*/ 751 w 1502"/>
                  <a:gd name="T63" fmla="*/ 124 h 1502"/>
                  <a:gd name="T64" fmla="*/ 1220 w 1502"/>
                  <a:gd name="T65" fmla="*/ 335 h 1502"/>
                  <a:gd name="T66" fmla="*/ 1246 w 1502"/>
                  <a:gd name="T67" fmla="*/ 317 h 1502"/>
                  <a:gd name="T68" fmla="*/ 1273 w 1502"/>
                  <a:gd name="T69" fmla="*/ 211 h 1502"/>
                  <a:gd name="T70" fmla="*/ 751 w 1502"/>
                  <a:gd name="T71" fmla="*/ 0 h 1502"/>
                  <a:gd name="T72" fmla="*/ 0 w 1502"/>
                  <a:gd name="T73" fmla="*/ 751 h 1502"/>
                  <a:gd name="T74" fmla="*/ 751 w 1502"/>
                  <a:gd name="T75" fmla="*/ 1502 h 1502"/>
                  <a:gd name="T76" fmla="*/ 1502 w 1502"/>
                  <a:gd name="T77" fmla="*/ 751 h 1502"/>
                  <a:gd name="T78" fmla="*/ 1442 w 1502"/>
                  <a:gd name="T79" fmla="*/ 456 h 1502"/>
                  <a:gd name="T80" fmla="*/ 1333 w 1502"/>
                  <a:gd name="T81" fmla="*/ 44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2" h="1502">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rebuchet MS" panose="020B0603020202020204" pitchFamily="34" charset="0"/>
                </a:endParaRPr>
              </a:p>
            </p:txBody>
          </p:sp>
        </p:grpSp>
      </p:grpSp>
      <p:grpSp>
        <p:nvGrpSpPr>
          <p:cNvPr id="40" name="Group 39">
            <a:extLst>
              <a:ext uri="{FF2B5EF4-FFF2-40B4-BE49-F238E27FC236}">
                <a16:creationId xmlns:a16="http://schemas.microsoft.com/office/drawing/2014/main" id="{4F2550D3-3287-9812-5E69-FE6C26DFB3E6}"/>
              </a:ext>
            </a:extLst>
          </p:cNvPr>
          <p:cNvGrpSpPr/>
          <p:nvPr/>
        </p:nvGrpSpPr>
        <p:grpSpPr>
          <a:xfrm>
            <a:off x="637029" y="2862511"/>
            <a:ext cx="10816092" cy="2533218"/>
            <a:chOff x="449317" y="931978"/>
            <a:chExt cx="10816092" cy="2208031"/>
          </a:xfrm>
        </p:grpSpPr>
        <p:sp>
          <p:nvSpPr>
            <p:cNvPr id="41" name="Right Triangle 40">
              <a:extLst>
                <a:ext uri="{FF2B5EF4-FFF2-40B4-BE49-F238E27FC236}">
                  <a16:creationId xmlns:a16="http://schemas.microsoft.com/office/drawing/2014/main" id="{D5309F7B-BF25-0364-C4E3-3BF1593A3054}"/>
                </a:ext>
              </a:extLst>
            </p:cNvPr>
            <p:cNvSpPr/>
            <p:nvPr/>
          </p:nvSpPr>
          <p:spPr>
            <a:xfrm rot="10800000" flipV="1">
              <a:off x="10186826" y="931979"/>
              <a:ext cx="414457" cy="177800"/>
            </a:xfrm>
            <a:prstGeom prst="rtTriangle">
              <a:avLst/>
            </a:prstGeom>
            <a:solidFill>
              <a:srgbClr val="000B22"/>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lumMod val="50000"/>
                  </a:srgbClr>
                </a:solidFill>
                <a:effectLst/>
                <a:uLnTx/>
                <a:uFillTx/>
                <a:latin typeface="Trebuchet MS" panose="020B0603020202020204" pitchFamily="34" charset="0"/>
                <a:sym typeface="+mn-lt"/>
              </a:endParaRPr>
            </a:p>
          </p:txBody>
        </p:sp>
        <p:sp>
          <p:nvSpPr>
            <p:cNvPr id="42" name="Rectangle: Rounded Corners 41">
              <a:extLst>
                <a:ext uri="{FF2B5EF4-FFF2-40B4-BE49-F238E27FC236}">
                  <a16:creationId xmlns:a16="http://schemas.microsoft.com/office/drawing/2014/main" id="{B432B553-28A3-21D2-853A-F914F6160C36}"/>
                </a:ext>
              </a:extLst>
            </p:cNvPr>
            <p:cNvSpPr/>
            <p:nvPr/>
          </p:nvSpPr>
          <p:spPr>
            <a:xfrm>
              <a:off x="449317" y="1214947"/>
              <a:ext cx="10807261" cy="1925062"/>
            </a:xfrm>
            <a:prstGeom prst="roundRect">
              <a:avLst>
                <a:gd name="adj" fmla="val 8398"/>
              </a:avLst>
            </a:prstGeom>
            <a:solidFill>
              <a:srgbClr val="FFFFFF"/>
            </a:solidFill>
            <a:ln w="19050" cap="flat" cmpd="sng" algn="ctr">
              <a:solidFill>
                <a:srgbClr val="001B5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lgn="just" defTabSz="412750" hangingPunct="0">
                <a:lnSpc>
                  <a:spcPct val="150000"/>
                </a:lnSpc>
                <a:buFont typeface="Arial" panose="020B0604020202020204" pitchFamily="34" charset="0"/>
                <a:buChar char="•"/>
                <a:defRPr/>
              </a:pPr>
              <a:endParaRPr kumimoji="0" lang="en-GB" sz="1200" u="none" strike="noStrike" kern="0" cap="none" spc="0" normalizeH="0" baseline="0" noProof="0" dirty="0">
                <a:ln>
                  <a:noFill/>
                </a:ln>
                <a:solidFill>
                  <a:srgbClr val="1A77B9"/>
                </a:solidFill>
                <a:effectLst/>
                <a:uLnTx/>
                <a:uFillTx/>
                <a:latin typeface="Trebuchet MS" panose="020B0603020202020204" pitchFamily="34" charset="0"/>
                <a:sym typeface="Trebuchet MS" panose="020B0603020202020204"/>
              </a:endParaRPr>
            </a:p>
            <a:p>
              <a:pPr marL="742950" lvl="1" indent="-285750" algn="just" defTabSz="412750" hangingPunct="0">
                <a:lnSpc>
                  <a:spcPct val="150000"/>
                </a:lnSpc>
                <a:buFont typeface="Arial" panose="020B0604020202020204" pitchFamily="34" charset="0"/>
                <a:buChar char="•"/>
                <a:defRPr/>
              </a:pP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The State needs to consolidate efforts of its </a:t>
              </a:r>
              <a:r>
                <a:rPr kumimoji="0" lang="en-GB" sz="1200" u="none" strike="noStrike" kern="0" cap="none" spc="0" normalizeH="0" baseline="0" noProof="0" dirty="0" err="1">
                  <a:ln>
                    <a:noFill/>
                  </a:ln>
                  <a:solidFill>
                    <a:schemeClr val="tx1">
                      <a:lumMod val="75000"/>
                      <a:lumOff val="25000"/>
                    </a:schemeClr>
                  </a:solidFill>
                  <a:effectLst/>
                  <a:uLnTx/>
                  <a:uFillTx/>
                  <a:latin typeface="Trebuchet MS" panose="020B0603020202020204" pitchFamily="34" charset="0"/>
                  <a:sym typeface="Trebuchet MS" panose="020B0603020202020204"/>
                </a:rPr>
                <a:t>Eko</a:t>
              </a: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 Innovation Centre and Lagos State Employment Trust Fund (LSETF) to support the emergence of Data Scientists, Data Analysts, Software Developers, and other most sought after skills, who can work remotely from Nigeria, serving Africa and the world in the next 5 years. This would boost revenue generation from income taxes as well as position the State as Africa’s </a:t>
              </a:r>
              <a:r>
                <a:rPr kumimoji="0" lang="en-GB" sz="1200" u="none" strike="noStrike" kern="0" cap="none" spc="0" normalizeH="0" baseline="0" noProof="0" dirty="0" err="1">
                  <a:ln>
                    <a:noFill/>
                  </a:ln>
                  <a:solidFill>
                    <a:schemeClr val="tx1">
                      <a:lumMod val="75000"/>
                      <a:lumOff val="25000"/>
                    </a:schemeClr>
                  </a:solidFill>
                  <a:effectLst/>
                  <a:uLnTx/>
                  <a:uFillTx/>
                  <a:latin typeface="Trebuchet MS" panose="020B0603020202020204" pitchFamily="34" charset="0"/>
                  <a:sym typeface="Trebuchet MS" panose="020B0603020202020204"/>
                </a:rPr>
                <a:t>Pemium</a:t>
              </a: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 Technology Hub</a:t>
              </a:r>
            </a:p>
            <a:p>
              <a:pPr marL="742950" lvl="1" indent="-285750" algn="just" defTabSz="412750" hangingPunct="0">
                <a:lnSpc>
                  <a:spcPct val="150000"/>
                </a:lnSpc>
                <a:buFont typeface="Arial" panose="020B0604020202020204" pitchFamily="34" charset="0"/>
                <a:buChar char="•"/>
                <a:defRPr/>
              </a:pP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Citizen’s wellbeing enhancement programmes should be improved upon to promote active involvement of the teeming youth in socio-economic areas of </a:t>
              </a:r>
              <a:r>
                <a:rPr lang="en-GB" sz="1200" kern="0" dirty="0">
                  <a:solidFill>
                    <a:schemeClr val="tx1">
                      <a:lumMod val="75000"/>
                      <a:lumOff val="25000"/>
                    </a:schemeClr>
                  </a:solidFill>
                  <a:latin typeface="Trebuchet MS" panose="020B0603020202020204" pitchFamily="34" charset="0"/>
                  <a:sym typeface="Trebuchet MS" panose="020B0603020202020204"/>
                </a:rPr>
                <a:t>choice</a:t>
              </a: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a:t>
              </a:r>
            </a:p>
            <a:p>
              <a:pPr marL="742950" lvl="1" indent="-285750" algn="just" defTabSz="412750" hangingPunct="0">
                <a:lnSpc>
                  <a:spcPct val="150000"/>
                </a:lnSpc>
                <a:buFont typeface="Arial" panose="020B0604020202020204" pitchFamily="34" charset="0"/>
                <a:buChar char="•"/>
                <a:defRPr/>
              </a:pP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LASHMA needs to continue their effort on awareness campaigns to capture more citizens into the Health Schemes</a:t>
              </a:r>
            </a:p>
          </p:txBody>
        </p:sp>
        <p:sp>
          <p:nvSpPr>
            <p:cNvPr id="43" name="Rectangle: Rounded Corners 42">
              <a:extLst>
                <a:ext uri="{FF2B5EF4-FFF2-40B4-BE49-F238E27FC236}">
                  <a16:creationId xmlns:a16="http://schemas.microsoft.com/office/drawing/2014/main" id="{D5D9226E-D118-51C2-B3D2-AB18778D7B07}"/>
                </a:ext>
              </a:extLst>
            </p:cNvPr>
            <p:cNvSpPr/>
            <p:nvPr/>
          </p:nvSpPr>
          <p:spPr>
            <a:xfrm>
              <a:off x="501409" y="1109778"/>
              <a:ext cx="10764000" cy="288000"/>
            </a:xfrm>
            <a:prstGeom prst="roundRect">
              <a:avLst>
                <a:gd name="adj" fmla="val 50243"/>
              </a:avLst>
            </a:prstGeom>
            <a:gradFill flip="none" rotWithShape="1">
              <a:gsLst>
                <a:gs pos="0">
                  <a:srgbClr val="004E66"/>
                </a:gs>
                <a:gs pos="100000">
                  <a:srgbClr val="000B22"/>
                </a:gs>
              </a:gsLst>
              <a:lin ang="16200000" scaled="1"/>
              <a:tileRect/>
            </a:gradFill>
            <a:ln w="12700" cap="flat" cmpd="sng" algn="ctr">
              <a:noFill/>
              <a:prstDash val="solid"/>
            </a:ln>
            <a:effectLst/>
          </p:spPr>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Trebuchet MS" panose="020B0603020202020204" pitchFamily="34" charset="0"/>
                  <a:sym typeface="+mn-lt"/>
                </a:rPr>
                <a:t>HUMAN CAPITAL DEVELOPMENT</a:t>
              </a:r>
            </a:p>
          </p:txBody>
        </p:sp>
        <p:sp>
          <p:nvSpPr>
            <p:cNvPr id="44" name="Rectangle 43">
              <a:extLst>
                <a:ext uri="{FF2B5EF4-FFF2-40B4-BE49-F238E27FC236}">
                  <a16:creationId xmlns:a16="http://schemas.microsoft.com/office/drawing/2014/main" id="{06E3735A-7FAA-E6AA-F743-D2438F42ADDB}"/>
                </a:ext>
              </a:extLst>
            </p:cNvPr>
            <p:cNvSpPr/>
            <p:nvPr/>
          </p:nvSpPr>
          <p:spPr>
            <a:xfrm>
              <a:off x="10601283" y="931978"/>
              <a:ext cx="556948" cy="516806"/>
            </a:xfrm>
            <a:prstGeom prst="rect">
              <a:avLst/>
            </a:prstGeom>
            <a:solidFill>
              <a:srgbClr val="FFFFFF"/>
            </a:solidFill>
            <a:ln w="19050" cap="flat" cmpd="sng" algn="ctr">
              <a:solidFill>
                <a:srgbClr val="001B50"/>
              </a:solidFill>
              <a:prstDash val="solid"/>
            </a:ln>
            <a:effectLst/>
          </p:spPr>
          <p:txBody>
            <a:bodyPr lIns="144000" tIns="144000" rIns="144000" bIns="14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prstClr val="white">
                    <a:lumMod val="50000"/>
                  </a:prstClr>
                </a:solidFill>
                <a:effectLst/>
                <a:uLnTx/>
                <a:uFillTx/>
                <a:latin typeface="Trebuchet MS" panose="020B0603020202020204" pitchFamily="34" charset="0"/>
                <a:sym typeface="+mn-lt"/>
              </a:endParaRPr>
            </a:p>
          </p:txBody>
        </p:sp>
        <p:grpSp>
          <p:nvGrpSpPr>
            <p:cNvPr id="45" name="Group 44">
              <a:extLst>
                <a:ext uri="{FF2B5EF4-FFF2-40B4-BE49-F238E27FC236}">
                  <a16:creationId xmlns:a16="http://schemas.microsoft.com/office/drawing/2014/main" id="{75C70DFF-C405-E22E-3BE8-2E4D732A0440}"/>
                </a:ext>
              </a:extLst>
            </p:cNvPr>
            <p:cNvGrpSpPr/>
            <p:nvPr/>
          </p:nvGrpSpPr>
          <p:grpSpPr>
            <a:xfrm>
              <a:off x="10653375" y="1032259"/>
              <a:ext cx="432000" cy="345166"/>
              <a:chOff x="3603265" y="1499694"/>
              <a:chExt cx="432000" cy="345166"/>
            </a:xfrm>
          </p:grpSpPr>
          <p:sp>
            <p:nvSpPr>
              <p:cNvPr id="46" name="Freeform 25">
                <a:extLst>
                  <a:ext uri="{FF2B5EF4-FFF2-40B4-BE49-F238E27FC236}">
                    <a16:creationId xmlns:a16="http://schemas.microsoft.com/office/drawing/2014/main" id="{FD1B73D3-EDA1-DAE1-5FA0-23618E7D71E3}"/>
                  </a:ext>
                </a:extLst>
              </p:cNvPr>
              <p:cNvSpPr>
                <a:spLocks noEditPoints="1"/>
              </p:cNvSpPr>
              <p:nvPr/>
            </p:nvSpPr>
            <p:spPr bwMode="auto">
              <a:xfrm>
                <a:off x="3805392" y="1531608"/>
                <a:ext cx="188289" cy="142044"/>
              </a:xfrm>
              <a:custGeom>
                <a:avLst/>
                <a:gdLst>
                  <a:gd name="T0" fmla="*/ 25 w 978"/>
                  <a:gd name="T1" fmla="*/ 729 h 729"/>
                  <a:gd name="T2" fmla="*/ 7 w 978"/>
                  <a:gd name="T3" fmla="*/ 719 h 729"/>
                  <a:gd name="T4" fmla="*/ 13 w 978"/>
                  <a:gd name="T5" fmla="*/ 689 h 729"/>
                  <a:gd name="T6" fmla="*/ 888 w 978"/>
                  <a:gd name="T7" fmla="*/ 86 h 729"/>
                  <a:gd name="T8" fmla="*/ 919 w 978"/>
                  <a:gd name="T9" fmla="*/ 91 h 729"/>
                  <a:gd name="T10" fmla="*/ 913 w 978"/>
                  <a:gd name="T11" fmla="*/ 122 h 729"/>
                  <a:gd name="T12" fmla="*/ 38 w 978"/>
                  <a:gd name="T13" fmla="*/ 725 h 729"/>
                  <a:gd name="T14" fmla="*/ 25 w 978"/>
                  <a:gd name="T15" fmla="*/ 729 h 729"/>
                  <a:gd name="T16" fmla="*/ 578 w 978"/>
                  <a:gd name="T17" fmla="*/ 254 h 729"/>
                  <a:gd name="T18" fmla="*/ 586 w 978"/>
                  <a:gd name="T19" fmla="*/ 258 h 729"/>
                  <a:gd name="T20" fmla="*/ 825 w 978"/>
                  <a:gd name="T21" fmla="*/ 93 h 729"/>
                  <a:gd name="T22" fmla="*/ 826 w 978"/>
                  <a:gd name="T23" fmla="*/ 91 h 729"/>
                  <a:gd name="T24" fmla="*/ 849 w 978"/>
                  <a:gd name="T25" fmla="*/ 8 h 729"/>
                  <a:gd name="T26" fmla="*/ 841 w 978"/>
                  <a:gd name="T27" fmla="*/ 3 h 729"/>
                  <a:gd name="T28" fmla="*/ 602 w 978"/>
                  <a:gd name="T29" fmla="*/ 166 h 729"/>
                  <a:gd name="T30" fmla="*/ 599 w 978"/>
                  <a:gd name="T31" fmla="*/ 171 h 729"/>
                  <a:gd name="T32" fmla="*/ 578 w 978"/>
                  <a:gd name="T33" fmla="*/ 254 h 729"/>
                  <a:gd name="T34" fmla="*/ 646 w 978"/>
                  <a:gd name="T35" fmla="*/ 352 h 729"/>
                  <a:gd name="T36" fmla="*/ 730 w 978"/>
                  <a:gd name="T37" fmla="*/ 362 h 729"/>
                  <a:gd name="T38" fmla="*/ 736 w 978"/>
                  <a:gd name="T39" fmla="*/ 361 h 729"/>
                  <a:gd name="T40" fmla="*/ 974 w 978"/>
                  <a:gd name="T41" fmla="*/ 196 h 729"/>
                  <a:gd name="T42" fmla="*/ 972 w 978"/>
                  <a:gd name="T43" fmla="*/ 187 h 729"/>
                  <a:gd name="T44" fmla="*/ 886 w 978"/>
                  <a:gd name="T45" fmla="*/ 179 h 729"/>
                  <a:gd name="T46" fmla="*/ 884 w 978"/>
                  <a:gd name="T47" fmla="*/ 179 h 729"/>
                  <a:gd name="T48" fmla="*/ 644 w 978"/>
                  <a:gd name="T49" fmla="*/ 343 h 729"/>
                  <a:gd name="T50" fmla="*/ 646 w 978"/>
                  <a:gd name="T51" fmla="*/ 35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8" h="729">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060">
                  <a:lumMod val="90000"/>
                  <a:lumOff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rebuchet MS" panose="020B0603020202020204" pitchFamily="34" charset="0"/>
                </a:endParaRPr>
              </a:p>
            </p:txBody>
          </p:sp>
          <p:sp>
            <p:nvSpPr>
              <p:cNvPr id="47" name="Freeform 26">
                <a:extLst>
                  <a:ext uri="{FF2B5EF4-FFF2-40B4-BE49-F238E27FC236}">
                    <a16:creationId xmlns:a16="http://schemas.microsoft.com/office/drawing/2014/main" id="{8AAA9C53-4567-61CC-0A8A-CE3E692CE19A}"/>
                  </a:ext>
                </a:extLst>
              </p:cNvPr>
              <p:cNvSpPr>
                <a:spLocks noEditPoints="1"/>
              </p:cNvSpPr>
              <p:nvPr/>
            </p:nvSpPr>
            <p:spPr bwMode="auto">
              <a:xfrm>
                <a:off x="3603265" y="1499694"/>
                <a:ext cx="432000" cy="345166"/>
              </a:xfrm>
              <a:custGeom>
                <a:avLst/>
                <a:gdLst>
                  <a:gd name="T0" fmla="*/ 1016 w 1502"/>
                  <a:gd name="T1" fmla="*/ 662 h 1502"/>
                  <a:gd name="T2" fmla="*/ 1030 w 1502"/>
                  <a:gd name="T3" fmla="*/ 751 h 1502"/>
                  <a:gd name="T4" fmla="*/ 751 w 1502"/>
                  <a:gd name="T5" fmla="*/ 1030 h 1502"/>
                  <a:gd name="T6" fmla="*/ 472 w 1502"/>
                  <a:gd name="T7" fmla="*/ 751 h 1502"/>
                  <a:gd name="T8" fmla="*/ 751 w 1502"/>
                  <a:gd name="T9" fmla="*/ 472 h 1502"/>
                  <a:gd name="T10" fmla="*/ 929 w 1502"/>
                  <a:gd name="T11" fmla="*/ 536 h 1502"/>
                  <a:gd name="T12" fmla="*/ 819 w 1502"/>
                  <a:gd name="T13" fmla="*/ 611 h 1502"/>
                  <a:gd name="T14" fmla="*/ 751 w 1502"/>
                  <a:gd name="T15" fmla="*/ 596 h 1502"/>
                  <a:gd name="T16" fmla="*/ 596 w 1502"/>
                  <a:gd name="T17" fmla="*/ 751 h 1502"/>
                  <a:gd name="T18" fmla="*/ 751 w 1502"/>
                  <a:gd name="T19" fmla="*/ 906 h 1502"/>
                  <a:gd name="T20" fmla="*/ 906 w 1502"/>
                  <a:gd name="T21" fmla="*/ 751 h 1502"/>
                  <a:gd name="T22" fmla="*/ 906 w 1502"/>
                  <a:gd name="T23" fmla="*/ 738 h 1502"/>
                  <a:gd name="T24" fmla="*/ 1016 w 1502"/>
                  <a:gd name="T25" fmla="*/ 662 h 1502"/>
                  <a:gd name="T26" fmla="*/ 1107 w 1502"/>
                  <a:gd name="T27" fmla="*/ 599 h 1502"/>
                  <a:gd name="T28" fmla="*/ 1138 w 1502"/>
                  <a:gd name="T29" fmla="*/ 751 h 1502"/>
                  <a:gd name="T30" fmla="*/ 751 w 1502"/>
                  <a:gd name="T31" fmla="*/ 1138 h 1502"/>
                  <a:gd name="T32" fmla="*/ 364 w 1502"/>
                  <a:gd name="T33" fmla="*/ 751 h 1502"/>
                  <a:gd name="T34" fmla="*/ 751 w 1502"/>
                  <a:gd name="T35" fmla="*/ 364 h 1502"/>
                  <a:gd name="T36" fmla="*/ 1020 w 1502"/>
                  <a:gd name="T37" fmla="*/ 473 h 1502"/>
                  <a:gd name="T38" fmla="*/ 1124 w 1502"/>
                  <a:gd name="T39" fmla="*/ 401 h 1502"/>
                  <a:gd name="T40" fmla="*/ 751 w 1502"/>
                  <a:gd name="T41" fmla="*/ 240 h 1502"/>
                  <a:gd name="T42" fmla="*/ 240 w 1502"/>
                  <a:gd name="T43" fmla="*/ 751 h 1502"/>
                  <a:gd name="T44" fmla="*/ 751 w 1502"/>
                  <a:gd name="T45" fmla="*/ 1262 h 1502"/>
                  <a:gd name="T46" fmla="*/ 1262 w 1502"/>
                  <a:gd name="T47" fmla="*/ 751 h 1502"/>
                  <a:gd name="T48" fmla="*/ 1211 w 1502"/>
                  <a:gd name="T49" fmla="*/ 528 h 1502"/>
                  <a:gd name="T50" fmla="*/ 1107 w 1502"/>
                  <a:gd name="T51" fmla="*/ 599 h 1502"/>
                  <a:gd name="T52" fmla="*/ 1333 w 1502"/>
                  <a:gd name="T53" fmla="*/ 443 h 1502"/>
                  <a:gd name="T54" fmla="*/ 1307 w 1502"/>
                  <a:gd name="T55" fmla="*/ 461 h 1502"/>
                  <a:gd name="T56" fmla="*/ 1378 w 1502"/>
                  <a:gd name="T57" fmla="*/ 751 h 1502"/>
                  <a:gd name="T58" fmla="*/ 751 w 1502"/>
                  <a:gd name="T59" fmla="*/ 1378 h 1502"/>
                  <a:gd name="T60" fmla="*/ 124 w 1502"/>
                  <a:gd name="T61" fmla="*/ 751 h 1502"/>
                  <a:gd name="T62" fmla="*/ 751 w 1502"/>
                  <a:gd name="T63" fmla="*/ 124 h 1502"/>
                  <a:gd name="T64" fmla="*/ 1220 w 1502"/>
                  <a:gd name="T65" fmla="*/ 335 h 1502"/>
                  <a:gd name="T66" fmla="*/ 1246 w 1502"/>
                  <a:gd name="T67" fmla="*/ 317 h 1502"/>
                  <a:gd name="T68" fmla="*/ 1273 w 1502"/>
                  <a:gd name="T69" fmla="*/ 211 h 1502"/>
                  <a:gd name="T70" fmla="*/ 751 w 1502"/>
                  <a:gd name="T71" fmla="*/ 0 h 1502"/>
                  <a:gd name="T72" fmla="*/ 0 w 1502"/>
                  <a:gd name="T73" fmla="*/ 751 h 1502"/>
                  <a:gd name="T74" fmla="*/ 751 w 1502"/>
                  <a:gd name="T75" fmla="*/ 1502 h 1502"/>
                  <a:gd name="T76" fmla="*/ 1502 w 1502"/>
                  <a:gd name="T77" fmla="*/ 751 h 1502"/>
                  <a:gd name="T78" fmla="*/ 1442 w 1502"/>
                  <a:gd name="T79" fmla="*/ 456 h 1502"/>
                  <a:gd name="T80" fmla="*/ 1333 w 1502"/>
                  <a:gd name="T81" fmla="*/ 44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2" h="1502">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rebuchet MS" panose="020B0603020202020204" pitchFamily="34" charset="0"/>
                </a:endParaRPr>
              </a:p>
            </p:txBody>
          </p:sp>
        </p:grpSp>
      </p:grpSp>
      <p:grpSp>
        <p:nvGrpSpPr>
          <p:cNvPr id="22" name="Group 21">
            <a:extLst>
              <a:ext uri="{FF2B5EF4-FFF2-40B4-BE49-F238E27FC236}">
                <a16:creationId xmlns:a16="http://schemas.microsoft.com/office/drawing/2014/main" id="{30474C1D-CF90-B917-2C5A-0737B9A9824D}"/>
              </a:ext>
            </a:extLst>
          </p:cNvPr>
          <p:cNvGrpSpPr/>
          <p:nvPr/>
        </p:nvGrpSpPr>
        <p:grpSpPr>
          <a:xfrm>
            <a:off x="637029" y="5446060"/>
            <a:ext cx="10816092" cy="1330310"/>
            <a:chOff x="780924" y="5140232"/>
            <a:chExt cx="10816092" cy="1330310"/>
          </a:xfrm>
        </p:grpSpPr>
        <p:grpSp>
          <p:nvGrpSpPr>
            <p:cNvPr id="4" name="Group 3">
              <a:extLst>
                <a:ext uri="{FF2B5EF4-FFF2-40B4-BE49-F238E27FC236}">
                  <a16:creationId xmlns:a16="http://schemas.microsoft.com/office/drawing/2014/main" id="{EC48D009-5DCB-FA4B-ECD6-E4D6F5FE18CE}"/>
                </a:ext>
              </a:extLst>
            </p:cNvPr>
            <p:cNvGrpSpPr/>
            <p:nvPr/>
          </p:nvGrpSpPr>
          <p:grpSpPr>
            <a:xfrm>
              <a:off x="780924" y="5147441"/>
              <a:ext cx="10816092" cy="1323101"/>
              <a:chOff x="449317" y="676714"/>
              <a:chExt cx="10816092" cy="2005490"/>
            </a:xfrm>
          </p:grpSpPr>
          <p:sp>
            <p:nvSpPr>
              <p:cNvPr id="5" name="Right Triangle 4">
                <a:extLst>
                  <a:ext uri="{FF2B5EF4-FFF2-40B4-BE49-F238E27FC236}">
                    <a16:creationId xmlns:a16="http://schemas.microsoft.com/office/drawing/2014/main" id="{3394BD92-C29C-4ECA-44E5-F2670224427D}"/>
                  </a:ext>
                </a:extLst>
              </p:cNvPr>
              <p:cNvSpPr/>
              <p:nvPr/>
            </p:nvSpPr>
            <p:spPr>
              <a:xfrm rot="10800000" flipV="1">
                <a:off x="10186826" y="931979"/>
                <a:ext cx="414457" cy="177800"/>
              </a:xfrm>
              <a:prstGeom prst="rtTriangle">
                <a:avLst/>
              </a:prstGeom>
              <a:solidFill>
                <a:srgbClr val="000B22"/>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lumMod val="50000"/>
                    </a:srgbClr>
                  </a:solidFill>
                  <a:effectLst/>
                  <a:uLnTx/>
                  <a:uFillTx/>
                  <a:latin typeface="Trebuchet MS" panose="020B0603020202020204" pitchFamily="34" charset="0"/>
                  <a:sym typeface="+mn-lt"/>
                </a:endParaRPr>
              </a:p>
            </p:txBody>
          </p:sp>
          <p:sp>
            <p:nvSpPr>
              <p:cNvPr id="12" name="Rectangle: Rounded Corners 11">
                <a:extLst>
                  <a:ext uri="{FF2B5EF4-FFF2-40B4-BE49-F238E27FC236}">
                    <a16:creationId xmlns:a16="http://schemas.microsoft.com/office/drawing/2014/main" id="{7CF1C759-FBE2-6F53-3321-DC4CCA63C9E9}"/>
                  </a:ext>
                </a:extLst>
              </p:cNvPr>
              <p:cNvSpPr/>
              <p:nvPr/>
            </p:nvSpPr>
            <p:spPr>
              <a:xfrm>
                <a:off x="449317" y="1214948"/>
                <a:ext cx="10807261" cy="1467256"/>
              </a:xfrm>
              <a:prstGeom prst="roundRect">
                <a:avLst>
                  <a:gd name="adj" fmla="val 8398"/>
                </a:avLst>
              </a:prstGeom>
              <a:solidFill>
                <a:srgbClr val="FFFFFF"/>
              </a:solidFill>
              <a:ln w="19050" cap="flat" cmpd="sng" algn="ctr">
                <a:solidFill>
                  <a:srgbClr val="001B5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lgn="just" defTabSz="412750" hangingPunct="0">
                  <a:lnSpc>
                    <a:spcPct val="150000"/>
                  </a:lnSpc>
                  <a:buFont typeface="Arial" panose="020B0604020202020204" pitchFamily="34" charset="0"/>
                  <a:buChar char="•"/>
                  <a:defRPr/>
                </a:pP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To improve the state's ranking on </a:t>
                </a:r>
                <a:r>
                  <a:rPr kumimoji="0" lang="en-GB" sz="1200" u="none" strike="noStrike" kern="0" cap="none" spc="0" normalizeH="0" baseline="0" noProof="0" dirty="0" err="1">
                    <a:ln>
                      <a:noFill/>
                    </a:ln>
                    <a:solidFill>
                      <a:schemeClr val="tx1">
                        <a:lumMod val="75000"/>
                        <a:lumOff val="25000"/>
                      </a:schemeClr>
                    </a:solidFill>
                    <a:effectLst/>
                    <a:uLnTx/>
                    <a:uFillTx/>
                    <a:latin typeface="Trebuchet MS" panose="020B0603020202020204" pitchFamily="34" charset="0"/>
                    <a:sym typeface="Trebuchet MS" panose="020B0603020202020204"/>
                  </a:rPr>
                  <a:t>EoDB</a:t>
                </a: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 Lagos should pay close attention to its Commerce and Industry regulations and policies in order to create a systemic intervention that addresses all factors affecting </a:t>
                </a:r>
                <a:r>
                  <a:rPr kumimoji="0" lang="en-GB" sz="1200" u="none" strike="noStrike" kern="0" cap="none" spc="0" normalizeH="0" baseline="0" noProof="0" dirty="0" err="1">
                    <a:ln>
                      <a:noFill/>
                    </a:ln>
                    <a:solidFill>
                      <a:schemeClr val="tx1">
                        <a:lumMod val="75000"/>
                        <a:lumOff val="25000"/>
                      </a:schemeClr>
                    </a:solidFill>
                    <a:effectLst/>
                    <a:uLnTx/>
                    <a:uFillTx/>
                    <a:latin typeface="Trebuchet MS" panose="020B0603020202020204" pitchFamily="34" charset="0"/>
                    <a:sym typeface="Trebuchet MS" panose="020B0603020202020204"/>
                  </a:rPr>
                  <a:t>EoDB</a:t>
                </a:r>
                <a:r>
                  <a:rPr kumimoji="0" lang="en-GB" sz="1200" u="none" strike="noStrike" kern="0" cap="none" spc="0" normalizeH="0" baseline="0" noProof="0" dirty="0">
                    <a:ln>
                      <a:noFill/>
                    </a:ln>
                    <a:solidFill>
                      <a:schemeClr val="tx1">
                        <a:lumMod val="75000"/>
                        <a:lumOff val="25000"/>
                      </a:schemeClr>
                    </a:solidFill>
                    <a:effectLst/>
                    <a:uLnTx/>
                    <a:uFillTx/>
                    <a:latin typeface="Trebuchet MS" panose="020B0603020202020204" pitchFamily="34" charset="0"/>
                    <a:sym typeface="Trebuchet MS" panose="020B0603020202020204"/>
                  </a:rPr>
                  <a:t>.</a:t>
                </a:r>
              </a:p>
            </p:txBody>
          </p:sp>
          <p:sp>
            <p:nvSpPr>
              <p:cNvPr id="13" name="Rectangle: Rounded Corners 12">
                <a:extLst>
                  <a:ext uri="{FF2B5EF4-FFF2-40B4-BE49-F238E27FC236}">
                    <a16:creationId xmlns:a16="http://schemas.microsoft.com/office/drawing/2014/main" id="{DA8F28CE-0B56-6109-B72E-989396F51AB0}"/>
                  </a:ext>
                </a:extLst>
              </p:cNvPr>
              <p:cNvSpPr/>
              <p:nvPr/>
            </p:nvSpPr>
            <p:spPr>
              <a:xfrm>
                <a:off x="449317" y="880976"/>
                <a:ext cx="10816092" cy="516804"/>
              </a:xfrm>
              <a:prstGeom prst="roundRect">
                <a:avLst>
                  <a:gd name="adj" fmla="val 50243"/>
                </a:avLst>
              </a:prstGeom>
              <a:gradFill flip="none" rotWithShape="1">
                <a:gsLst>
                  <a:gs pos="0">
                    <a:srgbClr val="004E66"/>
                  </a:gs>
                  <a:gs pos="100000">
                    <a:srgbClr val="000B22"/>
                  </a:gs>
                </a:gsLst>
                <a:lin ang="16200000" scaled="1"/>
                <a:tileRect/>
              </a:gradFill>
              <a:ln w="12700" cap="flat" cmpd="sng" algn="ctr">
                <a:noFill/>
                <a:prstDash val="solid"/>
              </a:ln>
              <a:effectLst/>
            </p:spPr>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Trebuchet MS" panose="020B0603020202020204" pitchFamily="34" charset="0"/>
                    <a:sym typeface="+mn-lt"/>
                  </a:rPr>
                  <a:t>HUMAN CAPITAL DEVELOPMENT</a:t>
                </a:r>
              </a:p>
            </p:txBody>
          </p:sp>
          <p:sp>
            <p:nvSpPr>
              <p:cNvPr id="14" name="Rectangle 13">
                <a:extLst>
                  <a:ext uri="{FF2B5EF4-FFF2-40B4-BE49-F238E27FC236}">
                    <a16:creationId xmlns:a16="http://schemas.microsoft.com/office/drawing/2014/main" id="{539DA7D3-5CFA-BF87-7E79-D9729E9FBF58}"/>
                  </a:ext>
                </a:extLst>
              </p:cNvPr>
              <p:cNvSpPr/>
              <p:nvPr/>
            </p:nvSpPr>
            <p:spPr>
              <a:xfrm>
                <a:off x="10601283" y="676714"/>
                <a:ext cx="556948" cy="772070"/>
              </a:xfrm>
              <a:prstGeom prst="rect">
                <a:avLst/>
              </a:prstGeom>
              <a:solidFill>
                <a:srgbClr val="FFFFFF"/>
              </a:solidFill>
              <a:ln w="19050" cap="flat" cmpd="sng" algn="ctr">
                <a:solidFill>
                  <a:srgbClr val="001B50"/>
                </a:solidFill>
                <a:prstDash val="solid"/>
              </a:ln>
              <a:effectLst/>
            </p:spPr>
            <p:txBody>
              <a:bodyPr lIns="144000" tIns="144000" rIns="144000" bIns="14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a:ln>
                    <a:noFill/>
                  </a:ln>
                  <a:solidFill>
                    <a:prstClr val="white">
                      <a:lumMod val="50000"/>
                    </a:prstClr>
                  </a:solidFill>
                  <a:effectLst/>
                  <a:uLnTx/>
                  <a:uFillTx/>
                  <a:latin typeface="Trebuchet MS" panose="020B0603020202020204" pitchFamily="34" charset="0"/>
                  <a:sym typeface="+mn-lt"/>
                </a:endParaRPr>
              </a:p>
            </p:txBody>
          </p:sp>
          <p:grpSp>
            <p:nvGrpSpPr>
              <p:cNvPr id="16" name="Group 15">
                <a:extLst>
                  <a:ext uri="{FF2B5EF4-FFF2-40B4-BE49-F238E27FC236}">
                    <a16:creationId xmlns:a16="http://schemas.microsoft.com/office/drawing/2014/main" id="{562CFE9B-9C9B-EEC5-CB89-1293EC1A3BBD}"/>
                  </a:ext>
                </a:extLst>
              </p:cNvPr>
              <p:cNvGrpSpPr/>
              <p:nvPr/>
            </p:nvGrpSpPr>
            <p:grpSpPr>
              <a:xfrm>
                <a:off x="10686008" y="749378"/>
                <a:ext cx="393461" cy="630670"/>
                <a:chOff x="3635898" y="1216813"/>
                <a:chExt cx="393461" cy="630670"/>
              </a:xfrm>
            </p:grpSpPr>
            <p:sp>
              <p:nvSpPr>
                <p:cNvPr id="17" name="Freeform 25">
                  <a:extLst>
                    <a:ext uri="{FF2B5EF4-FFF2-40B4-BE49-F238E27FC236}">
                      <a16:creationId xmlns:a16="http://schemas.microsoft.com/office/drawing/2014/main" id="{6CD85EB6-105C-87DA-915A-5504ADD647D4}"/>
                    </a:ext>
                  </a:extLst>
                </p:cNvPr>
                <p:cNvSpPr>
                  <a:spLocks noEditPoints="1"/>
                </p:cNvSpPr>
                <p:nvPr/>
              </p:nvSpPr>
              <p:spPr bwMode="auto">
                <a:xfrm>
                  <a:off x="3805392" y="1531608"/>
                  <a:ext cx="188289" cy="142044"/>
                </a:xfrm>
                <a:custGeom>
                  <a:avLst/>
                  <a:gdLst>
                    <a:gd name="T0" fmla="*/ 25 w 978"/>
                    <a:gd name="T1" fmla="*/ 729 h 729"/>
                    <a:gd name="T2" fmla="*/ 7 w 978"/>
                    <a:gd name="T3" fmla="*/ 719 h 729"/>
                    <a:gd name="T4" fmla="*/ 13 w 978"/>
                    <a:gd name="T5" fmla="*/ 689 h 729"/>
                    <a:gd name="T6" fmla="*/ 888 w 978"/>
                    <a:gd name="T7" fmla="*/ 86 h 729"/>
                    <a:gd name="T8" fmla="*/ 919 w 978"/>
                    <a:gd name="T9" fmla="*/ 91 h 729"/>
                    <a:gd name="T10" fmla="*/ 913 w 978"/>
                    <a:gd name="T11" fmla="*/ 122 h 729"/>
                    <a:gd name="T12" fmla="*/ 38 w 978"/>
                    <a:gd name="T13" fmla="*/ 725 h 729"/>
                    <a:gd name="T14" fmla="*/ 25 w 978"/>
                    <a:gd name="T15" fmla="*/ 729 h 729"/>
                    <a:gd name="T16" fmla="*/ 578 w 978"/>
                    <a:gd name="T17" fmla="*/ 254 h 729"/>
                    <a:gd name="T18" fmla="*/ 586 w 978"/>
                    <a:gd name="T19" fmla="*/ 258 h 729"/>
                    <a:gd name="T20" fmla="*/ 825 w 978"/>
                    <a:gd name="T21" fmla="*/ 93 h 729"/>
                    <a:gd name="T22" fmla="*/ 826 w 978"/>
                    <a:gd name="T23" fmla="*/ 91 h 729"/>
                    <a:gd name="T24" fmla="*/ 849 w 978"/>
                    <a:gd name="T25" fmla="*/ 8 h 729"/>
                    <a:gd name="T26" fmla="*/ 841 w 978"/>
                    <a:gd name="T27" fmla="*/ 3 h 729"/>
                    <a:gd name="T28" fmla="*/ 602 w 978"/>
                    <a:gd name="T29" fmla="*/ 166 h 729"/>
                    <a:gd name="T30" fmla="*/ 599 w 978"/>
                    <a:gd name="T31" fmla="*/ 171 h 729"/>
                    <a:gd name="T32" fmla="*/ 578 w 978"/>
                    <a:gd name="T33" fmla="*/ 254 h 729"/>
                    <a:gd name="T34" fmla="*/ 646 w 978"/>
                    <a:gd name="T35" fmla="*/ 352 h 729"/>
                    <a:gd name="T36" fmla="*/ 730 w 978"/>
                    <a:gd name="T37" fmla="*/ 362 h 729"/>
                    <a:gd name="T38" fmla="*/ 736 w 978"/>
                    <a:gd name="T39" fmla="*/ 361 h 729"/>
                    <a:gd name="T40" fmla="*/ 974 w 978"/>
                    <a:gd name="T41" fmla="*/ 196 h 729"/>
                    <a:gd name="T42" fmla="*/ 972 w 978"/>
                    <a:gd name="T43" fmla="*/ 187 h 729"/>
                    <a:gd name="T44" fmla="*/ 886 w 978"/>
                    <a:gd name="T45" fmla="*/ 179 h 729"/>
                    <a:gd name="T46" fmla="*/ 884 w 978"/>
                    <a:gd name="T47" fmla="*/ 179 h 729"/>
                    <a:gd name="T48" fmla="*/ 644 w 978"/>
                    <a:gd name="T49" fmla="*/ 343 h 729"/>
                    <a:gd name="T50" fmla="*/ 646 w 978"/>
                    <a:gd name="T51" fmla="*/ 35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8" h="729">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060">
                    <a:lumMod val="90000"/>
                    <a:lumOff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Trebuchet MS" panose="020B0603020202020204" pitchFamily="34" charset="0"/>
                  </a:endParaRPr>
                </a:p>
              </p:txBody>
            </p:sp>
            <p:sp>
              <p:nvSpPr>
                <p:cNvPr id="18" name="Freeform 26">
                  <a:extLst>
                    <a:ext uri="{FF2B5EF4-FFF2-40B4-BE49-F238E27FC236}">
                      <a16:creationId xmlns:a16="http://schemas.microsoft.com/office/drawing/2014/main" id="{BC35FF35-4322-9AEA-35DC-B32290E93627}"/>
                    </a:ext>
                  </a:extLst>
                </p:cNvPr>
                <p:cNvSpPr>
                  <a:spLocks noEditPoints="1"/>
                </p:cNvSpPr>
                <p:nvPr/>
              </p:nvSpPr>
              <p:spPr bwMode="auto">
                <a:xfrm>
                  <a:off x="3635898" y="1216813"/>
                  <a:ext cx="393461" cy="630670"/>
                </a:xfrm>
                <a:custGeom>
                  <a:avLst/>
                  <a:gdLst>
                    <a:gd name="T0" fmla="*/ 1016 w 1502"/>
                    <a:gd name="T1" fmla="*/ 662 h 1502"/>
                    <a:gd name="T2" fmla="*/ 1030 w 1502"/>
                    <a:gd name="T3" fmla="*/ 751 h 1502"/>
                    <a:gd name="T4" fmla="*/ 751 w 1502"/>
                    <a:gd name="T5" fmla="*/ 1030 h 1502"/>
                    <a:gd name="T6" fmla="*/ 472 w 1502"/>
                    <a:gd name="T7" fmla="*/ 751 h 1502"/>
                    <a:gd name="T8" fmla="*/ 751 w 1502"/>
                    <a:gd name="T9" fmla="*/ 472 h 1502"/>
                    <a:gd name="T10" fmla="*/ 929 w 1502"/>
                    <a:gd name="T11" fmla="*/ 536 h 1502"/>
                    <a:gd name="T12" fmla="*/ 819 w 1502"/>
                    <a:gd name="T13" fmla="*/ 611 h 1502"/>
                    <a:gd name="T14" fmla="*/ 751 w 1502"/>
                    <a:gd name="T15" fmla="*/ 596 h 1502"/>
                    <a:gd name="T16" fmla="*/ 596 w 1502"/>
                    <a:gd name="T17" fmla="*/ 751 h 1502"/>
                    <a:gd name="T18" fmla="*/ 751 w 1502"/>
                    <a:gd name="T19" fmla="*/ 906 h 1502"/>
                    <a:gd name="T20" fmla="*/ 906 w 1502"/>
                    <a:gd name="T21" fmla="*/ 751 h 1502"/>
                    <a:gd name="T22" fmla="*/ 906 w 1502"/>
                    <a:gd name="T23" fmla="*/ 738 h 1502"/>
                    <a:gd name="T24" fmla="*/ 1016 w 1502"/>
                    <a:gd name="T25" fmla="*/ 662 h 1502"/>
                    <a:gd name="T26" fmla="*/ 1107 w 1502"/>
                    <a:gd name="T27" fmla="*/ 599 h 1502"/>
                    <a:gd name="T28" fmla="*/ 1138 w 1502"/>
                    <a:gd name="T29" fmla="*/ 751 h 1502"/>
                    <a:gd name="T30" fmla="*/ 751 w 1502"/>
                    <a:gd name="T31" fmla="*/ 1138 h 1502"/>
                    <a:gd name="T32" fmla="*/ 364 w 1502"/>
                    <a:gd name="T33" fmla="*/ 751 h 1502"/>
                    <a:gd name="T34" fmla="*/ 751 w 1502"/>
                    <a:gd name="T35" fmla="*/ 364 h 1502"/>
                    <a:gd name="T36" fmla="*/ 1020 w 1502"/>
                    <a:gd name="T37" fmla="*/ 473 h 1502"/>
                    <a:gd name="T38" fmla="*/ 1124 w 1502"/>
                    <a:gd name="T39" fmla="*/ 401 h 1502"/>
                    <a:gd name="T40" fmla="*/ 751 w 1502"/>
                    <a:gd name="T41" fmla="*/ 240 h 1502"/>
                    <a:gd name="T42" fmla="*/ 240 w 1502"/>
                    <a:gd name="T43" fmla="*/ 751 h 1502"/>
                    <a:gd name="T44" fmla="*/ 751 w 1502"/>
                    <a:gd name="T45" fmla="*/ 1262 h 1502"/>
                    <a:gd name="T46" fmla="*/ 1262 w 1502"/>
                    <a:gd name="T47" fmla="*/ 751 h 1502"/>
                    <a:gd name="T48" fmla="*/ 1211 w 1502"/>
                    <a:gd name="T49" fmla="*/ 528 h 1502"/>
                    <a:gd name="T50" fmla="*/ 1107 w 1502"/>
                    <a:gd name="T51" fmla="*/ 599 h 1502"/>
                    <a:gd name="T52" fmla="*/ 1333 w 1502"/>
                    <a:gd name="T53" fmla="*/ 443 h 1502"/>
                    <a:gd name="T54" fmla="*/ 1307 w 1502"/>
                    <a:gd name="T55" fmla="*/ 461 h 1502"/>
                    <a:gd name="T56" fmla="*/ 1378 w 1502"/>
                    <a:gd name="T57" fmla="*/ 751 h 1502"/>
                    <a:gd name="T58" fmla="*/ 751 w 1502"/>
                    <a:gd name="T59" fmla="*/ 1378 h 1502"/>
                    <a:gd name="T60" fmla="*/ 124 w 1502"/>
                    <a:gd name="T61" fmla="*/ 751 h 1502"/>
                    <a:gd name="T62" fmla="*/ 751 w 1502"/>
                    <a:gd name="T63" fmla="*/ 124 h 1502"/>
                    <a:gd name="T64" fmla="*/ 1220 w 1502"/>
                    <a:gd name="T65" fmla="*/ 335 h 1502"/>
                    <a:gd name="T66" fmla="*/ 1246 w 1502"/>
                    <a:gd name="T67" fmla="*/ 317 h 1502"/>
                    <a:gd name="T68" fmla="*/ 1273 w 1502"/>
                    <a:gd name="T69" fmla="*/ 211 h 1502"/>
                    <a:gd name="T70" fmla="*/ 751 w 1502"/>
                    <a:gd name="T71" fmla="*/ 0 h 1502"/>
                    <a:gd name="T72" fmla="*/ 0 w 1502"/>
                    <a:gd name="T73" fmla="*/ 751 h 1502"/>
                    <a:gd name="T74" fmla="*/ 751 w 1502"/>
                    <a:gd name="T75" fmla="*/ 1502 h 1502"/>
                    <a:gd name="T76" fmla="*/ 1502 w 1502"/>
                    <a:gd name="T77" fmla="*/ 751 h 1502"/>
                    <a:gd name="T78" fmla="*/ 1442 w 1502"/>
                    <a:gd name="T79" fmla="*/ 456 h 1502"/>
                    <a:gd name="T80" fmla="*/ 1333 w 1502"/>
                    <a:gd name="T81" fmla="*/ 44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2" h="1502">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rgbClr val="004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rebuchet MS" panose="020B0603020202020204" pitchFamily="34" charset="0"/>
                  </a:endParaRPr>
                </a:p>
              </p:txBody>
            </p:sp>
          </p:grpSp>
        </p:grpSp>
        <p:sp>
          <p:nvSpPr>
            <p:cNvPr id="20" name="Right Triangle 19">
              <a:extLst>
                <a:ext uri="{FF2B5EF4-FFF2-40B4-BE49-F238E27FC236}">
                  <a16:creationId xmlns:a16="http://schemas.microsoft.com/office/drawing/2014/main" id="{75D1C845-2094-DDA5-916A-B49E8330EEFB}"/>
                </a:ext>
              </a:extLst>
            </p:cNvPr>
            <p:cNvSpPr/>
            <p:nvPr/>
          </p:nvSpPr>
          <p:spPr>
            <a:xfrm rot="10800000" flipV="1">
              <a:off x="10518433" y="5140232"/>
              <a:ext cx="414457" cy="203985"/>
            </a:xfrm>
            <a:prstGeom prst="rtTriangle">
              <a:avLst/>
            </a:prstGeom>
            <a:solidFill>
              <a:srgbClr val="000B22"/>
            </a:solidFill>
            <a:ln w="12700" cap="flat" cmpd="sng" algn="ctr">
              <a:noFill/>
              <a:prstDash val="solid"/>
              <a:miter lim="800000"/>
            </a:ln>
            <a:effectLst/>
            <a:extLst>
              <a:ext uri="{91240B29-F687-4F45-9708-019B960494DF}">
                <a14:hiddenLine xmlns:a14="http://schemas.microsoft.com/office/drawing/2010/main" w="12700" cap="flat" cmpd="sng" algn="ctr">
                  <a:solidFill>
                    <a:schemeClr val="tx2"/>
                  </a:solidFill>
                  <a:prstDash val="solid"/>
                  <a:miter lim="800000"/>
                </a14:hiddenLine>
              </a:ext>
            </a:ex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lumMod val="50000"/>
                  </a:srgbClr>
                </a:solidFill>
                <a:effectLst/>
                <a:uLnTx/>
                <a:uFillTx/>
                <a:latin typeface="Trebuchet MS" panose="020B0603020202020204" pitchFamily="34" charset="0"/>
                <a:sym typeface="+mn-lt"/>
              </a:endParaRPr>
            </a:p>
          </p:txBody>
        </p:sp>
        <p:sp>
          <p:nvSpPr>
            <p:cNvPr id="21" name="Freeform 25">
              <a:extLst>
                <a:ext uri="{FF2B5EF4-FFF2-40B4-BE49-F238E27FC236}">
                  <a16:creationId xmlns:a16="http://schemas.microsoft.com/office/drawing/2014/main" id="{B77E82C9-8E97-B68C-7A56-28F03D2FBA3A}"/>
                </a:ext>
              </a:extLst>
            </p:cNvPr>
            <p:cNvSpPr>
              <a:spLocks noEditPoints="1"/>
            </p:cNvSpPr>
            <p:nvPr/>
          </p:nvSpPr>
          <p:spPr bwMode="auto">
            <a:xfrm>
              <a:off x="11214489" y="5252103"/>
              <a:ext cx="188289" cy="162963"/>
            </a:xfrm>
            <a:custGeom>
              <a:avLst/>
              <a:gdLst>
                <a:gd name="T0" fmla="*/ 25 w 978"/>
                <a:gd name="T1" fmla="*/ 729 h 729"/>
                <a:gd name="T2" fmla="*/ 7 w 978"/>
                <a:gd name="T3" fmla="*/ 719 h 729"/>
                <a:gd name="T4" fmla="*/ 13 w 978"/>
                <a:gd name="T5" fmla="*/ 689 h 729"/>
                <a:gd name="T6" fmla="*/ 888 w 978"/>
                <a:gd name="T7" fmla="*/ 86 h 729"/>
                <a:gd name="T8" fmla="*/ 919 w 978"/>
                <a:gd name="T9" fmla="*/ 91 h 729"/>
                <a:gd name="T10" fmla="*/ 913 w 978"/>
                <a:gd name="T11" fmla="*/ 122 h 729"/>
                <a:gd name="T12" fmla="*/ 38 w 978"/>
                <a:gd name="T13" fmla="*/ 725 h 729"/>
                <a:gd name="T14" fmla="*/ 25 w 978"/>
                <a:gd name="T15" fmla="*/ 729 h 729"/>
                <a:gd name="T16" fmla="*/ 578 w 978"/>
                <a:gd name="T17" fmla="*/ 254 h 729"/>
                <a:gd name="T18" fmla="*/ 586 w 978"/>
                <a:gd name="T19" fmla="*/ 258 h 729"/>
                <a:gd name="T20" fmla="*/ 825 w 978"/>
                <a:gd name="T21" fmla="*/ 93 h 729"/>
                <a:gd name="T22" fmla="*/ 826 w 978"/>
                <a:gd name="T23" fmla="*/ 91 h 729"/>
                <a:gd name="T24" fmla="*/ 849 w 978"/>
                <a:gd name="T25" fmla="*/ 8 h 729"/>
                <a:gd name="T26" fmla="*/ 841 w 978"/>
                <a:gd name="T27" fmla="*/ 3 h 729"/>
                <a:gd name="T28" fmla="*/ 602 w 978"/>
                <a:gd name="T29" fmla="*/ 166 h 729"/>
                <a:gd name="T30" fmla="*/ 599 w 978"/>
                <a:gd name="T31" fmla="*/ 171 h 729"/>
                <a:gd name="T32" fmla="*/ 578 w 978"/>
                <a:gd name="T33" fmla="*/ 254 h 729"/>
                <a:gd name="T34" fmla="*/ 646 w 978"/>
                <a:gd name="T35" fmla="*/ 352 h 729"/>
                <a:gd name="T36" fmla="*/ 730 w 978"/>
                <a:gd name="T37" fmla="*/ 362 h 729"/>
                <a:gd name="T38" fmla="*/ 736 w 978"/>
                <a:gd name="T39" fmla="*/ 361 h 729"/>
                <a:gd name="T40" fmla="*/ 974 w 978"/>
                <a:gd name="T41" fmla="*/ 196 h 729"/>
                <a:gd name="T42" fmla="*/ 972 w 978"/>
                <a:gd name="T43" fmla="*/ 187 h 729"/>
                <a:gd name="T44" fmla="*/ 886 w 978"/>
                <a:gd name="T45" fmla="*/ 179 h 729"/>
                <a:gd name="T46" fmla="*/ 884 w 978"/>
                <a:gd name="T47" fmla="*/ 179 h 729"/>
                <a:gd name="T48" fmla="*/ 644 w 978"/>
                <a:gd name="T49" fmla="*/ 343 h 729"/>
                <a:gd name="T50" fmla="*/ 646 w 978"/>
                <a:gd name="T51" fmla="*/ 35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8" h="729">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2060">
                <a:lumMod val="90000"/>
                <a:lumOff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defTabSz="79353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rebuchet MS" panose="020B0603020202020204" pitchFamily="34" charset="0"/>
              </a:endParaRPr>
            </a:p>
          </p:txBody>
        </p:sp>
      </p:grpSp>
      <p:grpSp>
        <p:nvGrpSpPr>
          <p:cNvPr id="33" name="Group 32">
            <a:extLst>
              <a:ext uri="{FF2B5EF4-FFF2-40B4-BE49-F238E27FC236}">
                <a16:creationId xmlns:a16="http://schemas.microsoft.com/office/drawing/2014/main" id="{94CF351A-99C2-759C-B3C8-DC790E3DB95C}"/>
              </a:ext>
            </a:extLst>
          </p:cNvPr>
          <p:cNvGrpSpPr/>
          <p:nvPr/>
        </p:nvGrpSpPr>
        <p:grpSpPr>
          <a:xfrm>
            <a:off x="-5869" y="1"/>
            <a:ext cx="12197869" cy="692216"/>
            <a:chOff x="-5869" y="1"/>
            <a:chExt cx="12197869" cy="692216"/>
          </a:xfrm>
        </p:grpSpPr>
        <p:sp>
          <p:nvSpPr>
            <p:cNvPr id="34" name="Rectangle 33">
              <a:extLst>
                <a:ext uri="{FF2B5EF4-FFF2-40B4-BE49-F238E27FC236}">
                  <a16:creationId xmlns:a16="http://schemas.microsoft.com/office/drawing/2014/main" id="{D499D703-F2F0-939B-4B70-12A02E9A0505}"/>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Rectangle: Rounded Corners 34">
              <a:extLst>
                <a:ext uri="{FF2B5EF4-FFF2-40B4-BE49-F238E27FC236}">
                  <a16:creationId xmlns:a16="http://schemas.microsoft.com/office/drawing/2014/main" id="{EA42DF33-344F-3E3F-C82F-F4E0947382AF}"/>
                </a:ext>
              </a:extLst>
            </p:cNvPr>
            <p:cNvSpPr/>
            <p:nvPr/>
          </p:nvSpPr>
          <p:spPr>
            <a:xfrm>
              <a:off x="2120113" y="70389"/>
              <a:ext cx="5551137"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5C36345-D974-ADE4-20C3-F28CC576E474}"/>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E63BE4-5A14-FCA7-4BA2-5C8A753A2052}"/>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id="{BF641F78-BCCB-545D-EC81-61A2967C1E58}"/>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48" name="Picture 1">
              <a:extLst>
                <a:ext uri="{FF2B5EF4-FFF2-40B4-BE49-F238E27FC236}">
                  <a16:creationId xmlns:a16="http://schemas.microsoft.com/office/drawing/2014/main" id="{F00A0132-E2DE-A797-BAED-FCE4DDF0BAD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Shape 48">
              <a:extLst>
                <a:ext uri="{FF2B5EF4-FFF2-40B4-BE49-F238E27FC236}">
                  <a16:creationId xmlns:a16="http://schemas.microsoft.com/office/drawing/2014/main" id="{A1668C1C-EC22-CE82-4597-A6494BE1CA5C}"/>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50" name="Picture 2" descr="A group of colorful birds&#10;&#10;Description automatically generated with low confidence">
              <a:extLst>
                <a:ext uri="{FF2B5EF4-FFF2-40B4-BE49-F238E27FC236}">
                  <a16:creationId xmlns:a16="http://schemas.microsoft.com/office/drawing/2014/main" id="{37D8C23E-9D0F-575E-982C-28C4B2ED43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51" name="TextBox 50">
            <a:extLst>
              <a:ext uri="{FF2B5EF4-FFF2-40B4-BE49-F238E27FC236}">
                <a16:creationId xmlns:a16="http://schemas.microsoft.com/office/drawing/2014/main" id="{61E2EC46-C8A5-44B6-1DFE-BC451521112B}"/>
              </a:ext>
            </a:extLst>
          </p:cNvPr>
          <p:cNvSpPr txBox="1"/>
          <p:nvPr/>
        </p:nvSpPr>
        <p:spPr>
          <a:xfrm>
            <a:off x="2120113" y="38650"/>
            <a:ext cx="5162719" cy="400110"/>
          </a:xfrm>
          <a:prstGeom prst="rect">
            <a:avLst/>
          </a:prstGeom>
          <a:noFill/>
        </p:spPr>
        <p:txBody>
          <a:bodyPr wrap="square">
            <a:spAutoFit/>
          </a:bodyPr>
          <a:lstStyle/>
          <a:p>
            <a:r>
              <a:rPr lang="en-US" sz="2000" dirty="0">
                <a:solidFill>
                  <a:schemeClr val="bg1"/>
                </a:solidFill>
                <a:latin typeface="Trebuchet MS" panose="020B0603020202020204" pitchFamily="34" charset="0"/>
              </a:rPr>
              <a:t>Observations and Recommendations – 3/3</a:t>
            </a:r>
          </a:p>
        </p:txBody>
      </p:sp>
    </p:spTree>
    <p:extLst>
      <p:ext uri="{BB962C8B-B14F-4D97-AF65-F5344CB8AC3E}">
        <p14:creationId xmlns:p14="http://schemas.microsoft.com/office/powerpoint/2010/main" val="3306601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erall Ease of Doing Business (EoDB) Score for Lagos State is 56.5, and for Nigeria is 56.9 which ranks 131 out of 190 Countries; compared to cities like Casablanca and Nairobi that are currently the highest ranked cities in Africa with an overall EoDB ">
            <a:extLst>
              <a:ext uri="{FF2B5EF4-FFF2-40B4-BE49-F238E27FC236}">
                <a16:creationId xmlns:a16="http://schemas.microsoft.com/office/drawing/2014/main" id="{DFFBB08F-6017-469F-8517-9C9451874FE6}"/>
              </a:ext>
            </a:extLst>
          </p:cNvPr>
          <p:cNvSpPr/>
          <p:nvPr/>
        </p:nvSpPr>
        <p:spPr>
          <a:xfrm>
            <a:off x="371540" y="5681821"/>
            <a:ext cx="11448921" cy="789245"/>
          </a:xfrm>
          <a:custGeom>
            <a:avLst/>
            <a:gdLst/>
            <a:ahLst/>
            <a:cxnLst>
              <a:cxn ang="0">
                <a:pos x="wd2" y="hd2"/>
              </a:cxn>
              <a:cxn ang="5400000">
                <a:pos x="wd2" y="hd2"/>
              </a:cxn>
              <a:cxn ang="10800000">
                <a:pos x="wd2" y="hd2"/>
              </a:cxn>
              <a:cxn ang="16200000">
                <a:pos x="wd2" y="hd2"/>
              </a:cxn>
            </a:cxnLst>
            <a:rect l="0" t="0" r="r" b="b"/>
            <a:pathLst>
              <a:path w="21600" h="21600" extrusionOk="0">
                <a:moveTo>
                  <a:pt x="0" y="21208"/>
                </a:moveTo>
                <a:lnTo>
                  <a:pt x="0" y="392"/>
                </a:lnTo>
                <a:cubicBezTo>
                  <a:pt x="0" y="175"/>
                  <a:pt x="27" y="0"/>
                  <a:pt x="60" y="0"/>
                </a:cubicBezTo>
                <a:lnTo>
                  <a:pt x="21540" y="0"/>
                </a:lnTo>
                <a:cubicBezTo>
                  <a:pt x="21573" y="0"/>
                  <a:pt x="21600" y="175"/>
                  <a:pt x="21600" y="392"/>
                </a:cubicBezTo>
                <a:lnTo>
                  <a:pt x="21600" y="21208"/>
                </a:lnTo>
                <a:cubicBezTo>
                  <a:pt x="21600" y="21425"/>
                  <a:pt x="21573" y="21600"/>
                  <a:pt x="21540" y="21600"/>
                </a:cubicBezTo>
                <a:lnTo>
                  <a:pt x="60" y="21600"/>
                </a:lnTo>
                <a:cubicBezTo>
                  <a:pt x="27" y="21600"/>
                  <a:pt x="0" y="21425"/>
                  <a:pt x="0" y="21208"/>
                </a:cubicBezTo>
                <a:close/>
              </a:path>
            </a:pathLst>
          </a:custGeom>
          <a:solidFill>
            <a:srgbClr val="FFFFFF"/>
          </a:solidFill>
          <a:ln w="12700">
            <a:miter lim="400000"/>
          </a:ln>
          <a:effectLst>
            <a:outerShdw blurRad="50800" dist="30504" dir="5400000" rotWithShape="0">
              <a:srgbClr val="000000">
                <a:alpha val="75629"/>
              </a:srgbClr>
            </a:outerShdw>
          </a:effectLst>
        </p:spPr>
        <p:txBody>
          <a:bodyPr lIns="19050" tIns="19050" rIns="19050" bIns="19050" anchor="ctr"/>
          <a:lstStyle/>
          <a:p>
            <a:pPr marL="215900" indent="-190500" algn="ctr" defTabSz="412750" hangingPunct="0">
              <a:lnSpc>
                <a:spcPct val="110000"/>
              </a:lnSpc>
              <a:spcBef>
                <a:spcPts val="50"/>
              </a:spcBef>
              <a:buClr>
                <a:srgbClr val="1A77B9"/>
              </a:buClr>
              <a:buSzPct val="122000"/>
              <a:buFont typeface="Helvetica"/>
              <a:buChar char="▸"/>
              <a:defRPr sz="2400" b="0" cap="none">
                <a:solidFill>
                  <a:srgbClr val="000000"/>
                </a:solidFill>
                <a:effectLst/>
              </a:defRPr>
            </a:pPr>
            <a:endParaRPr lang="en-GB" sz="1200" kern="0" dirty="0">
              <a:solidFill>
                <a:srgbClr val="000000"/>
              </a:solidFill>
              <a:latin typeface="Trebuchet MS" panose="020B0603020202020204"/>
              <a:sym typeface="Trebuchet MS" panose="020B0603020202020204"/>
            </a:endParaRPr>
          </a:p>
        </p:txBody>
      </p:sp>
      <p:sp>
        <p:nvSpPr>
          <p:cNvPr id="2" name="Slide Number Placeholder 1">
            <a:extLst>
              <a:ext uri="{FF2B5EF4-FFF2-40B4-BE49-F238E27FC236}">
                <a16:creationId xmlns:a16="http://schemas.microsoft.com/office/drawing/2014/main" id="{8A082DAC-D2DC-48A7-BD4D-B734BEBC618E}"/>
              </a:ext>
            </a:extLst>
          </p:cNvPr>
          <p:cNvSpPr>
            <a:spLocks noGrp="1"/>
          </p:cNvSpPr>
          <p:nvPr>
            <p:ph type="sldNum" sz="quarter" idx="12"/>
          </p:nvPr>
        </p:nvSpPr>
        <p:spPr/>
        <p:txBody>
          <a:bodyPr/>
          <a:lstStyle/>
          <a:p>
            <a:fld id="{B55E7332-B74C-4FC6-99A2-D8C412507BB4}" type="slidenum">
              <a:rPr lang="x-none" smtClean="0"/>
              <a:t>55</a:t>
            </a:fld>
            <a:endParaRPr lang="x-none"/>
          </a:p>
        </p:txBody>
      </p:sp>
      <p:grpSp>
        <p:nvGrpSpPr>
          <p:cNvPr id="10" name="Group 9">
            <a:extLst>
              <a:ext uri="{FF2B5EF4-FFF2-40B4-BE49-F238E27FC236}">
                <a16:creationId xmlns:a16="http://schemas.microsoft.com/office/drawing/2014/main" id="{13871B60-AC90-9235-5BBC-A9BB05D4DADC}"/>
              </a:ext>
            </a:extLst>
          </p:cNvPr>
          <p:cNvGrpSpPr/>
          <p:nvPr/>
        </p:nvGrpSpPr>
        <p:grpSpPr>
          <a:xfrm>
            <a:off x="516194" y="1135117"/>
            <a:ext cx="9865399" cy="4970825"/>
            <a:chOff x="1387126" y="2865504"/>
            <a:chExt cx="15051830" cy="5457297"/>
          </a:xfrm>
        </p:grpSpPr>
        <p:sp>
          <p:nvSpPr>
            <p:cNvPr id="11" name="Shape">
              <a:extLst>
                <a:ext uri="{FF2B5EF4-FFF2-40B4-BE49-F238E27FC236}">
                  <a16:creationId xmlns:a16="http://schemas.microsoft.com/office/drawing/2014/main" id="{5AE31A1B-CA08-CC02-283F-FDA55CB0C44C}"/>
                </a:ext>
              </a:extLst>
            </p:cNvPr>
            <p:cNvSpPr/>
            <p:nvPr/>
          </p:nvSpPr>
          <p:spPr>
            <a:xfrm>
              <a:off x="1387126" y="2865504"/>
              <a:ext cx="15051830" cy="5457297"/>
            </a:xfrm>
            <a:custGeom>
              <a:avLst/>
              <a:gdLst/>
              <a:ahLst/>
              <a:cxnLst>
                <a:cxn ang="0">
                  <a:pos x="wd2" y="hd2"/>
                </a:cxn>
                <a:cxn ang="5400000">
                  <a:pos x="wd2" y="hd2"/>
                </a:cxn>
                <a:cxn ang="10800000">
                  <a:pos x="wd2" y="hd2"/>
                </a:cxn>
                <a:cxn ang="16200000">
                  <a:pos x="wd2" y="hd2"/>
                </a:cxn>
              </a:cxnLst>
              <a:rect l="0" t="0" r="r" b="b"/>
              <a:pathLst>
                <a:path w="21043" h="21387"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rgbClr val="004E66"/>
            </a:solidFill>
            <a:ln>
              <a:solidFill>
                <a:srgbClr val="004E66"/>
              </a:solidFill>
            </a:ln>
            <a:effectLst>
              <a:outerShdw blurRad="50800" dist="25400" dir="5400000" rotWithShape="0">
                <a:srgbClr val="000000">
                  <a:alpha val="35000"/>
                </a:srgbClr>
              </a:outerShdw>
            </a:effectLst>
          </p:spPr>
          <p:txBody>
            <a:bodyPr lIns="19050" tIns="19050" rIns="19050" bIns="19050" anchor="ctr"/>
            <a:lstStyle/>
            <a:p>
              <a:pPr marL="0" marR="0" lvl="0" indent="0" algn="ctr" defTabSz="410845" eaLnBrk="1" fontAlgn="auto" latinLnBrk="0" hangingPunct="0">
                <a:lnSpc>
                  <a:spcPct val="100000"/>
                </a:lnSpc>
                <a:spcBef>
                  <a:spcPts val="0"/>
                </a:spcBef>
                <a:spcAft>
                  <a:spcPts val="0"/>
                </a:spcAft>
                <a:buClrTx/>
                <a:buSzTx/>
                <a:buFontTx/>
                <a:buNone/>
                <a:tabLst/>
                <a:defRPr sz="3200" b="0" cap="none">
                  <a:solidFill>
                    <a:srgbClr val="000000"/>
                  </a:solidFill>
                  <a:effectLst/>
                  <a:latin typeface="Helvetica Light"/>
                  <a:ea typeface="Helvetica Light"/>
                  <a:cs typeface="Helvetica Light"/>
                  <a:sym typeface="Helvetica Light"/>
                </a:defRPr>
              </a:pPr>
              <a:endParaRPr kumimoji="0" sz="1600" b="0" i="0" u="none" strike="noStrike" kern="0" cap="none" spc="0" normalizeH="0" baseline="0" noProof="0" dirty="0">
                <a:ln>
                  <a:noFill/>
                </a:ln>
                <a:solidFill>
                  <a:srgbClr val="000000"/>
                </a:solidFill>
                <a:effectLst/>
                <a:uLnTx/>
                <a:uFillTx/>
                <a:latin typeface="Helvetica Light"/>
                <a:ea typeface="Helvetica Light"/>
                <a:cs typeface="Helvetica Light"/>
                <a:sym typeface="Helvetica Light"/>
              </a:endParaRPr>
            </a:p>
          </p:txBody>
        </p:sp>
        <p:sp>
          <p:nvSpPr>
            <p:cNvPr id="12" name="Oval">
              <a:extLst>
                <a:ext uri="{FF2B5EF4-FFF2-40B4-BE49-F238E27FC236}">
                  <a16:creationId xmlns:a16="http://schemas.microsoft.com/office/drawing/2014/main" id="{1DC8E116-EAA7-076A-8B73-CB9BDB5194D6}"/>
                </a:ext>
              </a:extLst>
            </p:cNvPr>
            <p:cNvSpPr/>
            <p:nvPr/>
          </p:nvSpPr>
          <p:spPr>
            <a:xfrm>
              <a:off x="1597233" y="3658085"/>
              <a:ext cx="5493738" cy="4586643"/>
            </a:xfrm>
            <a:prstGeom prst="ellipse">
              <a:avLst/>
            </a:prstGeom>
            <a:solidFill>
              <a:srgbClr val="004E66"/>
            </a:solidFill>
            <a:ln w="38100">
              <a:solidFill>
                <a:schemeClr val="bg1"/>
              </a:solidFill>
            </a:ln>
            <a:effectLst>
              <a:outerShdw blurRad="101600" dist="50800" dir="5400000" rotWithShape="0">
                <a:srgbClr val="000000">
                  <a:alpha val="35000"/>
                </a:srgbClr>
              </a:outerShdw>
            </a:effectLst>
          </p:spPr>
          <p:txBody>
            <a:bodyPr lIns="19050" tIns="19050" rIns="19050" bIns="19050" anchor="ctr"/>
            <a:lstStyle/>
            <a:p>
              <a:pPr marL="0" marR="0" lvl="0" indent="0" algn="ctr" defTabSz="410845"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Light"/>
                  <a:ea typeface="Helvetica Light"/>
                  <a:cs typeface="Helvetica Light"/>
                  <a:sym typeface="Helvetica Light"/>
                </a:defRPr>
              </a:pPr>
              <a:endParaRPr kumimoji="0" sz="1600" b="0" i="0" u="none" strike="noStrike" kern="0" cap="none" spc="0" normalizeH="0" baseline="0" noProof="0" dirty="0">
                <a:ln>
                  <a:noFill/>
                </a:ln>
                <a:solidFill>
                  <a:srgbClr val="FFFFFF"/>
                </a:solidFill>
                <a:effectLst/>
                <a:uLnTx/>
                <a:uFillTx/>
                <a:latin typeface="Helvetica Light"/>
                <a:ea typeface="Helvetica Light"/>
                <a:cs typeface="Helvetica Light"/>
                <a:sym typeface="Helvetica Light"/>
              </a:endParaRPr>
            </a:p>
          </p:txBody>
        </p:sp>
        <p:sp>
          <p:nvSpPr>
            <p:cNvPr id="14" name="Фигура">
              <a:extLst>
                <a:ext uri="{FF2B5EF4-FFF2-40B4-BE49-F238E27FC236}">
                  <a16:creationId xmlns:a16="http://schemas.microsoft.com/office/drawing/2014/main" id="{71973F20-2345-5E59-854E-D4EA06358DB4}"/>
                </a:ext>
              </a:extLst>
            </p:cNvPr>
            <p:cNvSpPr/>
            <p:nvPr/>
          </p:nvSpPr>
          <p:spPr>
            <a:xfrm>
              <a:off x="3091232" y="4900094"/>
              <a:ext cx="2095606" cy="1708866"/>
            </a:xfrm>
            <a:custGeom>
              <a:avLst/>
              <a:gdLst/>
              <a:ahLst/>
              <a:cxnLst>
                <a:cxn ang="0">
                  <a:pos x="wd2" y="hd2"/>
                </a:cxn>
                <a:cxn ang="5400000">
                  <a:pos x="wd2" y="hd2"/>
                </a:cxn>
                <a:cxn ang="10800000">
                  <a:pos x="wd2" y="hd2"/>
                </a:cxn>
                <a:cxn ang="16200000">
                  <a:pos x="wd2" y="hd2"/>
                </a:cxn>
              </a:cxnLst>
              <a:rect l="0" t="0" r="r" b="b"/>
              <a:pathLst>
                <a:path w="21600" h="21600" extrusionOk="0">
                  <a:moveTo>
                    <a:pt x="5993" y="0"/>
                  </a:moveTo>
                  <a:cubicBezTo>
                    <a:pt x="5985" y="0"/>
                    <a:pt x="5303" y="0"/>
                    <a:pt x="4603" y="72"/>
                  </a:cubicBezTo>
                  <a:cubicBezTo>
                    <a:pt x="2225" y="360"/>
                    <a:pt x="350" y="2287"/>
                    <a:pt x="70" y="4730"/>
                  </a:cubicBezTo>
                  <a:cubicBezTo>
                    <a:pt x="0" y="5448"/>
                    <a:pt x="0" y="6147"/>
                    <a:pt x="0" y="6156"/>
                  </a:cubicBezTo>
                  <a:lnTo>
                    <a:pt x="0" y="15444"/>
                  </a:lnTo>
                  <a:cubicBezTo>
                    <a:pt x="0" y="15453"/>
                    <a:pt x="0" y="16154"/>
                    <a:pt x="70" y="16872"/>
                  </a:cubicBezTo>
                  <a:cubicBezTo>
                    <a:pt x="350" y="19315"/>
                    <a:pt x="2225" y="21240"/>
                    <a:pt x="4603" y="21528"/>
                  </a:cubicBezTo>
                  <a:cubicBezTo>
                    <a:pt x="5303" y="21600"/>
                    <a:pt x="5985" y="21600"/>
                    <a:pt x="5993" y="21600"/>
                  </a:cubicBezTo>
                  <a:cubicBezTo>
                    <a:pt x="6002" y="21600"/>
                    <a:pt x="6684" y="21600"/>
                    <a:pt x="7384" y="21528"/>
                  </a:cubicBezTo>
                  <a:cubicBezTo>
                    <a:pt x="9762" y="21240"/>
                    <a:pt x="11637" y="19315"/>
                    <a:pt x="11917" y="16872"/>
                  </a:cubicBezTo>
                  <a:cubicBezTo>
                    <a:pt x="11987" y="16154"/>
                    <a:pt x="11987" y="15453"/>
                    <a:pt x="11987" y="15444"/>
                  </a:cubicBezTo>
                  <a:lnTo>
                    <a:pt x="11987" y="6156"/>
                  </a:lnTo>
                  <a:cubicBezTo>
                    <a:pt x="11987" y="6147"/>
                    <a:pt x="11987" y="5448"/>
                    <a:pt x="11917" y="4730"/>
                  </a:cubicBezTo>
                  <a:cubicBezTo>
                    <a:pt x="11637" y="2287"/>
                    <a:pt x="9762" y="360"/>
                    <a:pt x="7384" y="72"/>
                  </a:cubicBezTo>
                  <a:cubicBezTo>
                    <a:pt x="6684" y="0"/>
                    <a:pt x="6002" y="0"/>
                    <a:pt x="5993" y="0"/>
                  </a:cubicBezTo>
                  <a:close/>
                  <a:moveTo>
                    <a:pt x="18615" y="370"/>
                  </a:moveTo>
                  <a:cubicBezTo>
                    <a:pt x="17994" y="1166"/>
                    <a:pt x="17252" y="1853"/>
                    <a:pt x="16418" y="2407"/>
                  </a:cubicBezTo>
                  <a:cubicBezTo>
                    <a:pt x="15394" y="3087"/>
                    <a:pt x="14250" y="3553"/>
                    <a:pt x="13051" y="3777"/>
                  </a:cubicBezTo>
                  <a:lnTo>
                    <a:pt x="13051" y="6164"/>
                  </a:lnTo>
                  <a:lnTo>
                    <a:pt x="14795" y="6158"/>
                  </a:lnTo>
                  <a:cubicBezTo>
                    <a:pt x="15105" y="6168"/>
                    <a:pt x="15402" y="6243"/>
                    <a:pt x="15673" y="6374"/>
                  </a:cubicBezTo>
                  <a:cubicBezTo>
                    <a:pt x="15920" y="6493"/>
                    <a:pt x="16153" y="6661"/>
                    <a:pt x="16316" y="6900"/>
                  </a:cubicBezTo>
                  <a:cubicBezTo>
                    <a:pt x="16467" y="7123"/>
                    <a:pt x="16542" y="7391"/>
                    <a:pt x="16530" y="7662"/>
                  </a:cubicBezTo>
                  <a:lnTo>
                    <a:pt x="16530" y="21230"/>
                  </a:lnTo>
                  <a:lnTo>
                    <a:pt x="21600" y="21230"/>
                  </a:lnTo>
                  <a:lnTo>
                    <a:pt x="21600" y="370"/>
                  </a:lnTo>
                  <a:lnTo>
                    <a:pt x="18615" y="370"/>
                  </a:lnTo>
                  <a:close/>
                  <a:moveTo>
                    <a:pt x="5993" y="3228"/>
                  </a:moveTo>
                  <a:cubicBezTo>
                    <a:pt x="6517" y="3228"/>
                    <a:pt x="6941" y="3664"/>
                    <a:pt x="6941" y="4201"/>
                  </a:cubicBezTo>
                  <a:lnTo>
                    <a:pt x="6941" y="17401"/>
                  </a:lnTo>
                  <a:cubicBezTo>
                    <a:pt x="6941" y="17938"/>
                    <a:pt x="6517" y="18374"/>
                    <a:pt x="5993" y="18374"/>
                  </a:cubicBezTo>
                  <a:cubicBezTo>
                    <a:pt x="5470" y="18374"/>
                    <a:pt x="5046" y="17938"/>
                    <a:pt x="5046" y="17401"/>
                  </a:cubicBezTo>
                  <a:lnTo>
                    <a:pt x="5046" y="4201"/>
                  </a:lnTo>
                  <a:cubicBezTo>
                    <a:pt x="5046" y="3664"/>
                    <a:pt x="5470" y="3228"/>
                    <a:pt x="5993" y="3228"/>
                  </a:cubicBezTo>
                  <a:close/>
                </a:path>
              </a:pathLst>
            </a:custGeom>
            <a:solidFill>
              <a:srgbClr val="FFFFFF"/>
            </a:solidFill>
            <a:ln>
              <a:solidFill>
                <a:srgbClr val="2A2A2A"/>
              </a:solidFill>
            </a:ln>
            <a:effectLst>
              <a:outerShdw blurRad="101600" dist="50800" dir="5400000" rotWithShape="0">
                <a:srgbClr val="000000">
                  <a:alpha val="35000"/>
                </a:srgbClr>
              </a:outerShdw>
            </a:effectLst>
          </p:spPr>
          <p:txBody>
            <a:bodyPr lIns="19050" tIns="19050" rIns="19050" bIns="19050" anchor="ctr"/>
            <a:lstStyle/>
            <a:p>
              <a:pPr marL="0" marR="0" lvl="0" indent="0" algn="ctr" defTabSz="457200" eaLnBrk="1" fontAlgn="auto" latinLnBrk="0" hangingPunct="0">
                <a:lnSpc>
                  <a:spcPct val="100000"/>
                </a:lnSpc>
                <a:spcBef>
                  <a:spcPts val="0"/>
                </a:spcBef>
                <a:spcAft>
                  <a:spcPts val="0"/>
                </a:spcAft>
                <a:buClrTx/>
                <a:buSzTx/>
                <a:buFontTx/>
                <a:buNone/>
                <a:tabLst/>
                <a:defRPr sz="2000" b="0" cap="none">
                  <a:solidFill>
                    <a:srgbClr val="2A2A2A"/>
                  </a:solidFill>
                  <a:effectLst/>
                  <a:latin typeface="Arial" panose="020B0604020202020204"/>
                  <a:ea typeface="Arial" panose="020B0604020202020204"/>
                  <a:cs typeface="Arial" panose="020B0604020202020204"/>
                  <a:sym typeface="Arial" panose="020B0604020202020204"/>
                </a:defRPr>
              </a:pPr>
              <a:endParaRPr kumimoji="0" sz="1000" b="0" i="0" u="none" strike="noStrike" kern="0" cap="none" spc="0" normalizeH="0" baseline="0" noProof="0" dirty="0">
                <a:ln>
                  <a:noFill/>
                </a:ln>
                <a:solidFill>
                  <a:srgbClr val="2A2A2A"/>
                </a:solidFill>
                <a:effectLst/>
                <a:uLnTx/>
                <a:uFillTx/>
                <a:latin typeface="Arial" panose="020B0604020202020204"/>
                <a:ea typeface="Arial" panose="020B0604020202020204"/>
                <a:cs typeface="Arial" panose="020B0604020202020204"/>
                <a:sym typeface="Arial" panose="020B0604020202020204"/>
              </a:endParaRPr>
            </a:p>
          </p:txBody>
        </p:sp>
      </p:grpSp>
      <p:sp>
        <p:nvSpPr>
          <p:cNvPr id="3" name="Rectangle">
            <a:extLst>
              <a:ext uri="{FF2B5EF4-FFF2-40B4-BE49-F238E27FC236}">
                <a16:creationId xmlns:a16="http://schemas.microsoft.com/office/drawing/2014/main" id="{4AFEA84B-5666-F4A5-3AA2-794B6F0EB50D}"/>
              </a:ext>
            </a:extLst>
          </p:cNvPr>
          <p:cNvSpPr/>
          <p:nvPr/>
        </p:nvSpPr>
        <p:spPr>
          <a:xfrm>
            <a:off x="4275018" y="1243340"/>
            <a:ext cx="5448552" cy="2377189"/>
          </a:xfrm>
          <a:prstGeom prst="rect">
            <a:avLst/>
          </a:prstGeom>
          <a:solidFill>
            <a:srgbClr val="004E66"/>
          </a:solidFill>
          <a:ln>
            <a:solidFill>
              <a:schemeClr val="bg1"/>
            </a:solidFill>
          </a:ln>
          <a:effectLst>
            <a:outerShdw blurRad="50800" dist="25400" dir="5400000" rotWithShape="0">
              <a:srgbClr val="000000">
                <a:alpha val="24439"/>
              </a:srgbClr>
            </a:outerShdw>
          </a:effectLst>
        </p:spPr>
        <p:txBody>
          <a:bodyPr lIns="19050" tIns="19050" rIns="19050" bIns="19050" anchor="ctr"/>
          <a:lstStyle/>
          <a:p>
            <a:pPr marL="0" marR="0" lvl="0" indent="0" algn="ctr" defTabSz="685800" eaLnBrk="1" fontAlgn="auto" latinLnBrk="0" hangingPunct="0">
              <a:lnSpc>
                <a:spcPct val="90000"/>
              </a:lnSpc>
              <a:spcBef>
                <a:spcPts val="750"/>
              </a:spcBef>
              <a:spcAft>
                <a:spcPts val="0"/>
              </a:spcAft>
              <a:buClrTx/>
              <a:buSzTx/>
              <a:buFontTx/>
              <a:buNone/>
              <a:tabLst/>
              <a:defRPr sz="2800" cap="none">
                <a:solidFill>
                  <a:srgbClr val="2A2A2A"/>
                </a:solidFill>
                <a:effectLst/>
              </a:defRPr>
            </a:pPr>
            <a:endParaRPr kumimoji="0" sz="1400" b="1" i="0" u="none" strike="noStrike" kern="0" cap="none" spc="0" normalizeH="0" baseline="0" noProof="0" dirty="0">
              <a:ln>
                <a:noFill/>
              </a:ln>
              <a:solidFill>
                <a:srgbClr val="2A2A2A"/>
              </a:solidFill>
              <a:effectLst/>
              <a:uLnTx/>
              <a:uFillTx/>
              <a:latin typeface="Trebuchet MS" panose="020B0603020202020204"/>
              <a:sym typeface="Trebuchet MS" panose="020B0603020202020204"/>
            </a:endParaRPr>
          </a:p>
        </p:txBody>
      </p:sp>
      <p:sp>
        <p:nvSpPr>
          <p:cNvPr id="4" name="The Q2 2020 Revenue recorded a performance of 51%…">
            <a:extLst>
              <a:ext uri="{FF2B5EF4-FFF2-40B4-BE49-F238E27FC236}">
                <a16:creationId xmlns:a16="http://schemas.microsoft.com/office/drawing/2014/main" id="{C4CA88EB-B08C-76B7-9C1E-427D6E30F07A}"/>
              </a:ext>
            </a:extLst>
          </p:cNvPr>
          <p:cNvSpPr txBox="1"/>
          <p:nvPr/>
        </p:nvSpPr>
        <p:spPr>
          <a:xfrm>
            <a:off x="4295379" y="1096368"/>
            <a:ext cx="5448552" cy="2576537"/>
          </a:xfrm>
          <a:prstGeom prst="rect">
            <a:avLst/>
          </a:prstGeom>
          <a:ln w="12700">
            <a:miter lim="400000"/>
          </a:ln>
        </p:spPr>
        <p:txBody>
          <a:bodyPr wrap="square" lIns="22859" tIns="22859" rIns="22859" bIns="22859" anchor="ctr">
            <a:spAutoFit/>
          </a:bodyPr>
          <a:lstStyle/>
          <a:p>
            <a:pPr marL="177800" lvl="0" indent="-177800" defTabSz="685800" hangingPunct="0">
              <a:lnSpc>
                <a:spcPct val="150000"/>
              </a:lnSpc>
              <a:spcBef>
                <a:spcPts val="750"/>
              </a:spcBef>
              <a:buClr>
                <a:srgbClr val="FFFFFF"/>
              </a:buClr>
              <a:buSzPct val="100000"/>
              <a:buFont typeface="Trebuchet MS" panose="020B0603020202020204"/>
              <a:buChar char="๏"/>
              <a:defRPr sz="2800" b="0" cap="none">
                <a:solidFill>
                  <a:srgbClr val="FFFFFF"/>
                </a:solidFill>
                <a:effectLst/>
              </a:defRPr>
            </a:pPr>
            <a:r>
              <a:rPr kumimoji="0" lang="en-GB"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T</a:t>
            </a:r>
            <a:r>
              <a:rPr kumimoji="0"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he Q</a:t>
            </a:r>
            <a:r>
              <a:rPr kumimoji="0" lang="en-GB"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1 Y</a:t>
            </a:r>
            <a:r>
              <a:rPr kumimoji="0"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202</a:t>
            </a:r>
            <a:r>
              <a:rPr kumimoji="0" lang="en-US"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3</a:t>
            </a:r>
            <a:r>
              <a:rPr kumimoji="0"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 Revenue recorded a performance of</a:t>
            </a:r>
            <a:r>
              <a:rPr kumimoji="0" lang="en-GB"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 76% (N269,609bn)</a:t>
            </a:r>
          </a:p>
          <a:p>
            <a:pPr marL="177800" indent="-177800" defTabSz="685800" hangingPunct="0">
              <a:lnSpc>
                <a:spcPct val="150000"/>
              </a:lnSpc>
              <a:spcBef>
                <a:spcPts val="750"/>
              </a:spcBef>
              <a:buClr>
                <a:srgbClr val="FFFFFF"/>
              </a:buClr>
              <a:buSzPct val="100000"/>
              <a:buFont typeface="Trebuchet MS" panose="020B0603020202020204"/>
              <a:buChar char="๏"/>
              <a:defRPr sz="2800" b="0" cap="none">
                <a:solidFill>
                  <a:srgbClr val="FFFFFF"/>
                </a:solidFill>
                <a:effectLst/>
              </a:defRPr>
            </a:pPr>
            <a:r>
              <a:rPr kumimoji="0" lang="en-GB"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Q1 Y2023 </a:t>
            </a:r>
            <a:r>
              <a:rPr kumimoji="0"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Rec</a:t>
            </a:r>
            <a:r>
              <a:rPr kumimoji="0" lang="en-US"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urrent</a:t>
            </a:r>
            <a:r>
              <a:rPr kumimoji="0"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 Ex</a:t>
            </a:r>
            <a:r>
              <a:rPr kumimoji="0" lang="en-GB"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penditure</a:t>
            </a:r>
            <a:r>
              <a:rPr kumimoji="0"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 recorded a performance of </a:t>
            </a:r>
            <a:r>
              <a:rPr kumimoji="0" lang="en-GB"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61</a:t>
            </a:r>
            <a:r>
              <a:rPr kumimoji="0"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a:t>
            </a:r>
            <a:r>
              <a:rPr kumimoji="0" lang="en-GB"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(N113,227bn)</a:t>
            </a:r>
          </a:p>
          <a:p>
            <a:pPr marL="177800" lvl="0" indent="-177800" defTabSz="685800" hangingPunct="0">
              <a:lnSpc>
                <a:spcPct val="150000"/>
              </a:lnSpc>
              <a:spcBef>
                <a:spcPts val="750"/>
              </a:spcBef>
              <a:buClr>
                <a:srgbClr val="FFFFFF"/>
              </a:buClr>
              <a:buSzPct val="100000"/>
              <a:buFont typeface="Trebuchet MS" panose="020B0603020202020204"/>
              <a:buChar char="๏"/>
              <a:defRPr sz="2800" b="0" cap="none">
                <a:solidFill>
                  <a:srgbClr val="FFFFFF"/>
                </a:solidFill>
                <a:effectLst/>
              </a:defRPr>
            </a:pPr>
            <a:r>
              <a:rPr kumimoji="0" lang="en-GB"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Q1 Y2023</a:t>
            </a:r>
            <a:r>
              <a:rPr kumimoji="0"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 Capex recorded a performance of </a:t>
            </a:r>
            <a:r>
              <a:rPr lang="en-GB" sz="1400" b="1" kern="0" dirty="0">
                <a:solidFill>
                  <a:schemeClr val="bg1"/>
                </a:solidFill>
                <a:latin typeface="Trebuchet MS" panose="020B0603020202020204"/>
                <a:sym typeface="Trebuchet MS" panose="020B0603020202020204"/>
              </a:rPr>
              <a:t>75</a:t>
            </a:r>
            <a:r>
              <a:rPr kumimoji="0"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a:t>
            </a:r>
            <a:r>
              <a:rPr kumimoji="0" lang="en-GB"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 (N191,686bn</a:t>
            </a:r>
            <a:r>
              <a:rPr lang="en-GB" sz="1400" b="1" kern="0" dirty="0">
                <a:solidFill>
                  <a:schemeClr val="bg1"/>
                </a:solidFill>
                <a:latin typeface="Trebuchet MS" panose="020B0603020202020204"/>
                <a:sym typeface="Trebuchet MS" panose="020B0603020202020204"/>
              </a:rPr>
              <a:t>).</a:t>
            </a:r>
          </a:p>
          <a:p>
            <a:pPr marL="177800" lvl="0" indent="-177800" defTabSz="685800" hangingPunct="0">
              <a:lnSpc>
                <a:spcPct val="150000"/>
              </a:lnSpc>
              <a:spcBef>
                <a:spcPts val="750"/>
              </a:spcBef>
              <a:buClr>
                <a:srgbClr val="FFFFFF"/>
              </a:buClr>
              <a:buSzPct val="100000"/>
              <a:buFont typeface="Trebuchet MS" panose="020B0603020202020204"/>
              <a:buChar char="๏"/>
              <a:defRPr sz="2800" u="sng" cap="none">
                <a:solidFill>
                  <a:srgbClr val="FFFFFF"/>
                </a:solidFill>
                <a:effectLst/>
              </a:defRPr>
            </a:pPr>
            <a:r>
              <a:rPr kumimoji="0" lang="en-GB" sz="1400" b="1" i="0" u="none" strike="noStrike" kern="0" cap="none" spc="0" normalizeH="0" baseline="0" noProof="0" dirty="0">
                <a:ln>
                  <a:noFill/>
                </a:ln>
                <a:solidFill>
                  <a:schemeClr val="bg1"/>
                </a:solidFill>
                <a:effectLst/>
                <a:uLnTx/>
                <a:uFillTx/>
                <a:latin typeface="Trebuchet MS" panose="020B0603020202020204"/>
                <a:sym typeface="Trebuchet MS" panose="020B0603020202020204"/>
              </a:rPr>
              <a:t>Q1 Y2023</a:t>
            </a:r>
            <a:r>
              <a:rPr kumimoji="0" sz="1400" b="1" i="0" u="sng" strike="noStrike" kern="0" cap="none" spc="0" normalizeH="0" baseline="0" noProof="0" dirty="0">
                <a:ln>
                  <a:noFill/>
                </a:ln>
                <a:solidFill>
                  <a:schemeClr val="bg1"/>
                </a:solidFill>
                <a:effectLst/>
                <a:uLnTx/>
                <a:uFillTx/>
                <a:latin typeface="Trebuchet MS" panose="020B0603020202020204"/>
                <a:sym typeface="Trebuchet MS" panose="020B0603020202020204"/>
              </a:rPr>
              <a:t> Budget performed at </a:t>
            </a:r>
            <a:r>
              <a:rPr kumimoji="0" lang="en-GB" sz="1400" b="1" i="0" u="sng" strike="noStrike" kern="0" cap="none" spc="0" normalizeH="0" baseline="0" noProof="0" dirty="0">
                <a:ln>
                  <a:noFill/>
                </a:ln>
                <a:solidFill>
                  <a:schemeClr val="bg1"/>
                </a:solidFill>
                <a:effectLst/>
                <a:uLnTx/>
                <a:uFillTx/>
                <a:latin typeface="Trebuchet MS" panose="020B0603020202020204"/>
                <a:sym typeface="Trebuchet MS" panose="020B0603020202020204"/>
              </a:rPr>
              <a:t>69</a:t>
            </a:r>
            <a:r>
              <a:rPr kumimoji="0" sz="1400" b="1" i="0" u="sng" strike="noStrike" kern="0" cap="none" spc="0" normalizeH="0" baseline="0" noProof="0" dirty="0">
                <a:ln>
                  <a:noFill/>
                </a:ln>
                <a:solidFill>
                  <a:schemeClr val="bg1"/>
                </a:solidFill>
                <a:effectLst/>
                <a:uLnTx/>
                <a:uFillTx/>
                <a:latin typeface="Trebuchet MS" panose="020B0603020202020204"/>
                <a:sym typeface="Trebuchet MS" panose="020B0603020202020204"/>
              </a:rPr>
              <a:t>%</a:t>
            </a:r>
            <a:r>
              <a:rPr kumimoji="0" lang="en-GB" sz="1400" b="1" i="0" u="sng" strike="noStrike" kern="0" cap="none" spc="0" normalizeH="0" baseline="0" noProof="0" dirty="0">
                <a:ln>
                  <a:noFill/>
                </a:ln>
                <a:solidFill>
                  <a:schemeClr val="bg1"/>
                </a:solidFill>
                <a:effectLst/>
                <a:uLnTx/>
                <a:uFillTx/>
                <a:latin typeface="Trebuchet MS" panose="020B0603020202020204"/>
                <a:sym typeface="Trebuchet MS" panose="020B0603020202020204"/>
              </a:rPr>
              <a:t> (N304.913bn).</a:t>
            </a:r>
            <a:endParaRPr kumimoji="0" sz="1400" b="1" i="0" u="sng" strike="noStrike" kern="0" cap="none" spc="0" normalizeH="0" baseline="0" noProof="0" dirty="0">
              <a:ln>
                <a:noFill/>
              </a:ln>
              <a:solidFill>
                <a:schemeClr val="bg1"/>
              </a:solidFill>
              <a:effectLst/>
              <a:uLnTx/>
              <a:uFillTx/>
              <a:latin typeface="Trebuchet MS" panose="020B0603020202020204"/>
              <a:sym typeface="Trebuchet MS" panose="020B0603020202020204"/>
            </a:endParaRPr>
          </a:p>
        </p:txBody>
      </p:sp>
      <p:grpSp>
        <p:nvGrpSpPr>
          <p:cNvPr id="5" name="Group 4">
            <a:extLst>
              <a:ext uri="{FF2B5EF4-FFF2-40B4-BE49-F238E27FC236}">
                <a16:creationId xmlns:a16="http://schemas.microsoft.com/office/drawing/2014/main" id="{B20112F8-6B44-6C88-ABB0-E0278C639F96}"/>
              </a:ext>
            </a:extLst>
          </p:cNvPr>
          <p:cNvGrpSpPr/>
          <p:nvPr/>
        </p:nvGrpSpPr>
        <p:grpSpPr>
          <a:xfrm>
            <a:off x="-5869" y="1"/>
            <a:ext cx="12197869" cy="692216"/>
            <a:chOff x="-5869" y="1"/>
            <a:chExt cx="12197869" cy="692216"/>
          </a:xfrm>
        </p:grpSpPr>
        <p:sp>
          <p:nvSpPr>
            <p:cNvPr id="6" name="Rectangle 5">
              <a:extLst>
                <a:ext uri="{FF2B5EF4-FFF2-40B4-BE49-F238E27FC236}">
                  <a16:creationId xmlns:a16="http://schemas.microsoft.com/office/drawing/2014/main" id="{D6A7A026-B2F8-F004-8AC0-B08E84808EE5}"/>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Rectangle: Rounded Corners 6">
              <a:extLst>
                <a:ext uri="{FF2B5EF4-FFF2-40B4-BE49-F238E27FC236}">
                  <a16:creationId xmlns:a16="http://schemas.microsoft.com/office/drawing/2014/main" id="{130AA92B-4703-2C28-59FF-246ADA6E86A2}"/>
                </a:ext>
              </a:extLst>
            </p:cNvPr>
            <p:cNvSpPr/>
            <p:nvPr/>
          </p:nvSpPr>
          <p:spPr>
            <a:xfrm>
              <a:off x="3006634" y="70389"/>
              <a:ext cx="3890780"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A04C30E-594C-1363-79AD-A5C78F4E0345}"/>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4CB1FC-F168-BCB0-54A7-4D538E899034}"/>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53A1C135-59EA-4214-3816-1073417D8F7D}"/>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7" name="Picture 1">
              <a:extLst>
                <a:ext uri="{FF2B5EF4-FFF2-40B4-BE49-F238E27FC236}">
                  <a16:creationId xmlns:a16="http://schemas.microsoft.com/office/drawing/2014/main" id="{1B1527E6-48F1-183B-5D40-598C8B2BA6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Shape 17">
              <a:extLst>
                <a:ext uri="{FF2B5EF4-FFF2-40B4-BE49-F238E27FC236}">
                  <a16:creationId xmlns:a16="http://schemas.microsoft.com/office/drawing/2014/main" id="{87F18967-0D27-652E-BF77-1E82AB3336AB}"/>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19" name="Picture 2" descr="A group of colorful birds&#10;&#10;Description automatically generated with low confidence">
              <a:extLst>
                <a:ext uri="{FF2B5EF4-FFF2-40B4-BE49-F238E27FC236}">
                  <a16:creationId xmlns:a16="http://schemas.microsoft.com/office/drawing/2014/main" id="{71450B26-080B-BABE-07A0-B80683F379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5" name="TextBox 14">
            <a:extLst>
              <a:ext uri="{FF2B5EF4-FFF2-40B4-BE49-F238E27FC236}">
                <a16:creationId xmlns:a16="http://schemas.microsoft.com/office/drawing/2014/main" id="{913626B7-C83F-4527-AA72-6FFF3D631DFA}"/>
              </a:ext>
            </a:extLst>
          </p:cNvPr>
          <p:cNvSpPr txBox="1"/>
          <p:nvPr/>
        </p:nvSpPr>
        <p:spPr>
          <a:xfrm>
            <a:off x="3446945" y="75466"/>
            <a:ext cx="2575483" cy="369332"/>
          </a:xfrm>
          <a:prstGeom prst="rect">
            <a:avLst/>
          </a:prstGeom>
          <a:noFill/>
        </p:spPr>
        <p:txBody>
          <a:bodyPr wrap="square" rtlCol="0">
            <a:spAutoFit/>
          </a:bodyPr>
          <a:lstStyle/>
          <a:p>
            <a:r>
              <a:rPr lang="en-GB" b="1" dirty="0">
                <a:solidFill>
                  <a:schemeClr val="bg1"/>
                </a:solidFill>
                <a:latin typeface="Trebuchet MS" panose="020B0603020202020204" pitchFamily="34" charset="0"/>
              </a:rPr>
              <a:t>CONCLUSION</a:t>
            </a:r>
            <a:endParaRPr lang="x-none"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738212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082DAC-D2DC-48A7-BD4D-B734BEBC618E}"/>
              </a:ext>
            </a:extLst>
          </p:cNvPr>
          <p:cNvSpPr>
            <a:spLocks noGrp="1"/>
          </p:cNvSpPr>
          <p:nvPr>
            <p:ph type="sldNum" sz="quarter" idx="12"/>
          </p:nvPr>
        </p:nvSpPr>
        <p:spPr/>
        <p:txBody>
          <a:bodyPr/>
          <a:lstStyle/>
          <a:p>
            <a:fld id="{B55E7332-B74C-4FC6-99A2-D8C412507BB4}" type="slidenum">
              <a:rPr lang="x-none" smtClean="0"/>
              <a:t>56</a:t>
            </a:fld>
            <a:endParaRPr lang="x-none"/>
          </a:p>
        </p:txBody>
      </p:sp>
      <p:grpSp>
        <p:nvGrpSpPr>
          <p:cNvPr id="5" name="Group">
            <a:extLst>
              <a:ext uri="{FF2B5EF4-FFF2-40B4-BE49-F238E27FC236}">
                <a16:creationId xmlns:a16="http://schemas.microsoft.com/office/drawing/2014/main" id="{826F4438-262D-09AC-642E-EA2228175181}"/>
              </a:ext>
            </a:extLst>
          </p:cNvPr>
          <p:cNvGrpSpPr/>
          <p:nvPr/>
        </p:nvGrpSpPr>
        <p:grpSpPr>
          <a:xfrm>
            <a:off x="1045035" y="978641"/>
            <a:ext cx="10101932" cy="4893986"/>
            <a:chOff x="0" y="0"/>
            <a:chExt cx="20203864" cy="9787971"/>
          </a:xfrm>
          <a:solidFill>
            <a:srgbClr val="004E66"/>
          </a:solidFill>
        </p:grpSpPr>
        <p:grpSp>
          <p:nvGrpSpPr>
            <p:cNvPr id="6" name="Group">
              <a:extLst>
                <a:ext uri="{FF2B5EF4-FFF2-40B4-BE49-F238E27FC236}">
                  <a16:creationId xmlns:a16="http://schemas.microsoft.com/office/drawing/2014/main" id="{C9345B4F-9AB3-EAEB-5799-D96ADF227C5F}"/>
                </a:ext>
              </a:extLst>
            </p:cNvPr>
            <p:cNvGrpSpPr/>
            <p:nvPr/>
          </p:nvGrpSpPr>
          <p:grpSpPr>
            <a:xfrm>
              <a:off x="0" y="0"/>
              <a:ext cx="9738385" cy="9787971"/>
              <a:chOff x="0" y="0"/>
              <a:chExt cx="9738385" cy="9787971"/>
            </a:xfrm>
            <a:grpFill/>
          </p:grpSpPr>
          <p:sp>
            <p:nvSpPr>
              <p:cNvPr id="17" name="Freeform 5">
                <a:extLst>
                  <a:ext uri="{FF2B5EF4-FFF2-40B4-BE49-F238E27FC236}">
                    <a16:creationId xmlns:a16="http://schemas.microsoft.com/office/drawing/2014/main" id="{BAD411EA-4E49-055E-2247-A1D6EBB8DEC4}"/>
                  </a:ext>
                </a:extLst>
              </p:cNvPr>
              <p:cNvSpPr/>
              <p:nvPr/>
            </p:nvSpPr>
            <p:spPr>
              <a:xfrm>
                <a:off x="1702399" y="1705706"/>
                <a:ext cx="3960145" cy="4105592"/>
              </a:xfrm>
              <a:custGeom>
                <a:avLst/>
                <a:gdLst/>
                <a:ahLst/>
                <a:cxnLst>
                  <a:cxn ang="0">
                    <a:pos x="wd2" y="hd2"/>
                  </a:cxn>
                  <a:cxn ang="5400000">
                    <a:pos x="wd2" y="hd2"/>
                  </a:cxn>
                  <a:cxn ang="10800000">
                    <a:pos x="wd2" y="hd2"/>
                  </a:cxn>
                  <a:cxn ang="16200000">
                    <a:pos x="wd2" y="hd2"/>
                  </a:cxn>
                </a:cxnLst>
                <a:rect l="0" t="0" r="r" b="b"/>
                <a:pathLst>
                  <a:path w="21600" h="21600" extrusionOk="0">
                    <a:moveTo>
                      <a:pt x="2075" y="21189"/>
                    </a:moveTo>
                    <a:cubicBezTo>
                      <a:pt x="1890" y="20243"/>
                      <a:pt x="1805" y="19270"/>
                      <a:pt x="1805" y="18270"/>
                    </a:cubicBezTo>
                    <a:cubicBezTo>
                      <a:pt x="1805" y="9155"/>
                      <a:pt x="9493" y="1741"/>
                      <a:pt x="18957" y="1741"/>
                    </a:cubicBezTo>
                    <a:cubicBezTo>
                      <a:pt x="19653" y="1741"/>
                      <a:pt x="20335" y="1782"/>
                      <a:pt x="21017" y="1850"/>
                    </a:cubicBezTo>
                    <a:cubicBezTo>
                      <a:pt x="21202" y="1288"/>
                      <a:pt x="21401" y="726"/>
                      <a:pt x="21600" y="178"/>
                    </a:cubicBezTo>
                    <a:cubicBezTo>
                      <a:pt x="20733" y="55"/>
                      <a:pt x="19852" y="0"/>
                      <a:pt x="18957" y="0"/>
                    </a:cubicBezTo>
                    <a:cubicBezTo>
                      <a:pt x="8498" y="0"/>
                      <a:pt x="0" y="8196"/>
                      <a:pt x="0" y="18270"/>
                    </a:cubicBezTo>
                    <a:cubicBezTo>
                      <a:pt x="0" y="19407"/>
                      <a:pt x="114" y="20531"/>
                      <a:pt x="313" y="21600"/>
                    </a:cubicBezTo>
                    <a:cubicBezTo>
                      <a:pt x="895" y="21463"/>
                      <a:pt x="1492" y="21326"/>
                      <a:pt x="2075" y="21189"/>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18" name="Freeform 6">
                <a:extLst>
                  <a:ext uri="{FF2B5EF4-FFF2-40B4-BE49-F238E27FC236}">
                    <a16:creationId xmlns:a16="http://schemas.microsoft.com/office/drawing/2014/main" id="{2E010D83-1D4A-438F-156D-CD3729F95821}"/>
                  </a:ext>
                </a:extLst>
              </p:cNvPr>
              <p:cNvSpPr/>
              <p:nvPr/>
            </p:nvSpPr>
            <p:spPr>
              <a:xfrm>
                <a:off x="1917266" y="6300530"/>
                <a:ext cx="1927184" cy="2046186"/>
              </a:xfrm>
              <a:custGeom>
                <a:avLst/>
                <a:gdLst/>
                <a:ahLst/>
                <a:cxnLst>
                  <a:cxn ang="0">
                    <a:pos x="wd2" y="hd2"/>
                  </a:cxn>
                  <a:cxn ang="5400000">
                    <a:pos x="wd2" y="hd2"/>
                  </a:cxn>
                  <a:cxn ang="10800000">
                    <a:pos x="wd2" y="hd2"/>
                  </a:cxn>
                  <a:cxn ang="16200000">
                    <a:pos x="wd2" y="hd2"/>
                  </a:cxn>
                </a:cxnLst>
                <a:rect l="0" t="0" r="r" b="b"/>
                <a:pathLst>
                  <a:path w="21600" h="21600" extrusionOk="0">
                    <a:moveTo>
                      <a:pt x="21483" y="18518"/>
                    </a:moveTo>
                    <a:cubicBezTo>
                      <a:pt x="21542" y="18408"/>
                      <a:pt x="21571" y="18326"/>
                      <a:pt x="21600" y="18216"/>
                    </a:cubicBezTo>
                    <a:cubicBezTo>
                      <a:pt x="13398" y="14583"/>
                      <a:pt x="6889" y="8035"/>
                      <a:pt x="3619" y="0"/>
                    </a:cubicBezTo>
                    <a:cubicBezTo>
                      <a:pt x="2423" y="248"/>
                      <a:pt x="1197" y="523"/>
                      <a:pt x="0" y="825"/>
                    </a:cubicBezTo>
                    <a:cubicBezTo>
                      <a:pt x="3619" y="10071"/>
                      <a:pt x="11063" y="17555"/>
                      <a:pt x="20520" y="21600"/>
                    </a:cubicBezTo>
                    <a:cubicBezTo>
                      <a:pt x="20841" y="20554"/>
                      <a:pt x="21162" y="19536"/>
                      <a:pt x="21483" y="18518"/>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19" name="Freeform 7">
                <a:extLst>
                  <a:ext uri="{FF2B5EF4-FFF2-40B4-BE49-F238E27FC236}">
                    <a16:creationId xmlns:a16="http://schemas.microsoft.com/office/drawing/2014/main" id="{B7C07E08-6245-9BC2-723D-A8D40E7E696C}"/>
                  </a:ext>
                </a:extLst>
              </p:cNvPr>
              <p:cNvSpPr/>
              <p:nvPr/>
            </p:nvSpPr>
            <p:spPr>
              <a:xfrm>
                <a:off x="4108897" y="7682283"/>
                <a:ext cx="3219684" cy="971856"/>
              </a:xfrm>
              <a:custGeom>
                <a:avLst/>
                <a:gdLst/>
                <a:ahLst/>
                <a:cxnLst>
                  <a:cxn ang="0">
                    <a:pos x="wd2" y="hd2"/>
                  </a:cxn>
                  <a:cxn ang="5400000">
                    <a:pos x="wd2" y="hd2"/>
                  </a:cxn>
                  <a:cxn ang="10800000">
                    <a:pos x="wd2" y="hd2"/>
                  </a:cxn>
                  <a:cxn ang="16200000">
                    <a:pos x="wd2" y="hd2"/>
                  </a:cxn>
                </a:cxnLst>
                <a:rect l="0" t="0" r="r" b="b"/>
                <a:pathLst>
                  <a:path w="21600" h="21600" extrusionOk="0">
                    <a:moveTo>
                      <a:pt x="19921" y="0"/>
                    </a:moveTo>
                    <a:cubicBezTo>
                      <a:pt x="16371" y="8976"/>
                      <a:pt x="11963" y="14246"/>
                      <a:pt x="7171" y="14246"/>
                    </a:cubicBezTo>
                    <a:cubicBezTo>
                      <a:pt x="4880" y="14246"/>
                      <a:pt x="2676" y="13029"/>
                      <a:pt x="630" y="10829"/>
                    </a:cubicBezTo>
                    <a:cubicBezTo>
                      <a:pt x="402" y="13145"/>
                      <a:pt x="192" y="15520"/>
                      <a:pt x="0" y="17894"/>
                    </a:cubicBezTo>
                    <a:cubicBezTo>
                      <a:pt x="2256" y="20268"/>
                      <a:pt x="4670" y="21600"/>
                      <a:pt x="7171" y="21600"/>
                    </a:cubicBezTo>
                    <a:cubicBezTo>
                      <a:pt x="12610" y="21600"/>
                      <a:pt x="17630" y="15404"/>
                      <a:pt x="21600" y="4980"/>
                    </a:cubicBezTo>
                    <a:cubicBezTo>
                      <a:pt x="21040" y="3359"/>
                      <a:pt x="20481" y="1679"/>
                      <a:pt x="19921" y="0"/>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20" name="Freeform 8">
                <a:extLst>
                  <a:ext uri="{FF2B5EF4-FFF2-40B4-BE49-F238E27FC236}">
                    <a16:creationId xmlns:a16="http://schemas.microsoft.com/office/drawing/2014/main" id="{6DBE3A36-348A-E763-A924-8A74C3E8518A}"/>
                  </a:ext>
                </a:extLst>
              </p:cNvPr>
              <p:cNvSpPr/>
              <p:nvPr/>
            </p:nvSpPr>
            <p:spPr>
              <a:xfrm>
                <a:off x="6131942" y="1867681"/>
                <a:ext cx="2280885" cy="2125521"/>
              </a:xfrm>
              <a:custGeom>
                <a:avLst/>
                <a:gdLst/>
                <a:ahLst/>
                <a:cxnLst>
                  <a:cxn ang="0">
                    <a:pos x="wd2" y="hd2"/>
                  </a:cxn>
                  <a:cxn ang="5400000">
                    <a:pos x="wd2" y="hd2"/>
                  </a:cxn>
                  <a:cxn ang="10800000">
                    <a:pos x="wd2" y="hd2"/>
                  </a:cxn>
                  <a:cxn ang="16200000">
                    <a:pos x="wd2" y="hd2"/>
                  </a:cxn>
                </a:cxnLst>
                <a:rect l="0" t="0" r="r" b="b"/>
                <a:pathLst>
                  <a:path w="21600" h="21600" extrusionOk="0">
                    <a:moveTo>
                      <a:pt x="987" y="0"/>
                    </a:moveTo>
                    <a:cubicBezTo>
                      <a:pt x="667" y="1060"/>
                      <a:pt x="321" y="2120"/>
                      <a:pt x="0" y="3180"/>
                    </a:cubicBezTo>
                    <a:cubicBezTo>
                      <a:pt x="8418" y="6069"/>
                      <a:pt x="15206" y="12880"/>
                      <a:pt x="18539" y="21600"/>
                    </a:cubicBezTo>
                    <a:cubicBezTo>
                      <a:pt x="19551" y="21282"/>
                      <a:pt x="20563" y="20990"/>
                      <a:pt x="21600" y="20725"/>
                    </a:cubicBezTo>
                    <a:cubicBezTo>
                      <a:pt x="17971" y="10919"/>
                      <a:pt x="10393" y="3233"/>
                      <a:pt x="987" y="0"/>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21" name="Freeform 9">
                <a:extLst>
                  <a:ext uri="{FF2B5EF4-FFF2-40B4-BE49-F238E27FC236}">
                    <a16:creationId xmlns:a16="http://schemas.microsoft.com/office/drawing/2014/main" id="{C2DDBB6F-3CCC-A180-4835-EA65ACFBF3DE}"/>
                  </a:ext>
                </a:extLst>
              </p:cNvPr>
              <p:cNvSpPr/>
              <p:nvPr/>
            </p:nvSpPr>
            <p:spPr>
              <a:xfrm>
                <a:off x="1497448" y="3358518"/>
                <a:ext cx="1573481" cy="4323763"/>
              </a:xfrm>
              <a:custGeom>
                <a:avLst/>
                <a:gdLst/>
                <a:ahLst/>
                <a:cxnLst>
                  <a:cxn ang="0">
                    <a:pos x="wd2" y="hd2"/>
                  </a:cxn>
                  <a:cxn ang="5400000">
                    <a:pos x="wd2" y="hd2"/>
                  </a:cxn>
                  <a:cxn ang="10800000">
                    <a:pos x="wd2" y="hd2"/>
                  </a:cxn>
                  <a:cxn ang="16200000">
                    <a:pos x="wd2" y="hd2"/>
                  </a:cxn>
                </a:cxnLst>
                <a:rect l="0" t="0" r="r" b="b"/>
                <a:pathLst>
                  <a:path w="21600" h="21600" extrusionOk="0">
                    <a:moveTo>
                      <a:pt x="15833" y="20558"/>
                    </a:moveTo>
                    <a:cubicBezTo>
                      <a:pt x="16907" y="20077"/>
                      <a:pt x="17982" y="19582"/>
                      <a:pt x="19021" y="19087"/>
                    </a:cubicBezTo>
                    <a:cubicBezTo>
                      <a:pt x="19057" y="19087"/>
                      <a:pt x="19093" y="19074"/>
                      <a:pt x="19093" y="19061"/>
                    </a:cubicBezTo>
                    <a:cubicBezTo>
                      <a:pt x="19236" y="18996"/>
                      <a:pt x="19379" y="18931"/>
                      <a:pt x="19487" y="18866"/>
                    </a:cubicBezTo>
                    <a:cubicBezTo>
                      <a:pt x="19737" y="18762"/>
                      <a:pt x="19952" y="18658"/>
                      <a:pt x="20167" y="18553"/>
                    </a:cubicBezTo>
                    <a:cubicBezTo>
                      <a:pt x="20561" y="18345"/>
                      <a:pt x="20991" y="18137"/>
                      <a:pt x="21421" y="17928"/>
                    </a:cubicBezTo>
                    <a:cubicBezTo>
                      <a:pt x="21457" y="17902"/>
                      <a:pt x="21528" y="17876"/>
                      <a:pt x="21600" y="17837"/>
                    </a:cubicBezTo>
                    <a:cubicBezTo>
                      <a:pt x="16191" y="15468"/>
                      <a:pt x="12896" y="12421"/>
                      <a:pt x="12896" y="9088"/>
                    </a:cubicBezTo>
                    <a:cubicBezTo>
                      <a:pt x="12896" y="6783"/>
                      <a:pt x="14507" y="4596"/>
                      <a:pt x="17301" y="2682"/>
                    </a:cubicBezTo>
                    <a:cubicBezTo>
                      <a:pt x="13684" y="1823"/>
                      <a:pt x="10137" y="911"/>
                      <a:pt x="6591" y="0"/>
                    </a:cubicBezTo>
                    <a:cubicBezTo>
                      <a:pt x="2400" y="2682"/>
                      <a:pt x="0" y="5781"/>
                      <a:pt x="0" y="9088"/>
                    </a:cubicBezTo>
                    <a:cubicBezTo>
                      <a:pt x="0" y="13931"/>
                      <a:pt x="5122" y="18319"/>
                      <a:pt x="13540" y="21600"/>
                    </a:cubicBezTo>
                    <a:cubicBezTo>
                      <a:pt x="14293" y="21261"/>
                      <a:pt x="15045" y="20910"/>
                      <a:pt x="15833" y="20558"/>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22" name="Freeform 10">
                <a:extLst>
                  <a:ext uri="{FF2B5EF4-FFF2-40B4-BE49-F238E27FC236}">
                    <a16:creationId xmlns:a16="http://schemas.microsoft.com/office/drawing/2014/main" id="{9BB7D682-4D45-8574-A144-DE4E2A05D180}"/>
                  </a:ext>
                </a:extLst>
              </p:cNvPr>
              <p:cNvSpPr/>
              <p:nvPr/>
            </p:nvSpPr>
            <p:spPr>
              <a:xfrm>
                <a:off x="2984984" y="7351717"/>
                <a:ext cx="1897432" cy="1497452"/>
              </a:xfrm>
              <a:custGeom>
                <a:avLst/>
                <a:gdLst/>
                <a:ahLst/>
                <a:cxnLst>
                  <a:cxn ang="0">
                    <a:pos x="wd2" y="hd2"/>
                  </a:cxn>
                  <a:cxn ang="5400000">
                    <a:pos x="wd2" y="hd2"/>
                  </a:cxn>
                  <a:cxn ang="10800000">
                    <a:pos x="wd2" y="hd2"/>
                  </a:cxn>
                  <a:cxn ang="16200000">
                    <a:pos x="wd2" y="hd2"/>
                  </a:cxn>
                </a:cxnLst>
                <a:rect l="0" t="0" r="r" b="b"/>
                <a:pathLst>
                  <a:path w="21600" h="21600" extrusionOk="0">
                    <a:moveTo>
                      <a:pt x="5964" y="0"/>
                    </a:moveTo>
                    <a:cubicBezTo>
                      <a:pt x="3976" y="3763"/>
                      <a:pt x="1958" y="7489"/>
                      <a:pt x="0" y="11289"/>
                    </a:cubicBezTo>
                    <a:cubicBezTo>
                      <a:pt x="6112" y="17047"/>
                      <a:pt x="13530" y="20772"/>
                      <a:pt x="21600" y="21600"/>
                    </a:cubicBezTo>
                    <a:cubicBezTo>
                      <a:pt x="21600" y="7940"/>
                      <a:pt x="21600" y="7940"/>
                      <a:pt x="21600" y="7940"/>
                    </a:cubicBezTo>
                    <a:cubicBezTo>
                      <a:pt x="15755" y="7150"/>
                      <a:pt x="10385" y="4328"/>
                      <a:pt x="5964" y="0"/>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23" name="Freeform 11">
                <a:extLst>
                  <a:ext uri="{FF2B5EF4-FFF2-40B4-BE49-F238E27FC236}">
                    <a16:creationId xmlns:a16="http://schemas.microsoft.com/office/drawing/2014/main" id="{1E867D6A-3201-3B63-1DB8-82008175220F}"/>
                  </a:ext>
                </a:extLst>
              </p:cNvPr>
              <p:cNvSpPr/>
              <p:nvPr/>
            </p:nvSpPr>
            <p:spPr>
              <a:xfrm>
                <a:off x="2578390" y="1500757"/>
                <a:ext cx="4826219" cy="1649511"/>
              </a:xfrm>
              <a:custGeom>
                <a:avLst/>
                <a:gdLst/>
                <a:ahLst/>
                <a:cxnLst>
                  <a:cxn ang="0">
                    <a:pos x="wd2" y="hd2"/>
                  </a:cxn>
                  <a:cxn ang="5400000">
                    <a:pos x="wd2" y="hd2"/>
                  </a:cxn>
                  <a:cxn ang="10800000">
                    <a:pos x="wd2" y="hd2"/>
                  </a:cxn>
                  <a:cxn ang="16200000">
                    <a:pos x="wd2" y="hd2"/>
                  </a:cxn>
                </a:cxnLst>
                <a:rect l="0" t="0" r="r" b="b"/>
                <a:pathLst>
                  <a:path w="21600" h="21600" extrusionOk="0">
                    <a:moveTo>
                      <a:pt x="11633" y="0"/>
                    </a:moveTo>
                    <a:cubicBezTo>
                      <a:pt x="7087" y="0"/>
                      <a:pt x="2984" y="5383"/>
                      <a:pt x="0" y="14071"/>
                    </a:cubicBezTo>
                    <a:cubicBezTo>
                      <a:pt x="140" y="14377"/>
                      <a:pt x="268" y="14684"/>
                      <a:pt x="408" y="14991"/>
                    </a:cubicBezTo>
                    <a:cubicBezTo>
                      <a:pt x="431" y="15059"/>
                      <a:pt x="455" y="15127"/>
                      <a:pt x="478" y="15161"/>
                    </a:cubicBezTo>
                    <a:cubicBezTo>
                      <a:pt x="501" y="15195"/>
                      <a:pt x="513" y="15229"/>
                      <a:pt x="536" y="15297"/>
                    </a:cubicBezTo>
                    <a:cubicBezTo>
                      <a:pt x="641" y="15536"/>
                      <a:pt x="758" y="15774"/>
                      <a:pt x="863" y="16013"/>
                    </a:cubicBezTo>
                    <a:cubicBezTo>
                      <a:pt x="1364" y="17137"/>
                      <a:pt x="1865" y="18261"/>
                      <a:pt x="2378" y="19351"/>
                    </a:cubicBezTo>
                    <a:cubicBezTo>
                      <a:pt x="2716" y="20101"/>
                      <a:pt x="3054" y="20850"/>
                      <a:pt x="3392" y="21600"/>
                    </a:cubicBezTo>
                    <a:cubicBezTo>
                      <a:pt x="5572" y="15808"/>
                      <a:pt x="8463" y="12299"/>
                      <a:pt x="11633" y="12299"/>
                    </a:cubicBezTo>
                    <a:cubicBezTo>
                      <a:pt x="14315" y="12299"/>
                      <a:pt x="16797" y="14820"/>
                      <a:pt x="18814" y="19113"/>
                    </a:cubicBezTo>
                    <a:cubicBezTo>
                      <a:pt x="18884" y="18977"/>
                      <a:pt x="21390" y="10527"/>
                      <a:pt x="21600" y="9846"/>
                    </a:cubicBezTo>
                    <a:cubicBezTo>
                      <a:pt x="18837" y="3679"/>
                      <a:pt x="15387" y="0"/>
                      <a:pt x="11633" y="0"/>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24" name="Freeform 12">
                <a:extLst>
                  <a:ext uri="{FF2B5EF4-FFF2-40B4-BE49-F238E27FC236}">
                    <a16:creationId xmlns:a16="http://schemas.microsoft.com/office/drawing/2014/main" id="{6FE53B80-92D2-6CDF-5C2F-CDFBC510690E}"/>
                  </a:ext>
                </a:extLst>
              </p:cNvPr>
              <p:cNvSpPr/>
              <p:nvPr/>
            </p:nvSpPr>
            <p:spPr>
              <a:xfrm>
                <a:off x="1999906" y="1986683"/>
                <a:ext cx="5695600" cy="6356727"/>
              </a:xfrm>
              <a:custGeom>
                <a:avLst/>
                <a:gdLst/>
                <a:ahLst/>
                <a:cxnLst>
                  <a:cxn ang="0">
                    <a:pos x="wd2" y="hd2"/>
                  </a:cxn>
                  <a:cxn ang="5400000">
                    <a:pos x="wd2" y="hd2"/>
                  </a:cxn>
                  <a:cxn ang="10800000">
                    <a:pos x="wd2" y="hd2"/>
                  </a:cxn>
                  <a:cxn ang="16200000">
                    <a:pos x="wd2" y="hd2"/>
                  </a:cxn>
                </a:cxnLst>
                <a:rect l="0" t="0" r="r" b="b"/>
                <a:pathLst>
                  <a:path w="21600" h="21600" extrusionOk="0">
                    <a:moveTo>
                      <a:pt x="632" y="10796"/>
                    </a:moveTo>
                    <a:cubicBezTo>
                      <a:pt x="632" y="5154"/>
                      <a:pt x="5751" y="558"/>
                      <a:pt x="12055" y="558"/>
                    </a:cubicBezTo>
                    <a:cubicBezTo>
                      <a:pt x="15731" y="558"/>
                      <a:pt x="19001" y="2125"/>
                      <a:pt x="21096" y="4543"/>
                    </a:cubicBezTo>
                    <a:cubicBezTo>
                      <a:pt x="21264" y="4437"/>
                      <a:pt x="21432" y="4322"/>
                      <a:pt x="21600" y="4207"/>
                    </a:cubicBezTo>
                    <a:cubicBezTo>
                      <a:pt x="19387" y="1647"/>
                      <a:pt x="15938" y="0"/>
                      <a:pt x="12055" y="0"/>
                    </a:cubicBezTo>
                    <a:cubicBezTo>
                      <a:pt x="5405" y="0"/>
                      <a:pt x="0" y="4844"/>
                      <a:pt x="0" y="10796"/>
                    </a:cubicBezTo>
                    <a:cubicBezTo>
                      <a:pt x="0" y="16756"/>
                      <a:pt x="5405" y="21600"/>
                      <a:pt x="12055" y="21600"/>
                    </a:cubicBezTo>
                    <a:cubicBezTo>
                      <a:pt x="12756" y="21600"/>
                      <a:pt x="13448" y="21538"/>
                      <a:pt x="14120" y="21441"/>
                    </a:cubicBezTo>
                    <a:cubicBezTo>
                      <a:pt x="14120" y="20865"/>
                      <a:pt x="14120" y="20865"/>
                      <a:pt x="14120" y="20865"/>
                    </a:cubicBezTo>
                    <a:cubicBezTo>
                      <a:pt x="13448" y="20980"/>
                      <a:pt x="12756" y="21033"/>
                      <a:pt x="12055" y="21033"/>
                    </a:cubicBezTo>
                    <a:cubicBezTo>
                      <a:pt x="5751" y="21033"/>
                      <a:pt x="632" y="16446"/>
                      <a:pt x="632" y="10796"/>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25" name="Freeform 13">
                <a:extLst>
                  <a:ext uri="{FF2B5EF4-FFF2-40B4-BE49-F238E27FC236}">
                    <a16:creationId xmlns:a16="http://schemas.microsoft.com/office/drawing/2014/main" id="{A58B3D8B-B7C2-3A24-B277-4FBD0B329644}"/>
                  </a:ext>
                </a:extLst>
              </p:cNvPr>
              <p:cNvSpPr/>
              <p:nvPr/>
            </p:nvSpPr>
            <p:spPr>
              <a:xfrm>
                <a:off x="1348698" y="4680772"/>
                <a:ext cx="4013035" cy="4330375"/>
              </a:xfrm>
              <a:custGeom>
                <a:avLst/>
                <a:gdLst/>
                <a:ahLst/>
                <a:cxnLst>
                  <a:cxn ang="0">
                    <a:pos x="wd2" y="hd2"/>
                  </a:cxn>
                  <a:cxn ang="5400000">
                    <a:pos x="wd2" y="hd2"/>
                  </a:cxn>
                  <a:cxn ang="10800000">
                    <a:pos x="wd2" y="hd2"/>
                  </a:cxn>
                  <a:cxn ang="16200000">
                    <a:pos x="wd2" y="hd2"/>
                  </a:cxn>
                </a:cxnLst>
                <a:rect l="0" t="0" r="r" b="b"/>
                <a:pathLst>
                  <a:path w="21600" h="21600" extrusionOk="0">
                    <a:moveTo>
                      <a:pt x="2665" y="2482"/>
                    </a:moveTo>
                    <a:cubicBezTo>
                      <a:pt x="2665" y="2014"/>
                      <a:pt x="2693" y="1547"/>
                      <a:pt x="2735" y="1092"/>
                    </a:cubicBezTo>
                    <a:cubicBezTo>
                      <a:pt x="1879" y="728"/>
                      <a:pt x="1024" y="364"/>
                      <a:pt x="168" y="0"/>
                    </a:cubicBezTo>
                    <a:cubicBezTo>
                      <a:pt x="56" y="819"/>
                      <a:pt x="0" y="1651"/>
                      <a:pt x="0" y="2482"/>
                    </a:cubicBezTo>
                    <a:cubicBezTo>
                      <a:pt x="0" y="7590"/>
                      <a:pt x="2146" y="12386"/>
                      <a:pt x="6031" y="15999"/>
                    </a:cubicBezTo>
                    <a:cubicBezTo>
                      <a:pt x="9930" y="19612"/>
                      <a:pt x="15106" y="21600"/>
                      <a:pt x="20618" y="21600"/>
                    </a:cubicBezTo>
                    <a:cubicBezTo>
                      <a:pt x="20941" y="21600"/>
                      <a:pt x="21263" y="21587"/>
                      <a:pt x="21600" y="21574"/>
                    </a:cubicBezTo>
                    <a:cubicBezTo>
                      <a:pt x="21600" y="19092"/>
                      <a:pt x="21600" y="19092"/>
                      <a:pt x="21600" y="19092"/>
                    </a:cubicBezTo>
                    <a:cubicBezTo>
                      <a:pt x="21263" y="19118"/>
                      <a:pt x="20941" y="19118"/>
                      <a:pt x="20618" y="19118"/>
                    </a:cubicBezTo>
                    <a:cubicBezTo>
                      <a:pt x="10716" y="19118"/>
                      <a:pt x="2665" y="11658"/>
                      <a:pt x="2665" y="2482"/>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26" name="Freeform 14">
                <a:extLst>
                  <a:ext uri="{FF2B5EF4-FFF2-40B4-BE49-F238E27FC236}">
                    <a16:creationId xmlns:a16="http://schemas.microsoft.com/office/drawing/2014/main" id="{213834A8-9069-F52B-92D9-D60D33AF3B35}"/>
                  </a:ext>
                </a:extLst>
              </p:cNvPr>
              <p:cNvSpPr/>
              <p:nvPr/>
            </p:nvSpPr>
            <p:spPr>
              <a:xfrm>
                <a:off x="3008122" y="1348698"/>
                <a:ext cx="5011334" cy="1632982"/>
              </a:xfrm>
              <a:custGeom>
                <a:avLst/>
                <a:gdLst/>
                <a:ahLst/>
                <a:cxnLst>
                  <a:cxn ang="0">
                    <a:pos x="wd2" y="hd2"/>
                  </a:cxn>
                  <a:cxn ang="5400000">
                    <a:pos x="wd2" y="hd2"/>
                  </a:cxn>
                  <a:cxn ang="10800000">
                    <a:pos x="wd2" y="hd2"/>
                  </a:cxn>
                  <a:cxn ang="16200000">
                    <a:pos x="wd2" y="hd2"/>
                  </a:cxn>
                </a:cxnLst>
                <a:rect l="0" t="0" r="r" b="b"/>
                <a:pathLst>
                  <a:path w="21600" h="21600" extrusionOk="0">
                    <a:moveTo>
                      <a:pt x="21016" y="14848"/>
                    </a:moveTo>
                    <a:cubicBezTo>
                      <a:pt x="17906" y="5271"/>
                      <a:pt x="13753" y="0"/>
                      <a:pt x="9352" y="0"/>
                    </a:cubicBezTo>
                    <a:cubicBezTo>
                      <a:pt x="5961" y="0"/>
                      <a:pt x="2739" y="3135"/>
                      <a:pt x="0" y="8888"/>
                    </a:cubicBezTo>
                    <a:cubicBezTo>
                      <a:pt x="123" y="9129"/>
                      <a:pt x="236" y="9370"/>
                      <a:pt x="337" y="9680"/>
                    </a:cubicBezTo>
                    <a:cubicBezTo>
                      <a:pt x="775" y="10955"/>
                      <a:pt x="1212" y="12195"/>
                      <a:pt x="1650" y="13435"/>
                    </a:cubicBezTo>
                    <a:cubicBezTo>
                      <a:pt x="3873" y="9095"/>
                      <a:pt x="6523" y="6580"/>
                      <a:pt x="9352" y="6580"/>
                    </a:cubicBezTo>
                    <a:cubicBezTo>
                      <a:pt x="13652" y="6580"/>
                      <a:pt x="17514" y="12402"/>
                      <a:pt x="20152" y="21600"/>
                    </a:cubicBezTo>
                    <a:cubicBezTo>
                      <a:pt x="20635" y="19981"/>
                      <a:pt x="21117" y="18327"/>
                      <a:pt x="21600" y="16708"/>
                    </a:cubicBezTo>
                    <a:cubicBezTo>
                      <a:pt x="21409" y="16088"/>
                      <a:pt x="21218" y="15433"/>
                      <a:pt x="21016" y="14848"/>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27" name="Freeform 15">
                <a:extLst>
                  <a:ext uri="{FF2B5EF4-FFF2-40B4-BE49-F238E27FC236}">
                    <a16:creationId xmlns:a16="http://schemas.microsoft.com/office/drawing/2014/main" id="{39B7E5EF-39F8-3981-52B7-318E00C76893}"/>
                  </a:ext>
                </a:extLst>
              </p:cNvPr>
              <p:cNvSpPr/>
              <p:nvPr/>
            </p:nvSpPr>
            <p:spPr>
              <a:xfrm>
                <a:off x="571874" y="915660"/>
                <a:ext cx="2981678" cy="6779845"/>
              </a:xfrm>
              <a:custGeom>
                <a:avLst/>
                <a:gdLst/>
                <a:ahLst/>
                <a:cxnLst>
                  <a:cxn ang="0">
                    <a:pos x="wd2" y="hd2"/>
                  </a:cxn>
                  <a:cxn ang="5400000">
                    <a:pos x="wd2" y="hd2"/>
                  </a:cxn>
                  <a:cxn ang="10800000">
                    <a:pos x="wd2" y="hd2"/>
                  </a:cxn>
                  <a:cxn ang="16200000">
                    <a:pos x="wd2" y="hd2"/>
                  </a:cxn>
                </a:cxnLst>
                <a:rect l="0" t="0" r="r" b="b"/>
                <a:pathLst>
                  <a:path w="21600" h="21600" extrusionOk="0">
                    <a:moveTo>
                      <a:pt x="21600" y="1137"/>
                    </a:moveTo>
                    <a:cubicBezTo>
                      <a:pt x="21298" y="755"/>
                      <a:pt x="20996" y="382"/>
                      <a:pt x="20694" y="0"/>
                    </a:cubicBezTo>
                    <a:cubicBezTo>
                      <a:pt x="8546" y="2192"/>
                      <a:pt x="0" y="7446"/>
                      <a:pt x="0" y="13581"/>
                    </a:cubicBezTo>
                    <a:cubicBezTo>
                      <a:pt x="0" y="16545"/>
                      <a:pt x="1981" y="19292"/>
                      <a:pt x="5395" y="21600"/>
                    </a:cubicBezTo>
                    <a:cubicBezTo>
                      <a:pt x="6056" y="21309"/>
                      <a:pt x="6716" y="21019"/>
                      <a:pt x="7395" y="20737"/>
                    </a:cubicBezTo>
                    <a:cubicBezTo>
                      <a:pt x="4433" y="18661"/>
                      <a:pt x="2717" y="16212"/>
                      <a:pt x="2717" y="13581"/>
                    </a:cubicBezTo>
                    <a:cubicBezTo>
                      <a:pt x="2717" y="7978"/>
                      <a:pt x="10508" y="3163"/>
                      <a:pt x="21600" y="1137"/>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28" name="Freeform 16">
                <a:extLst>
                  <a:ext uri="{FF2B5EF4-FFF2-40B4-BE49-F238E27FC236}">
                    <a16:creationId xmlns:a16="http://schemas.microsoft.com/office/drawing/2014/main" id="{F4816AFC-48EA-44C6-2F91-0CE4271425D3}"/>
                  </a:ext>
                </a:extLst>
              </p:cNvPr>
              <p:cNvSpPr/>
              <p:nvPr/>
            </p:nvSpPr>
            <p:spPr>
              <a:xfrm>
                <a:off x="4287401" y="571874"/>
                <a:ext cx="2218079" cy="591710"/>
              </a:xfrm>
              <a:custGeom>
                <a:avLst/>
                <a:gdLst/>
                <a:ahLst/>
                <a:cxnLst>
                  <a:cxn ang="0">
                    <a:pos x="wd2" y="hd2"/>
                  </a:cxn>
                  <a:cxn ang="5400000">
                    <a:pos x="wd2" y="hd2"/>
                  </a:cxn>
                  <a:cxn ang="10800000">
                    <a:pos x="wd2" y="hd2"/>
                  </a:cxn>
                  <a:cxn ang="16200000">
                    <a:pos x="wd2" y="hd2"/>
                  </a:cxn>
                </a:cxnLst>
                <a:rect l="0" t="0" r="r" b="b"/>
                <a:pathLst>
                  <a:path w="21600" h="21600" extrusionOk="0">
                    <a:moveTo>
                      <a:pt x="8670" y="0"/>
                    </a:moveTo>
                    <a:cubicBezTo>
                      <a:pt x="5704" y="0"/>
                      <a:pt x="2814" y="1142"/>
                      <a:pt x="0" y="3140"/>
                    </a:cubicBezTo>
                    <a:cubicBezTo>
                      <a:pt x="406" y="7517"/>
                      <a:pt x="811" y="11894"/>
                      <a:pt x="1217" y="16367"/>
                    </a:cubicBezTo>
                    <a:cubicBezTo>
                      <a:pt x="3625" y="14654"/>
                      <a:pt x="6110" y="13797"/>
                      <a:pt x="8670" y="13797"/>
                    </a:cubicBezTo>
                    <a:cubicBezTo>
                      <a:pt x="13183" y="13797"/>
                      <a:pt x="17544" y="16557"/>
                      <a:pt x="21600" y="21600"/>
                    </a:cubicBezTo>
                    <a:cubicBezTo>
                      <a:pt x="21600" y="7137"/>
                      <a:pt x="21600" y="7137"/>
                      <a:pt x="21600" y="7137"/>
                    </a:cubicBezTo>
                    <a:cubicBezTo>
                      <a:pt x="17518" y="2474"/>
                      <a:pt x="13158" y="0"/>
                      <a:pt x="8670" y="0"/>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29" name="Freeform 17">
                <a:extLst>
                  <a:ext uri="{FF2B5EF4-FFF2-40B4-BE49-F238E27FC236}">
                    <a16:creationId xmlns:a16="http://schemas.microsoft.com/office/drawing/2014/main" id="{8BA681BF-3EE1-727F-F5B3-551D9E3F7608}"/>
                  </a:ext>
                </a:extLst>
              </p:cNvPr>
              <p:cNvSpPr/>
              <p:nvPr/>
            </p:nvSpPr>
            <p:spPr>
              <a:xfrm>
                <a:off x="2356914" y="8528521"/>
                <a:ext cx="4505574" cy="1259447"/>
              </a:xfrm>
              <a:custGeom>
                <a:avLst/>
                <a:gdLst/>
                <a:ahLst/>
                <a:cxnLst>
                  <a:cxn ang="0">
                    <a:pos x="wd2" y="hd2"/>
                  </a:cxn>
                  <a:cxn ang="5400000">
                    <a:pos x="wd2" y="hd2"/>
                  </a:cxn>
                  <a:cxn ang="10800000">
                    <a:pos x="wd2" y="hd2"/>
                  </a:cxn>
                  <a:cxn ang="16200000">
                    <a:pos x="wd2" y="hd2"/>
                  </a:cxn>
                </a:cxnLst>
                <a:rect l="0" t="0" r="r" b="b"/>
                <a:pathLst>
                  <a:path w="21600" h="21600" extrusionOk="0">
                    <a:moveTo>
                      <a:pt x="20876" y="10175"/>
                    </a:moveTo>
                    <a:cubicBezTo>
                      <a:pt x="18591" y="13388"/>
                      <a:pt x="16119" y="15129"/>
                      <a:pt x="13522" y="15129"/>
                    </a:cubicBezTo>
                    <a:cubicBezTo>
                      <a:pt x="8852" y="15129"/>
                      <a:pt x="4557" y="9461"/>
                      <a:pt x="1124" y="0"/>
                    </a:cubicBezTo>
                    <a:cubicBezTo>
                      <a:pt x="787" y="1473"/>
                      <a:pt x="449" y="2945"/>
                      <a:pt x="125" y="4418"/>
                    </a:cubicBezTo>
                    <a:cubicBezTo>
                      <a:pt x="75" y="4641"/>
                      <a:pt x="37" y="4820"/>
                      <a:pt x="0" y="5043"/>
                    </a:cubicBezTo>
                    <a:cubicBezTo>
                      <a:pt x="3733" y="15397"/>
                      <a:pt x="8428" y="21600"/>
                      <a:pt x="13522" y="21600"/>
                    </a:cubicBezTo>
                    <a:cubicBezTo>
                      <a:pt x="16369" y="21600"/>
                      <a:pt x="19103" y="19636"/>
                      <a:pt x="21600" y="16111"/>
                    </a:cubicBezTo>
                    <a:cubicBezTo>
                      <a:pt x="21363" y="14147"/>
                      <a:pt x="21113" y="12183"/>
                      <a:pt x="20876" y="10175"/>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30" name="Freeform 18">
                <a:extLst>
                  <a:ext uri="{FF2B5EF4-FFF2-40B4-BE49-F238E27FC236}">
                    <a16:creationId xmlns:a16="http://schemas.microsoft.com/office/drawing/2014/main" id="{E8A3B175-BD6C-143E-A7AC-40EA3F2D229C}"/>
                  </a:ext>
                </a:extLst>
              </p:cNvPr>
              <p:cNvSpPr/>
              <p:nvPr/>
            </p:nvSpPr>
            <p:spPr>
              <a:xfrm>
                <a:off x="5384870" y="8307044"/>
                <a:ext cx="2479223" cy="1047886"/>
              </a:xfrm>
              <a:custGeom>
                <a:avLst/>
                <a:gdLst/>
                <a:ahLst/>
                <a:cxnLst>
                  <a:cxn ang="0">
                    <a:pos x="wd2" y="hd2"/>
                  </a:cxn>
                  <a:cxn ang="5400000">
                    <a:pos x="wd2" y="hd2"/>
                  </a:cxn>
                  <a:cxn ang="10800000">
                    <a:pos x="wd2" y="hd2"/>
                  </a:cxn>
                  <a:cxn ang="16200000">
                    <a:pos x="wd2" y="hd2"/>
                  </a:cxn>
                </a:cxnLst>
                <a:rect l="0" t="0" r="r" b="b"/>
                <a:pathLst>
                  <a:path w="21600" h="21600" extrusionOk="0">
                    <a:moveTo>
                      <a:pt x="0" y="19397"/>
                    </a:moveTo>
                    <a:cubicBezTo>
                      <a:pt x="0" y="20149"/>
                      <a:pt x="0" y="20848"/>
                      <a:pt x="0" y="21600"/>
                    </a:cubicBezTo>
                    <a:cubicBezTo>
                      <a:pt x="7987" y="20687"/>
                      <a:pt x="15519" y="13648"/>
                      <a:pt x="21600" y="1504"/>
                    </a:cubicBezTo>
                    <a:cubicBezTo>
                      <a:pt x="21373" y="1021"/>
                      <a:pt x="21124" y="484"/>
                      <a:pt x="20897" y="0"/>
                    </a:cubicBezTo>
                    <a:cubicBezTo>
                      <a:pt x="15179" y="11337"/>
                      <a:pt x="7918" y="18484"/>
                      <a:pt x="0" y="19397"/>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31" name="Freeform 19">
                <a:extLst>
                  <a:ext uri="{FF2B5EF4-FFF2-40B4-BE49-F238E27FC236}">
                    <a16:creationId xmlns:a16="http://schemas.microsoft.com/office/drawing/2014/main" id="{7DE3ABEA-6637-77EB-8665-DCB1FB42C5CF}"/>
                  </a:ext>
                </a:extLst>
              </p:cNvPr>
              <p:cNvSpPr/>
              <p:nvPr/>
            </p:nvSpPr>
            <p:spPr>
              <a:xfrm>
                <a:off x="1375141" y="6882318"/>
                <a:ext cx="3622970" cy="2472612"/>
              </a:xfrm>
              <a:custGeom>
                <a:avLst/>
                <a:gdLst/>
                <a:ahLst/>
                <a:cxnLst>
                  <a:cxn ang="0">
                    <a:pos x="wd2" y="hd2"/>
                  </a:cxn>
                  <a:cxn ang="5400000">
                    <a:pos x="wd2" y="hd2"/>
                  </a:cxn>
                  <a:cxn ang="10800000">
                    <a:pos x="wd2" y="hd2"/>
                  </a:cxn>
                  <a:cxn ang="16200000">
                    <a:pos x="wd2" y="hd2"/>
                  </a:cxn>
                </a:cxnLst>
                <a:rect l="0" t="0" r="r" b="b"/>
                <a:pathLst>
                  <a:path w="21600" h="21600" extrusionOk="0">
                    <a:moveTo>
                      <a:pt x="606" y="0"/>
                    </a:moveTo>
                    <a:cubicBezTo>
                      <a:pt x="404" y="91"/>
                      <a:pt x="202" y="205"/>
                      <a:pt x="0" y="296"/>
                    </a:cubicBezTo>
                    <a:cubicBezTo>
                      <a:pt x="1212" y="4192"/>
                      <a:pt x="2921" y="7815"/>
                      <a:pt x="5050" y="10937"/>
                    </a:cubicBezTo>
                    <a:cubicBezTo>
                      <a:pt x="9510" y="17476"/>
                      <a:pt x="15353" y="21213"/>
                      <a:pt x="21600" y="21600"/>
                    </a:cubicBezTo>
                    <a:cubicBezTo>
                      <a:pt x="21600" y="21304"/>
                      <a:pt x="21600" y="20985"/>
                      <a:pt x="21600" y="20689"/>
                    </a:cubicBezTo>
                    <a:cubicBezTo>
                      <a:pt x="12292" y="20096"/>
                      <a:pt x="4320" y="11780"/>
                      <a:pt x="606" y="0"/>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32" name="Freeform 20">
                <a:extLst>
                  <a:ext uri="{FF2B5EF4-FFF2-40B4-BE49-F238E27FC236}">
                    <a16:creationId xmlns:a16="http://schemas.microsoft.com/office/drawing/2014/main" id="{F9F0C5D1-683F-3640-BAD3-67F43125D1EB}"/>
                  </a:ext>
                </a:extLst>
              </p:cNvPr>
              <p:cNvSpPr/>
              <p:nvPr/>
            </p:nvSpPr>
            <p:spPr>
              <a:xfrm>
                <a:off x="998299" y="1847845"/>
                <a:ext cx="1718928" cy="4710523"/>
              </a:xfrm>
              <a:custGeom>
                <a:avLst/>
                <a:gdLst/>
                <a:ahLst/>
                <a:cxnLst>
                  <a:cxn ang="0">
                    <a:pos x="wd2" y="hd2"/>
                  </a:cxn>
                  <a:cxn ang="5400000">
                    <a:pos x="wd2" y="hd2"/>
                  </a:cxn>
                  <a:cxn ang="10800000">
                    <a:pos x="wd2" y="hd2"/>
                  </a:cxn>
                  <a:cxn ang="16200000">
                    <a:pos x="wd2" y="hd2"/>
                  </a:cxn>
                </a:cxnLst>
                <a:rect l="0" t="0" r="r" b="b"/>
                <a:pathLst>
                  <a:path w="21600" h="21600" extrusionOk="0">
                    <a:moveTo>
                      <a:pt x="21600" y="406"/>
                    </a:moveTo>
                    <a:cubicBezTo>
                      <a:pt x="21502" y="371"/>
                      <a:pt x="21404" y="323"/>
                      <a:pt x="21305" y="287"/>
                    </a:cubicBezTo>
                    <a:cubicBezTo>
                      <a:pt x="21076" y="203"/>
                      <a:pt x="20913" y="108"/>
                      <a:pt x="20815" y="0"/>
                    </a:cubicBezTo>
                    <a:cubicBezTo>
                      <a:pt x="18916" y="526"/>
                      <a:pt x="17084" y="1100"/>
                      <a:pt x="15382" y="1733"/>
                    </a:cubicBezTo>
                    <a:cubicBezTo>
                      <a:pt x="5465" y="5355"/>
                      <a:pt x="0" y="10160"/>
                      <a:pt x="0" y="15277"/>
                    </a:cubicBezTo>
                    <a:cubicBezTo>
                      <a:pt x="0" y="17464"/>
                      <a:pt x="1015" y="19592"/>
                      <a:pt x="2913" y="21600"/>
                    </a:cubicBezTo>
                    <a:cubicBezTo>
                      <a:pt x="3338" y="21552"/>
                      <a:pt x="3796" y="21504"/>
                      <a:pt x="4222" y="21457"/>
                    </a:cubicBezTo>
                    <a:cubicBezTo>
                      <a:pt x="2356" y="19520"/>
                      <a:pt x="1342" y="17440"/>
                      <a:pt x="1342" y="15277"/>
                    </a:cubicBezTo>
                    <a:cubicBezTo>
                      <a:pt x="1342" y="9216"/>
                      <a:pt x="9295" y="3825"/>
                      <a:pt x="21600" y="406"/>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33" name="Freeform 21">
                <a:extLst>
                  <a:ext uri="{FF2B5EF4-FFF2-40B4-BE49-F238E27FC236}">
                    <a16:creationId xmlns:a16="http://schemas.microsoft.com/office/drawing/2014/main" id="{660CA279-63BC-72E0-9E1B-0379645D1737}"/>
                  </a:ext>
                </a:extLst>
              </p:cNvPr>
              <p:cNvSpPr/>
              <p:nvPr/>
            </p:nvSpPr>
            <p:spPr>
              <a:xfrm>
                <a:off x="2961845" y="1001604"/>
                <a:ext cx="3937006" cy="717324"/>
              </a:xfrm>
              <a:custGeom>
                <a:avLst/>
                <a:gdLst/>
                <a:ahLst/>
                <a:cxnLst>
                  <a:cxn ang="0">
                    <a:pos x="wd2" y="hd2"/>
                  </a:cxn>
                  <a:cxn ang="5400000">
                    <a:pos x="wd2" y="hd2"/>
                  </a:cxn>
                  <a:cxn ang="10800000">
                    <a:pos x="wd2" y="hd2"/>
                  </a:cxn>
                  <a:cxn ang="16200000">
                    <a:pos x="wd2" y="hd2"/>
                  </a:cxn>
                </a:cxnLst>
                <a:rect l="0" t="0" r="r" b="b"/>
                <a:pathLst>
                  <a:path w="21600" h="21600" extrusionOk="0">
                    <a:moveTo>
                      <a:pt x="21600" y="11153"/>
                    </a:moveTo>
                    <a:cubicBezTo>
                      <a:pt x="18669" y="3849"/>
                      <a:pt x="15467" y="0"/>
                      <a:pt x="12151" y="0"/>
                    </a:cubicBezTo>
                    <a:cubicBezTo>
                      <a:pt x="7791" y="0"/>
                      <a:pt x="3602" y="6676"/>
                      <a:pt x="0" y="19087"/>
                    </a:cubicBezTo>
                    <a:cubicBezTo>
                      <a:pt x="0" y="19165"/>
                      <a:pt x="14" y="19165"/>
                      <a:pt x="14" y="19165"/>
                    </a:cubicBezTo>
                    <a:cubicBezTo>
                      <a:pt x="143" y="19951"/>
                      <a:pt x="272" y="20815"/>
                      <a:pt x="400" y="21600"/>
                    </a:cubicBezTo>
                    <a:cubicBezTo>
                      <a:pt x="3817" y="9897"/>
                      <a:pt x="7834" y="3220"/>
                      <a:pt x="12151" y="3220"/>
                    </a:cubicBezTo>
                    <a:cubicBezTo>
                      <a:pt x="15424" y="3220"/>
                      <a:pt x="18527" y="7069"/>
                      <a:pt x="21343" y="14060"/>
                    </a:cubicBezTo>
                    <a:cubicBezTo>
                      <a:pt x="21428" y="13117"/>
                      <a:pt x="21514" y="12096"/>
                      <a:pt x="21600" y="11153"/>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34" name="Freeform 22">
                <a:extLst>
                  <a:ext uri="{FF2B5EF4-FFF2-40B4-BE49-F238E27FC236}">
                    <a16:creationId xmlns:a16="http://schemas.microsoft.com/office/drawing/2014/main" id="{9DF3A700-C82B-C9F5-D45F-07724AE4D9C1}"/>
                  </a:ext>
                </a:extLst>
              </p:cNvPr>
              <p:cNvSpPr/>
              <p:nvPr/>
            </p:nvSpPr>
            <p:spPr>
              <a:xfrm>
                <a:off x="7193049" y="1547034"/>
                <a:ext cx="1355308" cy="1242917"/>
              </a:xfrm>
              <a:custGeom>
                <a:avLst/>
                <a:gdLst/>
                <a:ahLst/>
                <a:cxnLst>
                  <a:cxn ang="0">
                    <a:pos x="wd2" y="hd2"/>
                  </a:cxn>
                  <a:cxn ang="5400000">
                    <a:pos x="wd2" y="hd2"/>
                  </a:cxn>
                  <a:cxn ang="10800000">
                    <a:pos x="wd2" y="hd2"/>
                  </a:cxn>
                  <a:cxn ang="16200000">
                    <a:pos x="wd2" y="hd2"/>
                  </a:cxn>
                </a:cxnLst>
                <a:rect l="0" t="0" r="r" b="b"/>
                <a:pathLst>
                  <a:path w="21600" h="21600" extrusionOk="0">
                    <a:moveTo>
                      <a:pt x="14954" y="11819"/>
                    </a:moveTo>
                    <a:cubicBezTo>
                      <a:pt x="10634" y="7155"/>
                      <a:pt x="5898" y="3170"/>
                      <a:pt x="748" y="0"/>
                    </a:cubicBezTo>
                    <a:cubicBezTo>
                      <a:pt x="498" y="543"/>
                      <a:pt x="249" y="1132"/>
                      <a:pt x="0" y="1675"/>
                    </a:cubicBezTo>
                    <a:cubicBezTo>
                      <a:pt x="8017" y="6702"/>
                      <a:pt x="14954" y="13494"/>
                      <a:pt x="20354" y="21600"/>
                    </a:cubicBezTo>
                    <a:cubicBezTo>
                      <a:pt x="20478" y="21464"/>
                      <a:pt x="20645" y="21328"/>
                      <a:pt x="20769" y="21147"/>
                    </a:cubicBezTo>
                    <a:cubicBezTo>
                      <a:pt x="21060" y="20875"/>
                      <a:pt x="21309" y="20558"/>
                      <a:pt x="21600" y="20287"/>
                    </a:cubicBezTo>
                    <a:cubicBezTo>
                      <a:pt x="19606" y="17298"/>
                      <a:pt x="17363" y="14491"/>
                      <a:pt x="14954" y="11819"/>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35" name="Freeform 23">
                <a:extLst>
                  <a:ext uri="{FF2B5EF4-FFF2-40B4-BE49-F238E27FC236}">
                    <a16:creationId xmlns:a16="http://schemas.microsoft.com/office/drawing/2014/main" id="{A03E3B0D-DB59-26E3-ECBA-A2A97603C613}"/>
                  </a:ext>
                </a:extLst>
              </p:cNvPr>
              <p:cNvSpPr/>
              <p:nvPr/>
            </p:nvSpPr>
            <p:spPr>
              <a:xfrm>
                <a:off x="624764" y="7556669"/>
                <a:ext cx="2188327" cy="2231302"/>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cubicBezTo>
                      <a:pt x="1929" y="303"/>
                      <a:pt x="951" y="606"/>
                      <a:pt x="0" y="908"/>
                    </a:cubicBezTo>
                    <a:cubicBezTo>
                      <a:pt x="2314" y="5072"/>
                      <a:pt x="5246" y="8958"/>
                      <a:pt x="8794" y="12440"/>
                    </a:cubicBezTo>
                    <a:cubicBezTo>
                      <a:pt x="12600" y="16175"/>
                      <a:pt x="16920" y="19253"/>
                      <a:pt x="21600" y="21600"/>
                    </a:cubicBezTo>
                    <a:cubicBezTo>
                      <a:pt x="21600" y="18294"/>
                      <a:pt x="21600" y="18294"/>
                      <a:pt x="21600" y="18294"/>
                    </a:cubicBezTo>
                    <a:cubicBezTo>
                      <a:pt x="13757" y="14030"/>
                      <a:pt x="7277" y="7671"/>
                      <a:pt x="2880" y="0"/>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36" name="Freeform 24">
                <a:extLst>
                  <a:ext uri="{FF2B5EF4-FFF2-40B4-BE49-F238E27FC236}">
                    <a16:creationId xmlns:a16="http://schemas.microsoft.com/office/drawing/2014/main" id="{09D8073D-5F7E-AE84-9F09-9698425DA924}"/>
                  </a:ext>
                </a:extLst>
              </p:cNvPr>
              <p:cNvSpPr/>
              <p:nvPr/>
            </p:nvSpPr>
            <p:spPr>
              <a:xfrm>
                <a:off x="0" y="3236211"/>
                <a:ext cx="740461" cy="4065924"/>
              </a:xfrm>
              <a:custGeom>
                <a:avLst/>
                <a:gdLst/>
                <a:ahLst/>
                <a:cxnLst>
                  <a:cxn ang="0">
                    <a:pos x="wd2" y="hd2"/>
                  </a:cxn>
                  <a:cxn ang="5400000">
                    <a:pos x="wd2" y="hd2"/>
                  </a:cxn>
                  <a:cxn ang="10800000">
                    <a:pos x="wd2" y="hd2"/>
                  </a:cxn>
                  <a:cxn ang="16200000">
                    <a:pos x="wd2" y="hd2"/>
                  </a:cxn>
                </a:cxnLst>
                <a:rect l="0" t="0" r="r" b="b"/>
                <a:pathLst>
                  <a:path w="21600" h="21600" extrusionOk="0">
                    <a:moveTo>
                      <a:pt x="21600" y="21115"/>
                    </a:moveTo>
                    <a:cubicBezTo>
                      <a:pt x="13310" y="17834"/>
                      <a:pt x="8670" y="14178"/>
                      <a:pt x="8670" y="10315"/>
                    </a:cubicBezTo>
                    <a:cubicBezTo>
                      <a:pt x="8670" y="6965"/>
                      <a:pt x="12169" y="3752"/>
                      <a:pt x="18634" y="803"/>
                    </a:cubicBezTo>
                    <a:cubicBezTo>
                      <a:pt x="16048" y="540"/>
                      <a:pt x="13462" y="277"/>
                      <a:pt x="10952" y="0"/>
                    </a:cubicBezTo>
                    <a:cubicBezTo>
                      <a:pt x="3727" y="3226"/>
                      <a:pt x="0" y="6729"/>
                      <a:pt x="0" y="10315"/>
                    </a:cubicBezTo>
                    <a:cubicBezTo>
                      <a:pt x="0" y="14275"/>
                      <a:pt x="4563" y="18097"/>
                      <a:pt x="13158" y="21600"/>
                    </a:cubicBezTo>
                    <a:cubicBezTo>
                      <a:pt x="15972" y="21434"/>
                      <a:pt x="18786" y="21268"/>
                      <a:pt x="21600" y="21115"/>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37" name="Freeform 25">
                <a:extLst>
                  <a:ext uri="{FF2B5EF4-FFF2-40B4-BE49-F238E27FC236}">
                    <a16:creationId xmlns:a16="http://schemas.microsoft.com/office/drawing/2014/main" id="{DEC35CBF-FC8E-0FB6-883F-235A52F6586F}"/>
                  </a:ext>
                </a:extLst>
              </p:cNvPr>
              <p:cNvSpPr/>
              <p:nvPr/>
            </p:nvSpPr>
            <p:spPr>
              <a:xfrm>
                <a:off x="535511" y="135531"/>
                <a:ext cx="3560165" cy="2902343"/>
              </a:xfrm>
              <a:custGeom>
                <a:avLst/>
                <a:gdLst/>
                <a:ahLst/>
                <a:cxnLst>
                  <a:cxn ang="0">
                    <a:pos x="wd2" y="hd2"/>
                  </a:cxn>
                  <a:cxn ang="5400000">
                    <a:pos x="wd2" y="hd2"/>
                  </a:cxn>
                  <a:cxn ang="10800000">
                    <a:pos x="wd2" y="hd2"/>
                  </a:cxn>
                  <a:cxn ang="16200000">
                    <a:pos x="wd2" y="hd2"/>
                  </a:cxn>
                </a:cxnLst>
                <a:rect l="0" t="0" r="r" b="b"/>
                <a:pathLst>
                  <a:path w="21600" h="21600" extrusionOk="0">
                    <a:moveTo>
                      <a:pt x="20984" y="0"/>
                    </a:moveTo>
                    <a:cubicBezTo>
                      <a:pt x="15327" y="1611"/>
                      <a:pt x="10160" y="5123"/>
                      <a:pt x="5957" y="10286"/>
                    </a:cubicBezTo>
                    <a:cubicBezTo>
                      <a:pt x="3492" y="13313"/>
                      <a:pt x="1501" y="16729"/>
                      <a:pt x="0" y="20455"/>
                    </a:cubicBezTo>
                    <a:cubicBezTo>
                      <a:pt x="521" y="20843"/>
                      <a:pt x="1043" y="21231"/>
                      <a:pt x="1580" y="21600"/>
                    </a:cubicBezTo>
                    <a:cubicBezTo>
                      <a:pt x="5467" y="11858"/>
                      <a:pt x="12799" y="4580"/>
                      <a:pt x="21600" y="2115"/>
                    </a:cubicBezTo>
                    <a:cubicBezTo>
                      <a:pt x="21395" y="1417"/>
                      <a:pt x="21189" y="699"/>
                      <a:pt x="20984" y="0"/>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38" name="Freeform 26">
                <a:extLst>
                  <a:ext uri="{FF2B5EF4-FFF2-40B4-BE49-F238E27FC236}">
                    <a16:creationId xmlns:a16="http://schemas.microsoft.com/office/drawing/2014/main" id="{8C1FD89D-7335-DDB2-4A99-5861708E93DC}"/>
                  </a:ext>
                </a:extLst>
              </p:cNvPr>
              <p:cNvSpPr/>
              <p:nvPr/>
            </p:nvSpPr>
            <p:spPr>
              <a:xfrm>
                <a:off x="4376654" y="0"/>
                <a:ext cx="5361731" cy="2902342"/>
              </a:xfrm>
              <a:custGeom>
                <a:avLst/>
                <a:gdLst/>
                <a:ahLst/>
                <a:cxnLst>
                  <a:cxn ang="0">
                    <a:pos x="wd2" y="hd2"/>
                  </a:cxn>
                  <a:cxn ang="5400000">
                    <a:pos x="wd2" y="hd2"/>
                  </a:cxn>
                  <a:cxn ang="10800000">
                    <a:pos x="wd2" y="hd2"/>
                  </a:cxn>
                  <a:cxn ang="16200000">
                    <a:pos x="wd2" y="hd2"/>
                  </a:cxn>
                </a:cxnLst>
                <a:rect l="0" t="0" r="r" b="b"/>
                <a:pathLst>
                  <a:path w="21600" h="21600" extrusionOk="0">
                    <a:moveTo>
                      <a:pt x="17979" y="11285"/>
                    </a:moveTo>
                    <a:cubicBezTo>
                      <a:pt x="14043" y="4014"/>
                      <a:pt x="8806" y="0"/>
                      <a:pt x="3233" y="0"/>
                    </a:cubicBezTo>
                    <a:cubicBezTo>
                      <a:pt x="2141" y="0"/>
                      <a:pt x="1060" y="155"/>
                      <a:pt x="0" y="465"/>
                    </a:cubicBezTo>
                    <a:cubicBezTo>
                      <a:pt x="147" y="1183"/>
                      <a:pt x="283" y="1881"/>
                      <a:pt x="420" y="2598"/>
                    </a:cubicBezTo>
                    <a:cubicBezTo>
                      <a:pt x="1343" y="2346"/>
                      <a:pt x="2278" y="2230"/>
                      <a:pt x="3233" y="2230"/>
                    </a:cubicBezTo>
                    <a:cubicBezTo>
                      <a:pt x="10758" y="2230"/>
                      <a:pt x="17307" y="10083"/>
                      <a:pt x="20613" y="21600"/>
                    </a:cubicBezTo>
                    <a:cubicBezTo>
                      <a:pt x="20949" y="21173"/>
                      <a:pt x="21275" y="20727"/>
                      <a:pt x="21600" y="20262"/>
                    </a:cubicBezTo>
                    <a:cubicBezTo>
                      <a:pt x="20655" y="17005"/>
                      <a:pt x="19438" y="13980"/>
                      <a:pt x="17979" y="11285"/>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39" name="Freeform 27">
                <a:extLst>
                  <a:ext uri="{FF2B5EF4-FFF2-40B4-BE49-F238E27FC236}">
                    <a16:creationId xmlns:a16="http://schemas.microsoft.com/office/drawing/2014/main" id="{4504BB40-DD68-6852-88ED-28408A8A28BF}"/>
                  </a:ext>
                </a:extLst>
              </p:cNvPr>
              <p:cNvSpPr/>
              <p:nvPr/>
            </p:nvSpPr>
            <p:spPr>
              <a:xfrm>
                <a:off x="0" y="862767"/>
                <a:ext cx="2485833" cy="8303741"/>
              </a:xfrm>
              <a:custGeom>
                <a:avLst/>
                <a:gdLst/>
                <a:ahLst/>
                <a:cxnLst>
                  <a:cxn ang="0">
                    <a:pos x="wd2" y="hd2"/>
                  </a:cxn>
                  <a:cxn ang="5400000">
                    <a:pos x="wd2" y="hd2"/>
                  </a:cxn>
                  <a:cxn ang="10800000">
                    <a:pos x="wd2" y="hd2"/>
                  </a:cxn>
                  <a:cxn ang="16200000">
                    <a:pos x="wd2" y="hd2"/>
                  </a:cxn>
                </a:cxnLst>
                <a:rect l="0" t="0" r="r" b="b"/>
                <a:pathLst>
                  <a:path w="21600" h="21600" extrusionOk="0">
                    <a:moveTo>
                      <a:pt x="2581" y="11227"/>
                    </a:moveTo>
                    <a:cubicBezTo>
                      <a:pt x="2581" y="6814"/>
                      <a:pt x="10143" y="2922"/>
                      <a:pt x="21600" y="644"/>
                    </a:cubicBezTo>
                    <a:cubicBezTo>
                      <a:pt x="21102" y="434"/>
                      <a:pt x="20604" y="217"/>
                      <a:pt x="20128" y="0"/>
                    </a:cubicBezTo>
                    <a:cubicBezTo>
                      <a:pt x="17660" y="488"/>
                      <a:pt x="15328" y="1058"/>
                      <a:pt x="13177" y="1702"/>
                    </a:cubicBezTo>
                    <a:cubicBezTo>
                      <a:pt x="4664" y="4251"/>
                      <a:pt x="0" y="7634"/>
                      <a:pt x="0" y="11227"/>
                    </a:cubicBezTo>
                    <a:cubicBezTo>
                      <a:pt x="0" y="14827"/>
                      <a:pt x="4664" y="18210"/>
                      <a:pt x="13177" y="20759"/>
                    </a:cubicBezTo>
                    <a:cubicBezTo>
                      <a:pt x="14151" y="21051"/>
                      <a:pt x="15192" y="21336"/>
                      <a:pt x="16257" y="21600"/>
                    </a:cubicBezTo>
                    <a:cubicBezTo>
                      <a:pt x="16257" y="20563"/>
                      <a:pt x="16257" y="20563"/>
                      <a:pt x="16257" y="20563"/>
                    </a:cubicBezTo>
                    <a:cubicBezTo>
                      <a:pt x="7857" y="18237"/>
                      <a:pt x="2581" y="14915"/>
                      <a:pt x="2581" y="11227"/>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40" name="Freeform 28">
                <a:extLst>
                  <a:ext uri="{FF2B5EF4-FFF2-40B4-BE49-F238E27FC236}">
                    <a16:creationId xmlns:a16="http://schemas.microsoft.com/office/drawing/2014/main" id="{476DF144-5E32-A2A5-1694-A9BC9972EF3E}"/>
                  </a:ext>
                </a:extLst>
              </p:cNvPr>
              <p:cNvSpPr/>
              <p:nvPr/>
            </p:nvSpPr>
            <p:spPr>
              <a:xfrm>
                <a:off x="198339" y="4165091"/>
                <a:ext cx="2614755" cy="5398095"/>
              </a:xfrm>
              <a:custGeom>
                <a:avLst/>
                <a:gdLst/>
                <a:ahLst/>
                <a:cxnLst>
                  <a:cxn ang="0">
                    <a:pos x="wd2" y="hd2"/>
                  </a:cxn>
                  <a:cxn ang="5400000">
                    <a:pos x="wd2" y="hd2"/>
                  </a:cxn>
                  <a:cxn ang="10800000">
                    <a:pos x="wd2" y="hd2"/>
                  </a:cxn>
                  <a:cxn ang="16200000">
                    <a:pos x="wd2" y="hd2"/>
                  </a:cxn>
                </a:cxnLst>
                <a:rect l="0" t="0" r="r" b="b"/>
                <a:pathLst>
                  <a:path w="21600" h="21600" extrusionOk="0">
                    <a:moveTo>
                      <a:pt x="1076" y="4055"/>
                    </a:moveTo>
                    <a:cubicBezTo>
                      <a:pt x="1076" y="2731"/>
                      <a:pt x="1355" y="1439"/>
                      <a:pt x="1872" y="177"/>
                    </a:cubicBezTo>
                    <a:cubicBezTo>
                      <a:pt x="1527" y="125"/>
                      <a:pt x="1183" y="63"/>
                      <a:pt x="839" y="0"/>
                    </a:cubicBezTo>
                    <a:cubicBezTo>
                      <a:pt x="280" y="1324"/>
                      <a:pt x="0" y="2679"/>
                      <a:pt x="0" y="4055"/>
                    </a:cubicBezTo>
                    <a:cubicBezTo>
                      <a:pt x="0" y="9382"/>
                      <a:pt x="4281" y="14386"/>
                      <a:pt x="12048" y="18149"/>
                    </a:cubicBezTo>
                    <a:cubicBezTo>
                      <a:pt x="14909" y="19536"/>
                      <a:pt x="18115" y="20693"/>
                      <a:pt x="21600" y="21600"/>
                    </a:cubicBezTo>
                    <a:cubicBezTo>
                      <a:pt x="21600" y="20995"/>
                      <a:pt x="21600" y="20995"/>
                      <a:pt x="21600" y="20995"/>
                    </a:cubicBezTo>
                    <a:cubicBezTo>
                      <a:pt x="9359" y="17670"/>
                      <a:pt x="1076" y="11332"/>
                      <a:pt x="1076" y="4055"/>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41" name="Freeform 29">
                <a:extLst>
                  <a:ext uri="{FF2B5EF4-FFF2-40B4-BE49-F238E27FC236}">
                    <a16:creationId xmlns:a16="http://schemas.microsoft.com/office/drawing/2014/main" id="{80DAADB9-CFE4-2CCC-B667-C810BA3A0F14}"/>
                  </a:ext>
                </a:extLst>
              </p:cNvPr>
              <p:cNvSpPr/>
              <p:nvPr/>
            </p:nvSpPr>
            <p:spPr>
              <a:xfrm>
                <a:off x="1289195" y="198339"/>
                <a:ext cx="7232717" cy="1940406"/>
              </a:xfrm>
              <a:custGeom>
                <a:avLst/>
                <a:gdLst/>
                <a:ahLst/>
                <a:cxnLst>
                  <a:cxn ang="0">
                    <a:pos x="wd2" y="hd2"/>
                  </a:cxn>
                  <a:cxn ang="5400000">
                    <a:pos x="wd2" y="hd2"/>
                  </a:cxn>
                  <a:cxn ang="10800000">
                    <a:pos x="wd2" y="hd2"/>
                  </a:cxn>
                  <a:cxn ang="16200000">
                    <a:pos x="wd2" y="hd2"/>
                  </a:cxn>
                </a:cxnLst>
                <a:rect l="0" t="0" r="r" b="b"/>
                <a:pathLst>
                  <a:path w="21600" h="21600" extrusionOk="0">
                    <a:moveTo>
                      <a:pt x="11613" y="0"/>
                    </a:moveTo>
                    <a:cubicBezTo>
                      <a:pt x="7638" y="0"/>
                      <a:pt x="3905" y="5777"/>
                      <a:pt x="1105" y="16258"/>
                    </a:cubicBezTo>
                    <a:cubicBezTo>
                      <a:pt x="708" y="17739"/>
                      <a:pt x="342" y="19248"/>
                      <a:pt x="0" y="20845"/>
                    </a:cubicBezTo>
                    <a:cubicBezTo>
                      <a:pt x="117" y="21106"/>
                      <a:pt x="233" y="21339"/>
                      <a:pt x="350" y="21600"/>
                    </a:cubicBezTo>
                    <a:cubicBezTo>
                      <a:pt x="3002" y="9319"/>
                      <a:pt x="7063" y="1452"/>
                      <a:pt x="11613" y="1452"/>
                    </a:cubicBezTo>
                    <a:cubicBezTo>
                      <a:pt x="15339" y="1452"/>
                      <a:pt x="18738" y="6735"/>
                      <a:pt x="21312" y="15416"/>
                    </a:cubicBezTo>
                    <a:cubicBezTo>
                      <a:pt x="21406" y="15068"/>
                      <a:pt x="21507" y="14748"/>
                      <a:pt x="21600" y="14400"/>
                    </a:cubicBezTo>
                    <a:cubicBezTo>
                      <a:pt x="18862" y="5110"/>
                      <a:pt x="15339" y="0"/>
                      <a:pt x="11613" y="0"/>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42" name="Freeform 31">
                <a:extLst>
                  <a:ext uri="{FF2B5EF4-FFF2-40B4-BE49-F238E27FC236}">
                    <a16:creationId xmlns:a16="http://schemas.microsoft.com/office/drawing/2014/main" id="{753D63AA-8015-D78A-E6E2-F3F7B854BE40}"/>
                  </a:ext>
                </a:extLst>
              </p:cNvPr>
              <p:cNvSpPr/>
              <p:nvPr/>
            </p:nvSpPr>
            <p:spPr>
              <a:xfrm>
                <a:off x="1292501" y="4075840"/>
                <a:ext cx="790048" cy="3272574"/>
              </a:xfrm>
              <a:custGeom>
                <a:avLst/>
                <a:gdLst/>
                <a:ahLst/>
                <a:cxnLst>
                  <a:cxn ang="0">
                    <a:pos x="wd2" y="hd2"/>
                  </a:cxn>
                  <a:cxn ang="5400000">
                    <a:pos x="wd2" y="hd2"/>
                  </a:cxn>
                  <a:cxn ang="10800000">
                    <a:pos x="wd2" y="hd2"/>
                  </a:cxn>
                  <a:cxn ang="16200000">
                    <a:pos x="wd2" y="hd2"/>
                  </a:cxn>
                </a:cxnLst>
                <a:rect l="0" t="0" r="r" b="b"/>
                <a:pathLst>
                  <a:path w="21600" h="21600" extrusionOk="0">
                    <a:moveTo>
                      <a:pt x="21600" y="20894"/>
                    </a:moveTo>
                    <a:cubicBezTo>
                      <a:pt x="10764" y="17005"/>
                      <a:pt x="4491" y="12323"/>
                      <a:pt x="4491" y="7280"/>
                    </a:cubicBezTo>
                    <a:cubicBezTo>
                      <a:pt x="4491" y="4922"/>
                      <a:pt x="5917" y="2616"/>
                      <a:pt x="8483" y="447"/>
                    </a:cubicBezTo>
                    <a:cubicBezTo>
                      <a:pt x="7129" y="310"/>
                      <a:pt x="5703" y="155"/>
                      <a:pt x="4277" y="0"/>
                    </a:cubicBezTo>
                    <a:cubicBezTo>
                      <a:pt x="1426" y="2341"/>
                      <a:pt x="0" y="4785"/>
                      <a:pt x="0" y="7280"/>
                    </a:cubicBezTo>
                    <a:cubicBezTo>
                      <a:pt x="0" y="12461"/>
                      <a:pt x="6273" y="17400"/>
                      <a:pt x="17964" y="21600"/>
                    </a:cubicBezTo>
                    <a:cubicBezTo>
                      <a:pt x="19176" y="21359"/>
                      <a:pt x="20388" y="21135"/>
                      <a:pt x="21600" y="20894"/>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43" name="Freeform 32">
                <a:extLst>
                  <a:ext uri="{FF2B5EF4-FFF2-40B4-BE49-F238E27FC236}">
                    <a16:creationId xmlns:a16="http://schemas.microsoft.com/office/drawing/2014/main" id="{CD079AA4-C778-9B91-D1EF-1BD1D0A7357B}"/>
                  </a:ext>
                </a:extLst>
              </p:cNvPr>
              <p:cNvSpPr/>
              <p:nvPr/>
            </p:nvSpPr>
            <p:spPr>
              <a:xfrm>
                <a:off x="2181717" y="7546751"/>
                <a:ext cx="2280885" cy="1451173"/>
              </a:xfrm>
              <a:custGeom>
                <a:avLst/>
                <a:gdLst/>
                <a:ahLst/>
                <a:cxnLst>
                  <a:cxn ang="0">
                    <a:pos x="wd2" y="hd2"/>
                  </a:cxn>
                  <a:cxn ang="5400000">
                    <a:pos x="wd2" y="hd2"/>
                  </a:cxn>
                  <a:cxn ang="10800000">
                    <a:pos x="wd2" y="hd2"/>
                  </a:cxn>
                  <a:cxn ang="16200000">
                    <a:pos x="wd2" y="hd2"/>
                  </a:cxn>
                </a:cxnLst>
                <a:rect l="0" t="0" r="r" b="b"/>
                <a:pathLst>
                  <a:path w="21600" h="21600" extrusionOk="0">
                    <a:moveTo>
                      <a:pt x="21600" y="19580"/>
                    </a:moveTo>
                    <a:cubicBezTo>
                      <a:pt x="21526" y="19424"/>
                      <a:pt x="21477" y="19269"/>
                      <a:pt x="21452" y="19075"/>
                    </a:cubicBezTo>
                    <a:cubicBezTo>
                      <a:pt x="13380" y="16550"/>
                      <a:pt x="6295" y="9635"/>
                      <a:pt x="1210" y="0"/>
                    </a:cubicBezTo>
                    <a:cubicBezTo>
                      <a:pt x="839" y="505"/>
                      <a:pt x="444" y="971"/>
                      <a:pt x="74" y="1476"/>
                    </a:cubicBezTo>
                    <a:cubicBezTo>
                      <a:pt x="49" y="1515"/>
                      <a:pt x="25" y="1554"/>
                      <a:pt x="0" y="1593"/>
                    </a:cubicBezTo>
                    <a:cubicBezTo>
                      <a:pt x="741" y="2991"/>
                      <a:pt x="1531" y="4351"/>
                      <a:pt x="2345" y="5672"/>
                    </a:cubicBezTo>
                    <a:cubicBezTo>
                      <a:pt x="7628" y="13986"/>
                      <a:pt x="14244" y="19463"/>
                      <a:pt x="21427" y="21600"/>
                    </a:cubicBezTo>
                    <a:cubicBezTo>
                      <a:pt x="21501" y="20940"/>
                      <a:pt x="21551" y="20240"/>
                      <a:pt x="21600" y="19580"/>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44" name="Freeform 33">
                <a:extLst>
                  <a:ext uri="{FF2B5EF4-FFF2-40B4-BE49-F238E27FC236}">
                    <a16:creationId xmlns:a16="http://schemas.microsoft.com/office/drawing/2014/main" id="{762607DD-5281-BDB9-C031-880A477683A9}"/>
                  </a:ext>
                </a:extLst>
              </p:cNvPr>
              <p:cNvSpPr/>
              <p:nvPr/>
            </p:nvSpPr>
            <p:spPr>
              <a:xfrm>
                <a:off x="4822911" y="8763220"/>
                <a:ext cx="1361920" cy="304118"/>
              </a:xfrm>
              <a:custGeom>
                <a:avLst/>
                <a:gdLst/>
                <a:ahLst/>
                <a:cxnLst>
                  <a:cxn ang="0">
                    <a:pos x="wd2" y="hd2"/>
                  </a:cxn>
                  <a:cxn ang="5400000">
                    <a:pos x="wd2" y="hd2"/>
                  </a:cxn>
                  <a:cxn ang="10800000">
                    <a:pos x="wd2" y="hd2"/>
                  </a:cxn>
                  <a:cxn ang="16200000">
                    <a:pos x="wd2" y="hd2"/>
                  </a:cxn>
                </a:cxnLst>
                <a:rect l="0" t="0" r="r" b="b"/>
                <a:pathLst>
                  <a:path w="21600" h="21600" extrusionOk="0">
                    <a:moveTo>
                      <a:pt x="5617" y="9785"/>
                    </a:moveTo>
                    <a:cubicBezTo>
                      <a:pt x="3841" y="9785"/>
                      <a:pt x="2065" y="9415"/>
                      <a:pt x="330" y="8677"/>
                    </a:cubicBezTo>
                    <a:cubicBezTo>
                      <a:pt x="207" y="12554"/>
                      <a:pt x="124" y="16431"/>
                      <a:pt x="0" y="20492"/>
                    </a:cubicBezTo>
                    <a:cubicBezTo>
                      <a:pt x="1859" y="21231"/>
                      <a:pt x="3717" y="21600"/>
                      <a:pt x="5617" y="21600"/>
                    </a:cubicBezTo>
                    <a:cubicBezTo>
                      <a:pt x="11068" y="21600"/>
                      <a:pt x="16437" y="18277"/>
                      <a:pt x="21600" y="12185"/>
                    </a:cubicBezTo>
                    <a:cubicBezTo>
                      <a:pt x="21600" y="0"/>
                      <a:pt x="21600" y="0"/>
                      <a:pt x="21600" y="0"/>
                    </a:cubicBezTo>
                    <a:cubicBezTo>
                      <a:pt x="16520" y="6462"/>
                      <a:pt x="11151" y="9785"/>
                      <a:pt x="5617" y="9785"/>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45" name="Freeform 34">
                <a:extLst>
                  <a:ext uri="{FF2B5EF4-FFF2-40B4-BE49-F238E27FC236}">
                    <a16:creationId xmlns:a16="http://schemas.microsoft.com/office/drawing/2014/main" id="{8328FD35-8A44-BF2A-158B-B476E1B9A4BB}"/>
                  </a:ext>
                </a:extLst>
              </p:cNvPr>
              <p:cNvSpPr/>
              <p:nvPr/>
            </p:nvSpPr>
            <p:spPr>
              <a:xfrm>
                <a:off x="5289008" y="1295808"/>
                <a:ext cx="3523801" cy="2548642"/>
              </a:xfrm>
              <a:custGeom>
                <a:avLst/>
                <a:gdLst/>
                <a:ahLst/>
                <a:cxnLst>
                  <a:cxn ang="0">
                    <a:pos x="wd2" y="hd2"/>
                  </a:cxn>
                  <a:cxn ang="5400000">
                    <a:pos x="wd2" y="hd2"/>
                  </a:cxn>
                  <a:cxn ang="10800000">
                    <a:pos x="wd2" y="hd2"/>
                  </a:cxn>
                  <a:cxn ang="16200000">
                    <a:pos x="wd2" y="hd2"/>
                  </a:cxn>
                </a:cxnLst>
                <a:rect l="0" t="0" r="r" b="b"/>
                <a:pathLst>
                  <a:path w="21600" h="21600" extrusionOk="0">
                    <a:moveTo>
                      <a:pt x="16156" y="9629"/>
                    </a:moveTo>
                    <a:cubicBezTo>
                      <a:pt x="11830" y="3622"/>
                      <a:pt x="6098" y="221"/>
                      <a:pt x="0" y="0"/>
                    </a:cubicBezTo>
                    <a:cubicBezTo>
                      <a:pt x="128" y="243"/>
                      <a:pt x="208" y="574"/>
                      <a:pt x="208" y="972"/>
                    </a:cubicBezTo>
                    <a:cubicBezTo>
                      <a:pt x="208" y="1126"/>
                      <a:pt x="192" y="1259"/>
                      <a:pt x="192" y="1413"/>
                    </a:cubicBezTo>
                    <a:cubicBezTo>
                      <a:pt x="9499" y="1899"/>
                      <a:pt x="17401" y="10137"/>
                      <a:pt x="20594" y="21600"/>
                    </a:cubicBezTo>
                    <a:cubicBezTo>
                      <a:pt x="20929" y="21490"/>
                      <a:pt x="21265" y="21379"/>
                      <a:pt x="21600" y="21247"/>
                    </a:cubicBezTo>
                    <a:cubicBezTo>
                      <a:pt x="20419" y="16940"/>
                      <a:pt x="18583" y="12987"/>
                      <a:pt x="16156" y="9629"/>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sp>
            <p:nvSpPr>
              <p:cNvPr id="46" name="Freeform 35">
                <a:extLst>
                  <a:ext uri="{FF2B5EF4-FFF2-40B4-BE49-F238E27FC236}">
                    <a16:creationId xmlns:a16="http://schemas.microsoft.com/office/drawing/2014/main" id="{7CC1ABD1-81EF-0868-E6CB-511B026ED997}"/>
                  </a:ext>
                </a:extLst>
              </p:cNvPr>
              <p:cNvSpPr/>
              <p:nvPr/>
            </p:nvSpPr>
            <p:spPr>
              <a:xfrm>
                <a:off x="1576785" y="1299113"/>
                <a:ext cx="3394883" cy="2482529"/>
              </a:xfrm>
              <a:custGeom>
                <a:avLst/>
                <a:gdLst/>
                <a:ahLst/>
                <a:cxnLst>
                  <a:cxn ang="0">
                    <a:pos x="wd2" y="hd2"/>
                  </a:cxn>
                  <a:cxn ang="5400000">
                    <a:pos x="wd2" y="hd2"/>
                  </a:cxn>
                  <a:cxn ang="10800000">
                    <a:pos x="wd2" y="hd2"/>
                  </a:cxn>
                  <a:cxn ang="16200000">
                    <a:pos x="wd2" y="hd2"/>
                  </a:cxn>
                </a:cxnLst>
                <a:rect l="0" t="0" r="r" b="b"/>
                <a:pathLst>
                  <a:path w="21600" h="21600" extrusionOk="0">
                    <a:moveTo>
                      <a:pt x="21368" y="975"/>
                    </a:moveTo>
                    <a:cubicBezTo>
                      <a:pt x="21368" y="589"/>
                      <a:pt x="21467" y="249"/>
                      <a:pt x="21600" y="0"/>
                    </a:cubicBezTo>
                    <a:cubicBezTo>
                      <a:pt x="15500" y="431"/>
                      <a:pt x="9781" y="3898"/>
                      <a:pt x="5421" y="9859"/>
                    </a:cubicBezTo>
                    <a:cubicBezTo>
                      <a:pt x="3050" y="13101"/>
                      <a:pt x="1227" y="16886"/>
                      <a:pt x="0" y="21011"/>
                    </a:cubicBezTo>
                    <a:cubicBezTo>
                      <a:pt x="315" y="21215"/>
                      <a:pt x="647" y="21396"/>
                      <a:pt x="978" y="21600"/>
                    </a:cubicBezTo>
                    <a:cubicBezTo>
                      <a:pt x="4310" y="10381"/>
                      <a:pt x="12118" y="2289"/>
                      <a:pt x="21351" y="1473"/>
                    </a:cubicBezTo>
                    <a:cubicBezTo>
                      <a:pt x="21351" y="1292"/>
                      <a:pt x="21368" y="1133"/>
                      <a:pt x="21368" y="975"/>
                    </a:cubicBezTo>
                    <a:close/>
                  </a:path>
                </a:pathLst>
              </a:custGeom>
              <a:grpFill/>
              <a:ln w="12700" cap="flat">
                <a:noFill/>
                <a:miter lim="400000"/>
              </a:ln>
              <a:effectLst>
                <a:outerShdw blurRad="25400" dist="12700" dir="5400000" rotWithShape="0">
                  <a:srgbClr val="000000">
                    <a:alpha val="53938"/>
                  </a:srgbClr>
                </a:outerShdw>
              </a:effectLst>
            </p:spPr>
            <p:txBody>
              <a:bodyPr wrap="square" lIns="22860" tIns="22860" rIns="22860" bIns="22860" numCol="1" anchor="t">
                <a:noAutofit/>
              </a:bodyPr>
              <a:lstStyle/>
              <a:p>
                <a:pPr defTabSz="342900" hangingPunct="0">
                  <a:defRPr sz="1300" b="0" cap="none">
                    <a:solidFill>
                      <a:srgbClr val="000000"/>
                    </a:solidFill>
                    <a:effectLst/>
                    <a:latin typeface="open sans"/>
                    <a:ea typeface="open sans"/>
                    <a:cs typeface="open sans"/>
                    <a:sym typeface="open sans"/>
                  </a:defRPr>
                </a:pPr>
                <a:endParaRPr sz="650" kern="0" dirty="0">
                  <a:solidFill>
                    <a:srgbClr val="000000"/>
                  </a:solidFill>
                  <a:latin typeface="open sans"/>
                  <a:ea typeface="open sans"/>
                  <a:cs typeface="open sans"/>
                  <a:sym typeface="open sans"/>
                </a:endParaRPr>
              </a:p>
            </p:txBody>
          </p:sp>
        </p:grpSp>
        <p:grpSp>
          <p:nvGrpSpPr>
            <p:cNvPr id="7" name="Group">
              <a:extLst>
                <a:ext uri="{FF2B5EF4-FFF2-40B4-BE49-F238E27FC236}">
                  <a16:creationId xmlns:a16="http://schemas.microsoft.com/office/drawing/2014/main" id="{0D76DED6-1F5C-917F-B411-98B0F399F10C}"/>
                </a:ext>
              </a:extLst>
            </p:cNvPr>
            <p:cNvGrpSpPr/>
            <p:nvPr/>
          </p:nvGrpSpPr>
          <p:grpSpPr>
            <a:xfrm>
              <a:off x="6516964" y="4680680"/>
              <a:ext cx="13686900" cy="1414726"/>
              <a:chOff x="0" y="75931"/>
              <a:chExt cx="13686898" cy="1414724"/>
            </a:xfrm>
            <a:grpFill/>
          </p:grpSpPr>
          <p:sp>
            <p:nvSpPr>
              <p:cNvPr id="13" name="Ministry of Economic Planning and Budget…">
                <a:extLst>
                  <a:ext uri="{FF2B5EF4-FFF2-40B4-BE49-F238E27FC236}">
                    <a16:creationId xmlns:a16="http://schemas.microsoft.com/office/drawing/2014/main" id="{50A8FD1F-5677-D4A3-B816-3076918572E0}"/>
                  </a:ext>
                </a:extLst>
              </p:cNvPr>
              <p:cNvSpPr txBox="1"/>
              <p:nvPr/>
            </p:nvSpPr>
            <p:spPr>
              <a:xfrm>
                <a:off x="0" y="75931"/>
                <a:ext cx="7058481" cy="1414724"/>
              </a:xfrm>
              <a:prstGeom prst="rect">
                <a:avLst/>
              </a:prstGeom>
              <a:noFill/>
              <a:ln w="25400" cap="flat">
                <a:noFill/>
                <a:miter lim="400000"/>
              </a:ln>
              <a:effectLst>
                <a:outerShdw blurRad="25400" dist="12700" dir="5400000" rotWithShape="0">
                  <a:srgbClr val="000000">
                    <a:alpha val="47147"/>
                  </a:srgbClr>
                </a:outerShdw>
              </a:effectLst>
            </p:spPr>
            <p:txBody>
              <a:bodyPr wrap="square" lIns="22859" tIns="22859" rIns="22859" bIns="22859" numCol="1" anchor="ctr">
                <a:noAutofit/>
              </a:bodyPr>
              <a:lstStyle/>
              <a:p>
                <a:pPr defTabSz="1219200" hangingPunct="0">
                  <a:defRPr sz="2900">
                    <a:solidFill>
                      <a:srgbClr val="000000"/>
                    </a:solidFill>
                    <a:effectLst>
                      <a:outerShdw blurRad="12700" dist="12700" dir="18900000" rotWithShape="0">
                        <a:srgbClr val="000000">
                          <a:alpha val="24000"/>
                        </a:srgbClr>
                      </a:outerShdw>
                    </a:effectLst>
                  </a:defRPr>
                </a:pPr>
                <a:r>
                  <a:rPr sz="1450" b="1" kern="0" cap="small" dirty="0">
                    <a:solidFill>
                      <a:srgbClr val="000000"/>
                    </a:solidFill>
                    <a:effectLst>
                      <a:outerShdw blurRad="12700" dist="12700" dir="18900000" rotWithShape="0">
                        <a:srgbClr val="000000">
                          <a:alpha val="24000"/>
                        </a:srgbClr>
                      </a:outerShdw>
                    </a:effectLst>
                    <a:latin typeface="Trebuchet MS" panose="020B0603020202020204"/>
                    <a:sym typeface="Trebuchet MS" panose="020B0603020202020204"/>
                  </a:rPr>
                  <a:t>Ministry of Economic Planning and Budget</a:t>
                </a:r>
              </a:p>
              <a:p>
                <a:pPr defTabSz="1219200" hangingPunct="0">
                  <a:defRPr sz="2900" b="0">
                    <a:solidFill>
                      <a:srgbClr val="000000"/>
                    </a:solidFill>
                    <a:effectLst>
                      <a:outerShdw blurRad="12700" dist="12700" dir="18900000" rotWithShape="0">
                        <a:srgbClr val="000000">
                          <a:alpha val="24000"/>
                        </a:srgbClr>
                      </a:outerShdw>
                    </a:effectLst>
                  </a:defRPr>
                </a:pPr>
                <a:r>
                  <a:rPr sz="1450" kern="0" cap="small" dirty="0">
                    <a:solidFill>
                      <a:srgbClr val="000000"/>
                    </a:solidFill>
                    <a:effectLst>
                      <a:outerShdw blurRad="12700" dist="12700" dir="18900000" rotWithShape="0">
                        <a:srgbClr val="000000">
                          <a:alpha val="24000"/>
                        </a:srgbClr>
                      </a:outerShdw>
                    </a:effectLst>
                    <a:latin typeface="Trebuchet MS" panose="020B0603020202020204"/>
                    <a:sym typeface="Trebuchet MS" panose="020B0603020202020204"/>
                  </a:rPr>
                  <a:t>Government Secretariat, Alausa, Ikeja, </a:t>
                </a:r>
              </a:p>
              <a:p>
                <a:pPr defTabSz="1219200" hangingPunct="0">
                  <a:defRPr sz="2900" b="0">
                    <a:solidFill>
                      <a:srgbClr val="000000"/>
                    </a:solidFill>
                    <a:effectLst>
                      <a:outerShdw blurRad="12700" dist="12700" dir="18900000" rotWithShape="0">
                        <a:srgbClr val="000000">
                          <a:alpha val="24000"/>
                        </a:srgbClr>
                      </a:outerShdw>
                    </a:effectLst>
                  </a:defRPr>
                </a:pPr>
                <a:r>
                  <a:rPr sz="1450" kern="0" cap="small" dirty="0">
                    <a:solidFill>
                      <a:srgbClr val="000000"/>
                    </a:solidFill>
                    <a:effectLst>
                      <a:outerShdw blurRad="12700" dist="12700" dir="18900000" rotWithShape="0">
                        <a:srgbClr val="000000">
                          <a:alpha val="24000"/>
                        </a:srgbClr>
                      </a:outerShdw>
                    </a:effectLst>
                    <a:latin typeface="Trebuchet MS" panose="020B0603020202020204"/>
                    <a:sym typeface="Trebuchet MS" panose="020B0603020202020204"/>
                  </a:rPr>
                  <a:t>Lagos State, Nigeria.</a:t>
                </a:r>
              </a:p>
            </p:txBody>
          </p:sp>
          <p:sp>
            <p:nvSpPr>
              <p:cNvPr id="16" name="web: http://mepb.lagosstate.gov.ng…">
                <a:extLst>
                  <a:ext uri="{FF2B5EF4-FFF2-40B4-BE49-F238E27FC236}">
                    <a16:creationId xmlns:a16="http://schemas.microsoft.com/office/drawing/2014/main" id="{48FF0C34-3987-B0CC-D4D6-A8BDB0708F15}"/>
                  </a:ext>
                </a:extLst>
              </p:cNvPr>
              <p:cNvSpPr txBox="1"/>
              <p:nvPr/>
            </p:nvSpPr>
            <p:spPr>
              <a:xfrm>
                <a:off x="7528342" y="75931"/>
                <a:ext cx="6158556" cy="1414724"/>
              </a:xfrm>
              <a:prstGeom prst="rect">
                <a:avLst/>
              </a:prstGeom>
              <a:noFill/>
              <a:ln w="25400" cap="flat">
                <a:noFill/>
                <a:miter lim="400000"/>
              </a:ln>
              <a:effectLst>
                <a:outerShdw blurRad="25400" dist="12700" dir="5400000" rotWithShape="0">
                  <a:srgbClr val="000000">
                    <a:alpha val="47147"/>
                  </a:srgbClr>
                </a:outerShdw>
              </a:effectLst>
            </p:spPr>
            <p:txBody>
              <a:bodyPr wrap="square" lIns="22859" tIns="22859" rIns="22859" bIns="22859" numCol="1" anchor="ctr">
                <a:noAutofit/>
              </a:bodyPr>
              <a:lstStyle/>
              <a:p>
                <a:pPr defTabSz="1219200" hangingPunct="0">
                  <a:defRPr sz="2900" b="0">
                    <a:solidFill>
                      <a:srgbClr val="000000"/>
                    </a:solidFill>
                    <a:effectLst>
                      <a:outerShdw blurRad="12700" dist="12700" dir="18900000" rotWithShape="0">
                        <a:srgbClr val="000000">
                          <a:alpha val="24000"/>
                        </a:srgbClr>
                      </a:outerShdw>
                    </a:effectLst>
                  </a:defRPr>
                </a:pPr>
                <a:r>
                  <a:rPr sz="1450" kern="0" cap="small" dirty="0">
                    <a:solidFill>
                      <a:srgbClr val="000000"/>
                    </a:solidFill>
                    <a:effectLst>
                      <a:outerShdw blurRad="12700" dist="12700" dir="18900000" rotWithShape="0">
                        <a:srgbClr val="000000">
                          <a:alpha val="24000"/>
                        </a:srgbClr>
                      </a:outerShdw>
                    </a:effectLst>
                    <a:latin typeface="Trebuchet MS" panose="020B0603020202020204"/>
                    <a:sym typeface="Trebuchet MS" panose="020B0603020202020204"/>
                  </a:rPr>
                  <a:t>web: http://mepb.lagosstate.gov.ng</a:t>
                </a:r>
              </a:p>
              <a:p>
                <a:pPr defTabSz="1219200" hangingPunct="0">
                  <a:defRPr sz="2900" b="0">
                    <a:solidFill>
                      <a:srgbClr val="000000"/>
                    </a:solidFill>
                    <a:effectLst>
                      <a:outerShdw blurRad="12700" dist="12700" dir="18900000" rotWithShape="0">
                        <a:srgbClr val="000000">
                          <a:alpha val="24000"/>
                        </a:srgbClr>
                      </a:outerShdw>
                    </a:effectLst>
                  </a:defRPr>
                </a:pPr>
                <a:r>
                  <a:rPr sz="1450" kern="0" cap="small" dirty="0">
                    <a:solidFill>
                      <a:srgbClr val="000000"/>
                    </a:solidFill>
                    <a:effectLst>
                      <a:outerShdw blurRad="12700" dist="12700" dir="18900000" rotWithShape="0">
                        <a:srgbClr val="000000">
                          <a:alpha val="24000"/>
                        </a:srgbClr>
                      </a:outerShdw>
                    </a:effectLst>
                    <a:latin typeface="Trebuchet MS" panose="020B0603020202020204"/>
                    <a:sym typeface="Trebuchet MS" panose="020B0603020202020204"/>
                  </a:rPr>
                  <a:t>email: info@lagosstate.gov.ng</a:t>
                </a:r>
              </a:p>
              <a:p>
                <a:pPr defTabSz="1219200" hangingPunct="0">
                  <a:defRPr sz="2900" b="0">
                    <a:solidFill>
                      <a:srgbClr val="000000"/>
                    </a:solidFill>
                    <a:effectLst>
                      <a:outerShdw blurRad="12700" dist="12700" dir="18900000" rotWithShape="0">
                        <a:srgbClr val="000000">
                          <a:alpha val="24000"/>
                        </a:srgbClr>
                      </a:outerShdw>
                    </a:effectLst>
                  </a:defRPr>
                </a:pPr>
                <a:r>
                  <a:rPr sz="1450" kern="0" cap="small" dirty="0">
                    <a:solidFill>
                      <a:srgbClr val="000000"/>
                    </a:solidFill>
                    <a:effectLst>
                      <a:outerShdw blurRad="12700" dist="12700" dir="18900000" rotWithShape="0">
                        <a:srgbClr val="000000">
                          <a:alpha val="24000"/>
                        </a:srgbClr>
                      </a:outerShdw>
                    </a:effectLst>
                    <a:latin typeface="Trebuchet MS" panose="020B0603020202020204"/>
                    <a:sym typeface="Trebuchet MS" panose="020B0603020202020204"/>
                  </a:rPr>
                  <a:t>twitter: @followlasg</a:t>
                </a:r>
              </a:p>
            </p:txBody>
          </p:sp>
        </p:grpSp>
        <p:pic>
          <p:nvPicPr>
            <p:cNvPr id="8" name="LSGv.jpeg" descr="LSGv.jpeg">
              <a:extLst>
                <a:ext uri="{FF2B5EF4-FFF2-40B4-BE49-F238E27FC236}">
                  <a16:creationId xmlns:a16="http://schemas.microsoft.com/office/drawing/2014/main" id="{5CA31CBF-22A0-8D45-CB78-7B34560EDEF9}"/>
                </a:ext>
              </a:extLst>
            </p:cNvPr>
            <p:cNvPicPr>
              <a:picLocks noChangeAspect="1"/>
            </p:cNvPicPr>
            <p:nvPr/>
          </p:nvPicPr>
          <p:blipFill>
            <a:blip r:embed="rId2"/>
            <a:srcRect l="3588" t="1736" r="1237" b="75"/>
            <a:stretch>
              <a:fillRect/>
            </a:stretch>
          </p:blipFill>
          <p:spPr>
            <a:xfrm>
              <a:off x="3302141" y="3529691"/>
              <a:ext cx="3134102" cy="3233360"/>
            </a:xfrm>
            <a:custGeom>
              <a:avLst/>
              <a:gdLst/>
              <a:ahLst/>
              <a:cxnLst>
                <a:cxn ang="0">
                  <a:pos x="wd2" y="hd2"/>
                </a:cxn>
                <a:cxn ang="5400000">
                  <a:pos x="wd2" y="hd2"/>
                </a:cxn>
                <a:cxn ang="10800000">
                  <a:pos x="wd2" y="hd2"/>
                </a:cxn>
                <a:cxn ang="16200000">
                  <a:pos x="wd2" y="hd2"/>
                </a:cxn>
              </a:cxnLst>
              <a:rect l="0" t="0" r="r" b="b"/>
              <a:pathLst>
                <a:path w="21386" h="21594" extrusionOk="0">
                  <a:moveTo>
                    <a:pt x="4729" y="3"/>
                  </a:moveTo>
                  <a:cubicBezTo>
                    <a:pt x="4545" y="28"/>
                    <a:pt x="4260" y="221"/>
                    <a:pt x="4019" y="503"/>
                  </a:cubicBezTo>
                  <a:cubicBezTo>
                    <a:pt x="3818" y="739"/>
                    <a:pt x="3611" y="907"/>
                    <a:pt x="3561" y="877"/>
                  </a:cubicBezTo>
                  <a:cubicBezTo>
                    <a:pt x="3512" y="847"/>
                    <a:pt x="3376" y="621"/>
                    <a:pt x="3258" y="374"/>
                  </a:cubicBezTo>
                  <a:cubicBezTo>
                    <a:pt x="3131" y="106"/>
                    <a:pt x="3045" y="-1"/>
                    <a:pt x="3044" y="106"/>
                  </a:cubicBezTo>
                  <a:cubicBezTo>
                    <a:pt x="3044" y="205"/>
                    <a:pt x="3080" y="323"/>
                    <a:pt x="3125" y="368"/>
                  </a:cubicBezTo>
                  <a:cubicBezTo>
                    <a:pt x="3171" y="414"/>
                    <a:pt x="3234" y="626"/>
                    <a:pt x="3263" y="843"/>
                  </a:cubicBezTo>
                  <a:cubicBezTo>
                    <a:pt x="3293" y="1060"/>
                    <a:pt x="3338" y="1343"/>
                    <a:pt x="3364" y="1471"/>
                  </a:cubicBezTo>
                  <a:cubicBezTo>
                    <a:pt x="3451" y="1902"/>
                    <a:pt x="3238" y="1815"/>
                    <a:pt x="2960" y="1307"/>
                  </a:cubicBezTo>
                  <a:cubicBezTo>
                    <a:pt x="2489" y="442"/>
                    <a:pt x="2335" y="304"/>
                    <a:pt x="1804" y="254"/>
                  </a:cubicBezTo>
                  <a:cubicBezTo>
                    <a:pt x="1176" y="195"/>
                    <a:pt x="983" y="357"/>
                    <a:pt x="983" y="946"/>
                  </a:cubicBezTo>
                  <a:cubicBezTo>
                    <a:pt x="983" y="957"/>
                    <a:pt x="983" y="960"/>
                    <a:pt x="983" y="970"/>
                  </a:cubicBezTo>
                  <a:cubicBezTo>
                    <a:pt x="1040" y="831"/>
                    <a:pt x="1210" y="694"/>
                    <a:pt x="1487" y="578"/>
                  </a:cubicBezTo>
                  <a:cubicBezTo>
                    <a:pt x="1667" y="502"/>
                    <a:pt x="1775" y="461"/>
                    <a:pt x="1855" y="453"/>
                  </a:cubicBezTo>
                  <a:cubicBezTo>
                    <a:pt x="1935" y="446"/>
                    <a:pt x="1986" y="472"/>
                    <a:pt x="2048" y="525"/>
                  </a:cubicBezTo>
                  <a:cubicBezTo>
                    <a:pt x="2127" y="592"/>
                    <a:pt x="2240" y="630"/>
                    <a:pt x="2297" y="609"/>
                  </a:cubicBezTo>
                  <a:cubicBezTo>
                    <a:pt x="2493" y="539"/>
                    <a:pt x="2503" y="736"/>
                    <a:pt x="2316" y="970"/>
                  </a:cubicBezTo>
                  <a:cubicBezTo>
                    <a:pt x="2136" y="1193"/>
                    <a:pt x="2122" y="1197"/>
                    <a:pt x="1958" y="1052"/>
                  </a:cubicBezTo>
                  <a:cubicBezTo>
                    <a:pt x="1791" y="904"/>
                    <a:pt x="1673" y="950"/>
                    <a:pt x="1614" y="1169"/>
                  </a:cubicBezTo>
                  <a:cubicBezTo>
                    <a:pt x="1676" y="1111"/>
                    <a:pt x="1733" y="1126"/>
                    <a:pt x="1872" y="1209"/>
                  </a:cubicBezTo>
                  <a:cubicBezTo>
                    <a:pt x="2096" y="1342"/>
                    <a:pt x="2726" y="2550"/>
                    <a:pt x="2641" y="2685"/>
                  </a:cubicBezTo>
                  <a:cubicBezTo>
                    <a:pt x="2608" y="2737"/>
                    <a:pt x="2448" y="2700"/>
                    <a:pt x="2237" y="2595"/>
                  </a:cubicBezTo>
                  <a:cubicBezTo>
                    <a:pt x="1860" y="2406"/>
                    <a:pt x="1231" y="2367"/>
                    <a:pt x="853" y="2507"/>
                  </a:cubicBezTo>
                  <a:cubicBezTo>
                    <a:pt x="622" y="2593"/>
                    <a:pt x="1" y="3187"/>
                    <a:pt x="0" y="3324"/>
                  </a:cubicBezTo>
                  <a:cubicBezTo>
                    <a:pt x="0" y="3363"/>
                    <a:pt x="36" y="3373"/>
                    <a:pt x="81" y="3345"/>
                  </a:cubicBezTo>
                  <a:cubicBezTo>
                    <a:pt x="127" y="3317"/>
                    <a:pt x="191" y="3336"/>
                    <a:pt x="222" y="3385"/>
                  </a:cubicBezTo>
                  <a:cubicBezTo>
                    <a:pt x="306" y="3517"/>
                    <a:pt x="588" y="3492"/>
                    <a:pt x="715" y="3342"/>
                  </a:cubicBezTo>
                  <a:cubicBezTo>
                    <a:pt x="842" y="3192"/>
                    <a:pt x="1303" y="3165"/>
                    <a:pt x="1389" y="3302"/>
                  </a:cubicBezTo>
                  <a:cubicBezTo>
                    <a:pt x="1421" y="3353"/>
                    <a:pt x="1522" y="3368"/>
                    <a:pt x="1614" y="3340"/>
                  </a:cubicBezTo>
                  <a:cubicBezTo>
                    <a:pt x="1814" y="3278"/>
                    <a:pt x="2177" y="3446"/>
                    <a:pt x="2102" y="3565"/>
                  </a:cubicBezTo>
                  <a:cubicBezTo>
                    <a:pt x="2073" y="3611"/>
                    <a:pt x="1937" y="3650"/>
                    <a:pt x="1801" y="3650"/>
                  </a:cubicBezTo>
                  <a:cubicBezTo>
                    <a:pt x="1305" y="3650"/>
                    <a:pt x="741" y="3906"/>
                    <a:pt x="596" y="4198"/>
                  </a:cubicBezTo>
                  <a:cubicBezTo>
                    <a:pt x="521" y="4350"/>
                    <a:pt x="480" y="4505"/>
                    <a:pt x="504" y="4543"/>
                  </a:cubicBezTo>
                  <a:cubicBezTo>
                    <a:pt x="580" y="4664"/>
                    <a:pt x="945" y="4620"/>
                    <a:pt x="1408" y="4432"/>
                  </a:cubicBezTo>
                  <a:cubicBezTo>
                    <a:pt x="1771" y="4284"/>
                    <a:pt x="1935" y="4262"/>
                    <a:pt x="2251" y="4323"/>
                  </a:cubicBezTo>
                  <a:cubicBezTo>
                    <a:pt x="2466" y="4365"/>
                    <a:pt x="2638" y="4438"/>
                    <a:pt x="2635" y="4485"/>
                  </a:cubicBezTo>
                  <a:cubicBezTo>
                    <a:pt x="2632" y="4531"/>
                    <a:pt x="2477" y="4654"/>
                    <a:pt x="2289" y="4758"/>
                  </a:cubicBezTo>
                  <a:cubicBezTo>
                    <a:pt x="1429" y="5229"/>
                    <a:pt x="865" y="6061"/>
                    <a:pt x="1046" y="6592"/>
                  </a:cubicBezTo>
                  <a:cubicBezTo>
                    <a:pt x="1153" y="6906"/>
                    <a:pt x="1286" y="6887"/>
                    <a:pt x="1400" y="6541"/>
                  </a:cubicBezTo>
                  <a:cubicBezTo>
                    <a:pt x="1456" y="6373"/>
                    <a:pt x="1555" y="6234"/>
                    <a:pt x="1622" y="6234"/>
                  </a:cubicBezTo>
                  <a:cubicBezTo>
                    <a:pt x="1690" y="6234"/>
                    <a:pt x="1940" y="6043"/>
                    <a:pt x="2178" y="5810"/>
                  </a:cubicBezTo>
                  <a:cubicBezTo>
                    <a:pt x="2415" y="5577"/>
                    <a:pt x="2631" y="5408"/>
                    <a:pt x="2660" y="5436"/>
                  </a:cubicBezTo>
                  <a:cubicBezTo>
                    <a:pt x="2688" y="5464"/>
                    <a:pt x="2706" y="5762"/>
                    <a:pt x="2695" y="6096"/>
                  </a:cubicBezTo>
                  <a:cubicBezTo>
                    <a:pt x="2659" y="7173"/>
                    <a:pt x="2988" y="8233"/>
                    <a:pt x="3399" y="8365"/>
                  </a:cubicBezTo>
                  <a:cubicBezTo>
                    <a:pt x="3504" y="8399"/>
                    <a:pt x="3497" y="8361"/>
                    <a:pt x="3372" y="8174"/>
                  </a:cubicBezTo>
                  <a:cubicBezTo>
                    <a:pt x="3248" y="7989"/>
                    <a:pt x="3240" y="7928"/>
                    <a:pt x="3334" y="7893"/>
                  </a:cubicBezTo>
                  <a:cubicBezTo>
                    <a:pt x="3473" y="7841"/>
                    <a:pt x="3518" y="7529"/>
                    <a:pt x="3396" y="7456"/>
                  </a:cubicBezTo>
                  <a:cubicBezTo>
                    <a:pt x="3280" y="7385"/>
                    <a:pt x="3290" y="6685"/>
                    <a:pt x="3410" y="6568"/>
                  </a:cubicBezTo>
                  <a:cubicBezTo>
                    <a:pt x="3480" y="6499"/>
                    <a:pt x="3481" y="6422"/>
                    <a:pt x="3410" y="6292"/>
                  </a:cubicBezTo>
                  <a:cubicBezTo>
                    <a:pt x="3288" y="6070"/>
                    <a:pt x="3417" y="5968"/>
                    <a:pt x="3662" y="6096"/>
                  </a:cubicBezTo>
                  <a:cubicBezTo>
                    <a:pt x="3896" y="6219"/>
                    <a:pt x="3913" y="6290"/>
                    <a:pt x="4071" y="7846"/>
                  </a:cubicBezTo>
                  <a:cubicBezTo>
                    <a:pt x="4327" y="10377"/>
                    <a:pt x="4207" y="13123"/>
                    <a:pt x="3748" y="15172"/>
                  </a:cubicBezTo>
                  <a:cubicBezTo>
                    <a:pt x="3551" y="16053"/>
                    <a:pt x="3478" y="16175"/>
                    <a:pt x="3261" y="15999"/>
                  </a:cubicBezTo>
                  <a:cubicBezTo>
                    <a:pt x="3134" y="15895"/>
                    <a:pt x="3095" y="15901"/>
                    <a:pt x="2993" y="16038"/>
                  </a:cubicBezTo>
                  <a:cubicBezTo>
                    <a:pt x="2831" y="16255"/>
                    <a:pt x="2440" y="16446"/>
                    <a:pt x="2280" y="16386"/>
                  </a:cubicBezTo>
                  <a:cubicBezTo>
                    <a:pt x="2197" y="16354"/>
                    <a:pt x="2118" y="16417"/>
                    <a:pt x="2061" y="16563"/>
                  </a:cubicBezTo>
                  <a:cubicBezTo>
                    <a:pt x="2012" y="16689"/>
                    <a:pt x="1918" y="16791"/>
                    <a:pt x="1850" y="16791"/>
                  </a:cubicBezTo>
                  <a:cubicBezTo>
                    <a:pt x="1782" y="16791"/>
                    <a:pt x="1629" y="16886"/>
                    <a:pt x="1511" y="17001"/>
                  </a:cubicBezTo>
                  <a:cubicBezTo>
                    <a:pt x="1394" y="17115"/>
                    <a:pt x="1171" y="17233"/>
                    <a:pt x="1016" y="17266"/>
                  </a:cubicBezTo>
                  <a:cubicBezTo>
                    <a:pt x="861" y="17299"/>
                    <a:pt x="664" y="17405"/>
                    <a:pt x="577" y="17499"/>
                  </a:cubicBezTo>
                  <a:cubicBezTo>
                    <a:pt x="426" y="17662"/>
                    <a:pt x="428" y="17694"/>
                    <a:pt x="634" y="18289"/>
                  </a:cubicBezTo>
                  <a:cubicBezTo>
                    <a:pt x="752" y="18630"/>
                    <a:pt x="971" y="19132"/>
                    <a:pt x="1119" y="19405"/>
                  </a:cubicBezTo>
                  <a:cubicBezTo>
                    <a:pt x="1345" y="19822"/>
                    <a:pt x="1465" y="19939"/>
                    <a:pt x="1880" y="20141"/>
                  </a:cubicBezTo>
                  <a:cubicBezTo>
                    <a:pt x="2855" y="20617"/>
                    <a:pt x="3645" y="20760"/>
                    <a:pt x="5324" y="20762"/>
                  </a:cubicBezTo>
                  <a:cubicBezTo>
                    <a:pt x="6330" y="20763"/>
                    <a:pt x="7135" y="20715"/>
                    <a:pt x="7697" y="20621"/>
                  </a:cubicBezTo>
                  <a:cubicBezTo>
                    <a:pt x="8164" y="20543"/>
                    <a:pt x="8576" y="20506"/>
                    <a:pt x="8612" y="20542"/>
                  </a:cubicBezTo>
                  <a:cubicBezTo>
                    <a:pt x="8648" y="20577"/>
                    <a:pt x="8732" y="20761"/>
                    <a:pt x="8799" y="20950"/>
                  </a:cubicBezTo>
                  <a:cubicBezTo>
                    <a:pt x="8866" y="21139"/>
                    <a:pt x="8978" y="21319"/>
                    <a:pt x="9048" y="21350"/>
                  </a:cubicBezTo>
                  <a:cubicBezTo>
                    <a:pt x="9118" y="21382"/>
                    <a:pt x="9258" y="21451"/>
                    <a:pt x="9357" y="21504"/>
                  </a:cubicBezTo>
                  <a:cubicBezTo>
                    <a:pt x="9452" y="21555"/>
                    <a:pt x="9958" y="21582"/>
                    <a:pt x="10502" y="21594"/>
                  </a:cubicBezTo>
                  <a:cubicBezTo>
                    <a:pt x="11442" y="21585"/>
                    <a:pt x="11905" y="21573"/>
                    <a:pt x="12019" y="21557"/>
                  </a:cubicBezTo>
                  <a:cubicBezTo>
                    <a:pt x="12075" y="21548"/>
                    <a:pt x="12133" y="21539"/>
                    <a:pt x="12154" y="21528"/>
                  </a:cubicBezTo>
                  <a:cubicBezTo>
                    <a:pt x="12240" y="21482"/>
                    <a:pt x="12421" y="21424"/>
                    <a:pt x="12560" y="21395"/>
                  </a:cubicBezTo>
                  <a:cubicBezTo>
                    <a:pt x="12752" y="21356"/>
                    <a:pt x="12857" y="21246"/>
                    <a:pt x="12991" y="20950"/>
                  </a:cubicBezTo>
                  <a:cubicBezTo>
                    <a:pt x="13049" y="20822"/>
                    <a:pt x="13103" y="20727"/>
                    <a:pt x="13151" y="20656"/>
                  </a:cubicBezTo>
                  <a:lnTo>
                    <a:pt x="13153" y="20650"/>
                  </a:lnTo>
                  <a:lnTo>
                    <a:pt x="13170" y="20608"/>
                  </a:lnTo>
                  <a:lnTo>
                    <a:pt x="13189" y="20611"/>
                  </a:lnTo>
                  <a:cubicBezTo>
                    <a:pt x="13202" y="20595"/>
                    <a:pt x="13222" y="20560"/>
                    <a:pt x="13229" y="20560"/>
                  </a:cubicBezTo>
                  <a:cubicBezTo>
                    <a:pt x="13264" y="20561"/>
                    <a:pt x="13837" y="20621"/>
                    <a:pt x="14502" y="20695"/>
                  </a:cubicBezTo>
                  <a:cubicBezTo>
                    <a:pt x="16266" y="20893"/>
                    <a:pt x="17758" y="20885"/>
                    <a:pt x="18821" y="20666"/>
                  </a:cubicBezTo>
                  <a:cubicBezTo>
                    <a:pt x="20206" y="20382"/>
                    <a:pt x="20278" y="20329"/>
                    <a:pt x="20880" y="19179"/>
                  </a:cubicBezTo>
                  <a:cubicBezTo>
                    <a:pt x="21600" y="17802"/>
                    <a:pt x="21561" y="17400"/>
                    <a:pt x="20701" y="17266"/>
                  </a:cubicBezTo>
                  <a:cubicBezTo>
                    <a:pt x="20686" y="17263"/>
                    <a:pt x="20675" y="17259"/>
                    <a:pt x="20663" y="17255"/>
                  </a:cubicBezTo>
                  <a:cubicBezTo>
                    <a:pt x="20636" y="17254"/>
                    <a:pt x="20621" y="17250"/>
                    <a:pt x="20598" y="17247"/>
                  </a:cubicBezTo>
                  <a:cubicBezTo>
                    <a:pt x="20592" y="17246"/>
                    <a:pt x="20585" y="17246"/>
                    <a:pt x="20579" y="17244"/>
                  </a:cubicBezTo>
                  <a:cubicBezTo>
                    <a:pt x="20492" y="17232"/>
                    <a:pt x="20423" y="17209"/>
                    <a:pt x="20381" y="17162"/>
                  </a:cubicBezTo>
                  <a:cubicBezTo>
                    <a:pt x="20301" y="17120"/>
                    <a:pt x="20234" y="17068"/>
                    <a:pt x="20189" y="17001"/>
                  </a:cubicBezTo>
                  <a:cubicBezTo>
                    <a:pt x="20112" y="16886"/>
                    <a:pt x="19987" y="16791"/>
                    <a:pt x="19913" y="16791"/>
                  </a:cubicBezTo>
                  <a:cubicBezTo>
                    <a:pt x="19839" y="16791"/>
                    <a:pt x="19757" y="16734"/>
                    <a:pt x="19729" y="16661"/>
                  </a:cubicBezTo>
                  <a:cubicBezTo>
                    <a:pt x="19700" y="16589"/>
                    <a:pt x="19615" y="16529"/>
                    <a:pt x="19542" y="16529"/>
                  </a:cubicBezTo>
                  <a:cubicBezTo>
                    <a:pt x="19469" y="16529"/>
                    <a:pt x="19388" y="16454"/>
                    <a:pt x="19363" y="16362"/>
                  </a:cubicBezTo>
                  <a:cubicBezTo>
                    <a:pt x="19338" y="16269"/>
                    <a:pt x="19212" y="16166"/>
                    <a:pt x="19081" y="16134"/>
                  </a:cubicBezTo>
                  <a:cubicBezTo>
                    <a:pt x="18951" y="16102"/>
                    <a:pt x="18789" y="16031"/>
                    <a:pt x="18721" y="15975"/>
                  </a:cubicBezTo>
                  <a:cubicBezTo>
                    <a:pt x="18653" y="15918"/>
                    <a:pt x="18432" y="15829"/>
                    <a:pt x="18231" y="15779"/>
                  </a:cubicBezTo>
                  <a:cubicBezTo>
                    <a:pt x="18189" y="15768"/>
                    <a:pt x="18164" y="15759"/>
                    <a:pt x="18131" y="15750"/>
                  </a:cubicBezTo>
                  <a:cubicBezTo>
                    <a:pt x="18113" y="15749"/>
                    <a:pt x="18087" y="15748"/>
                    <a:pt x="18071" y="15747"/>
                  </a:cubicBezTo>
                  <a:cubicBezTo>
                    <a:pt x="18070" y="15747"/>
                    <a:pt x="18067" y="15747"/>
                    <a:pt x="18066" y="15747"/>
                  </a:cubicBezTo>
                  <a:cubicBezTo>
                    <a:pt x="18037" y="15745"/>
                    <a:pt x="18006" y="15721"/>
                    <a:pt x="17977" y="15686"/>
                  </a:cubicBezTo>
                  <a:cubicBezTo>
                    <a:pt x="17866" y="15621"/>
                    <a:pt x="17815" y="15525"/>
                    <a:pt x="17746" y="15299"/>
                  </a:cubicBezTo>
                  <a:cubicBezTo>
                    <a:pt x="17681" y="15084"/>
                    <a:pt x="17544" y="14393"/>
                    <a:pt x="17440" y="13767"/>
                  </a:cubicBezTo>
                  <a:cubicBezTo>
                    <a:pt x="17111" y="11782"/>
                    <a:pt x="17167" y="8601"/>
                    <a:pt x="17565" y="6735"/>
                  </a:cubicBezTo>
                  <a:cubicBezTo>
                    <a:pt x="17624" y="6458"/>
                    <a:pt x="17698" y="6275"/>
                    <a:pt x="17773" y="6194"/>
                  </a:cubicBezTo>
                  <a:cubicBezTo>
                    <a:pt x="17781" y="6178"/>
                    <a:pt x="17792" y="6134"/>
                    <a:pt x="17798" y="6128"/>
                  </a:cubicBezTo>
                  <a:cubicBezTo>
                    <a:pt x="17799" y="6127"/>
                    <a:pt x="17799" y="6129"/>
                    <a:pt x="17801" y="6128"/>
                  </a:cubicBezTo>
                  <a:cubicBezTo>
                    <a:pt x="17801" y="6128"/>
                    <a:pt x="17800" y="6125"/>
                    <a:pt x="17801" y="6125"/>
                  </a:cubicBezTo>
                  <a:cubicBezTo>
                    <a:pt x="17802" y="6124"/>
                    <a:pt x="17805" y="6126"/>
                    <a:pt x="17806" y="6125"/>
                  </a:cubicBezTo>
                  <a:cubicBezTo>
                    <a:pt x="17816" y="6120"/>
                    <a:pt x="17826" y="6123"/>
                    <a:pt x="17838" y="6131"/>
                  </a:cubicBezTo>
                  <a:cubicBezTo>
                    <a:pt x="17849" y="6135"/>
                    <a:pt x="17859" y="6138"/>
                    <a:pt x="17871" y="6152"/>
                  </a:cubicBezTo>
                  <a:cubicBezTo>
                    <a:pt x="17907" y="6158"/>
                    <a:pt x="17944" y="6188"/>
                    <a:pt x="17977" y="6250"/>
                  </a:cubicBezTo>
                  <a:cubicBezTo>
                    <a:pt x="18054" y="6398"/>
                    <a:pt x="18114" y="6712"/>
                    <a:pt x="18123" y="6918"/>
                  </a:cubicBezTo>
                  <a:cubicBezTo>
                    <a:pt x="18124" y="6919"/>
                    <a:pt x="18122" y="6921"/>
                    <a:pt x="18123" y="6923"/>
                  </a:cubicBezTo>
                  <a:cubicBezTo>
                    <a:pt x="18126" y="6936"/>
                    <a:pt x="18131" y="6952"/>
                    <a:pt x="18128" y="6966"/>
                  </a:cubicBezTo>
                  <a:cubicBezTo>
                    <a:pt x="18128" y="6967"/>
                    <a:pt x="18129" y="6969"/>
                    <a:pt x="18128" y="6971"/>
                  </a:cubicBezTo>
                  <a:cubicBezTo>
                    <a:pt x="18128" y="7038"/>
                    <a:pt x="18121" y="7086"/>
                    <a:pt x="18104" y="7103"/>
                  </a:cubicBezTo>
                  <a:cubicBezTo>
                    <a:pt x="18073" y="7133"/>
                    <a:pt x="18040" y="7404"/>
                    <a:pt x="18031" y="7702"/>
                  </a:cubicBezTo>
                  <a:lnTo>
                    <a:pt x="18014" y="8225"/>
                  </a:lnTo>
                  <a:cubicBezTo>
                    <a:pt x="18015" y="8226"/>
                    <a:pt x="18014" y="8226"/>
                    <a:pt x="18014" y="8227"/>
                  </a:cubicBezTo>
                  <a:cubicBezTo>
                    <a:pt x="18018" y="8230"/>
                    <a:pt x="18022" y="8233"/>
                    <a:pt x="18025" y="8235"/>
                  </a:cubicBezTo>
                  <a:lnTo>
                    <a:pt x="18207" y="8007"/>
                  </a:lnTo>
                  <a:cubicBezTo>
                    <a:pt x="18313" y="7876"/>
                    <a:pt x="18455" y="7582"/>
                    <a:pt x="18518" y="7353"/>
                  </a:cubicBezTo>
                  <a:cubicBezTo>
                    <a:pt x="18659" y="6843"/>
                    <a:pt x="18736" y="6689"/>
                    <a:pt x="18849" y="6698"/>
                  </a:cubicBezTo>
                  <a:cubicBezTo>
                    <a:pt x="18983" y="6708"/>
                    <a:pt x="19237" y="7250"/>
                    <a:pt x="19325" y="7710"/>
                  </a:cubicBezTo>
                  <a:cubicBezTo>
                    <a:pt x="19417" y="8191"/>
                    <a:pt x="19492" y="8295"/>
                    <a:pt x="19610" y="8113"/>
                  </a:cubicBezTo>
                  <a:cubicBezTo>
                    <a:pt x="19723" y="7938"/>
                    <a:pt x="19717" y="6873"/>
                    <a:pt x="19601" y="6576"/>
                  </a:cubicBezTo>
                  <a:cubicBezTo>
                    <a:pt x="19528" y="6387"/>
                    <a:pt x="19537" y="6305"/>
                    <a:pt x="19645" y="6200"/>
                  </a:cubicBezTo>
                  <a:cubicBezTo>
                    <a:pt x="19814" y="6034"/>
                    <a:pt x="19921" y="6127"/>
                    <a:pt x="20027" y="6533"/>
                  </a:cubicBezTo>
                  <a:cubicBezTo>
                    <a:pt x="20137" y="6956"/>
                    <a:pt x="20294" y="6965"/>
                    <a:pt x="20365" y="6552"/>
                  </a:cubicBezTo>
                  <a:cubicBezTo>
                    <a:pt x="20412" y="6279"/>
                    <a:pt x="20377" y="6105"/>
                    <a:pt x="20205" y="5754"/>
                  </a:cubicBezTo>
                  <a:cubicBezTo>
                    <a:pt x="20072" y="5482"/>
                    <a:pt x="20031" y="5374"/>
                    <a:pt x="20056" y="5309"/>
                  </a:cubicBezTo>
                  <a:cubicBezTo>
                    <a:pt x="20057" y="5303"/>
                    <a:pt x="20051" y="5292"/>
                    <a:pt x="20054" y="5288"/>
                  </a:cubicBezTo>
                  <a:cubicBezTo>
                    <a:pt x="20071" y="5261"/>
                    <a:pt x="20097" y="5247"/>
                    <a:pt x="20124" y="5240"/>
                  </a:cubicBezTo>
                  <a:cubicBezTo>
                    <a:pt x="20131" y="5236"/>
                    <a:pt x="20133" y="5231"/>
                    <a:pt x="20140" y="5227"/>
                  </a:cubicBezTo>
                  <a:cubicBezTo>
                    <a:pt x="20241" y="5174"/>
                    <a:pt x="20330" y="5182"/>
                    <a:pt x="20398" y="5248"/>
                  </a:cubicBezTo>
                  <a:cubicBezTo>
                    <a:pt x="20454" y="5304"/>
                    <a:pt x="20501" y="5314"/>
                    <a:pt x="20501" y="5274"/>
                  </a:cubicBezTo>
                  <a:cubicBezTo>
                    <a:pt x="20501" y="5249"/>
                    <a:pt x="20528" y="5255"/>
                    <a:pt x="20563" y="5272"/>
                  </a:cubicBezTo>
                  <a:cubicBezTo>
                    <a:pt x="20578" y="5265"/>
                    <a:pt x="20600" y="5262"/>
                    <a:pt x="20612" y="5269"/>
                  </a:cubicBezTo>
                  <a:cubicBezTo>
                    <a:pt x="20628" y="5277"/>
                    <a:pt x="20643" y="5295"/>
                    <a:pt x="20663" y="5327"/>
                  </a:cubicBezTo>
                  <a:cubicBezTo>
                    <a:pt x="20667" y="5335"/>
                    <a:pt x="20670" y="5332"/>
                    <a:pt x="20674" y="5338"/>
                  </a:cubicBezTo>
                  <a:cubicBezTo>
                    <a:pt x="20741" y="5377"/>
                    <a:pt x="20773" y="5349"/>
                    <a:pt x="20812" y="5229"/>
                  </a:cubicBezTo>
                  <a:cubicBezTo>
                    <a:pt x="20899" y="4961"/>
                    <a:pt x="20784" y="4553"/>
                    <a:pt x="20536" y="4265"/>
                  </a:cubicBezTo>
                  <a:cubicBezTo>
                    <a:pt x="20332" y="4028"/>
                    <a:pt x="20368" y="3823"/>
                    <a:pt x="20590" y="3957"/>
                  </a:cubicBezTo>
                  <a:cubicBezTo>
                    <a:pt x="20742" y="4049"/>
                    <a:pt x="20791" y="3759"/>
                    <a:pt x="20679" y="3430"/>
                  </a:cubicBezTo>
                  <a:cubicBezTo>
                    <a:pt x="20514" y="2941"/>
                    <a:pt x="19579" y="2569"/>
                    <a:pt x="19271" y="2870"/>
                  </a:cubicBezTo>
                  <a:cubicBezTo>
                    <a:pt x="19116" y="3022"/>
                    <a:pt x="18896" y="2900"/>
                    <a:pt x="18951" y="2693"/>
                  </a:cubicBezTo>
                  <a:cubicBezTo>
                    <a:pt x="19028" y="2407"/>
                    <a:pt x="19205" y="2306"/>
                    <a:pt x="19412" y="2433"/>
                  </a:cubicBezTo>
                  <a:cubicBezTo>
                    <a:pt x="19556" y="2521"/>
                    <a:pt x="19618" y="2520"/>
                    <a:pt x="19731" y="2428"/>
                  </a:cubicBezTo>
                  <a:cubicBezTo>
                    <a:pt x="20023" y="2191"/>
                    <a:pt x="19813" y="1059"/>
                    <a:pt x="19452" y="925"/>
                  </a:cubicBezTo>
                  <a:cubicBezTo>
                    <a:pt x="18972" y="746"/>
                    <a:pt x="18723" y="823"/>
                    <a:pt x="18291" y="1283"/>
                  </a:cubicBezTo>
                  <a:cubicBezTo>
                    <a:pt x="17828" y="1775"/>
                    <a:pt x="17730" y="1762"/>
                    <a:pt x="17557" y="1195"/>
                  </a:cubicBezTo>
                  <a:cubicBezTo>
                    <a:pt x="17498" y="1002"/>
                    <a:pt x="17409" y="843"/>
                    <a:pt x="17362" y="843"/>
                  </a:cubicBezTo>
                  <a:cubicBezTo>
                    <a:pt x="17328" y="843"/>
                    <a:pt x="17310" y="860"/>
                    <a:pt x="17297" y="882"/>
                  </a:cubicBezTo>
                  <a:cubicBezTo>
                    <a:pt x="17295" y="890"/>
                    <a:pt x="17295" y="902"/>
                    <a:pt x="17294" y="912"/>
                  </a:cubicBezTo>
                  <a:cubicBezTo>
                    <a:pt x="17296" y="933"/>
                    <a:pt x="17304" y="941"/>
                    <a:pt x="17305" y="962"/>
                  </a:cubicBezTo>
                  <a:cubicBezTo>
                    <a:pt x="17306" y="1005"/>
                    <a:pt x="17317" y="1036"/>
                    <a:pt x="17321" y="1081"/>
                  </a:cubicBezTo>
                  <a:cubicBezTo>
                    <a:pt x="17331" y="1121"/>
                    <a:pt x="17333" y="1150"/>
                    <a:pt x="17356" y="1211"/>
                  </a:cubicBezTo>
                  <a:cubicBezTo>
                    <a:pt x="17401" y="1327"/>
                    <a:pt x="17399" y="1501"/>
                    <a:pt x="17354" y="1619"/>
                  </a:cubicBezTo>
                  <a:cubicBezTo>
                    <a:pt x="17278" y="1817"/>
                    <a:pt x="17266" y="1820"/>
                    <a:pt x="17056" y="1686"/>
                  </a:cubicBezTo>
                  <a:cubicBezTo>
                    <a:pt x="16904" y="1589"/>
                    <a:pt x="16633" y="1545"/>
                    <a:pt x="16184" y="1545"/>
                  </a:cubicBezTo>
                  <a:cubicBezTo>
                    <a:pt x="15879" y="1545"/>
                    <a:pt x="15699" y="1561"/>
                    <a:pt x="15566" y="1617"/>
                  </a:cubicBezTo>
                  <a:cubicBezTo>
                    <a:pt x="15511" y="1649"/>
                    <a:pt x="15459" y="1692"/>
                    <a:pt x="15409" y="1749"/>
                  </a:cubicBezTo>
                  <a:cubicBezTo>
                    <a:pt x="15335" y="1835"/>
                    <a:pt x="15317" y="1873"/>
                    <a:pt x="15282" y="1924"/>
                  </a:cubicBezTo>
                  <a:cubicBezTo>
                    <a:pt x="15256" y="1975"/>
                    <a:pt x="15231" y="2017"/>
                    <a:pt x="15203" y="2083"/>
                  </a:cubicBezTo>
                  <a:cubicBezTo>
                    <a:pt x="15205" y="2120"/>
                    <a:pt x="15218" y="2156"/>
                    <a:pt x="15250" y="2200"/>
                  </a:cubicBezTo>
                  <a:lnTo>
                    <a:pt x="15263" y="2218"/>
                  </a:lnTo>
                  <a:cubicBezTo>
                    <a:pt x="15296" y="2220"/>
                    <a:pt x="15327" y="2223"/>
                    <a:pt x="15393" y="2213"/>
                  </a:cubicBezTo>
                  <a:lnTo>
                    <a:pt x="15401" y="2200"/>
                  </a:lnTo>
                  <a:cubicBezTo>
                    <a:pt x="15442" y="2125"/>
                    <a:pt x="15496" y="2095"/>
                    <a:pt x="15539" y="2123"/>
                  </a:cubicBezTo>
                  <a:cubicBezTo>
                    <a:pt x="15578" y="2147"/>
                    <a:pt x="15673" y="2165"/>
                    <a:pt x="15753" y="2165"/>
                  </a:cubicBezTo>
                  <a:cubicBezTo>
                    <a:pt x="15839" y="2165"/>
                    <a:pt x="15894" y="2195"/>
                    <a:pt x="15886" y="2237"/>
                  </a:cubicBezTo>
                  <a:cubicBezTo>
                    <a:pt x="15881" y="2261"/>
                    <a:pt x="15908" y="2281"/>
                    <a:pt x="15951" y="2293"/>
                  </a:cubicBezTo>
                  <a:cubicBezTo>
                    <a:pt x="15954" y="2273"/>
                    <a:pt x="15961" y="2256"/>
                    <a:pt x="15975" y="2242"/>
                  </a:cubicBezTo>
                  <a:cubicBezTo>
                    <a:pt x="15993" y="2224"/>
                    <a:pt x="16011" y="2218"/>
                    <a:pt x="16027" y="2218"/>
                  </a:cubicBezTo>
                  <a:cubicBezTo>
                    <a:pt x="16028" y="2154"/>
                    <a:pt x="16072" y="2113"/>
                    <a:pt x="16135" y="2123"/>
                  </a:cubicBezTo>
                  <a:cubicBezTo>
                    <a:pt x="16165" y="2128"/>
                    <a:pt x="16198" y="2145"/>
                    <a:pt x="16233" y="2176"/>
                  </a:cubicBezTo>
                  <a:cubicBezTo>
                    <a:pt x="16259" y="2200"/>
                    <a:pt x="16267" y="2218"/>
                    <a:pt x="16279" y="2237"/>
                  </a:cubicBezTo>
                  <a:cubicBezTo>
                    <a:pt x="16312" y="2211"/>
                    <a:pt x="16340" y="2213"/>
                    <a:pt x="16365" y="2250"/>
                  </a:cubicBezTo>
                  <a:cubicBezTo>
                    <a:pt x="16369" y="2247"/>
                    <a:pt x="16381" y="2245"/>
                    <a:pt x="16384" y="2242"/>
                  </a:cubicBezTo>
                  <a:cubicBezTo>
                    <a:pt x="16450" y="2178"/>
                    <a:pt x="16611" y="2257"/>
                    <a:pt x="16690" y="2354"/>
                  </a:cubicBezTo>
                  <a:cubicBezTo>
                    <a:pt x="16706" y="2339"/>
                    <a:pt x="16721" y="2332"/>
                    <a:pt x="16736" y="2340"/>
                  </a:cubicBezTo>
                  <a:cubicBezTo>
                    <a:pt x="16759" y="2353"/>
                    <a:pt x="16784" y="2394"/>
                    <a:pt x="16823" y="2470"/>
                  </a:cubicBezTo>
                  <a:cubicBezTo>
                    <a:pt x="16828" y="2479"/>
                    <a:pt x="16830" y="2485"/>
                    <a:pt x="16834" y="2494"/>
                  </a:cubicBezTo>
                  <a:cubicBezTo>
                    <a:pt x="16838" y="2479"/>
                    <a:pt x="16846" y="2466"/>
                    <a:pt x="16861" y="2457"/>
                  </a:cubicBezTo>
                  <a:cubicBezTo>
                    <a:pt x="16891" y="2438"/>
                    <a:pt x="16931" y="2446"/>
                    <a:pt x="16950" y="2475"/>
                  </a:cubicBezTo>
                  <a:cubicBezTo>
                    <a:pt x="16969" y="2505"/>
                    <a:pt x="16959" y="2545"/>
                    <a:pt x="16929" y="2563"/>
                  </a:cubicBezTo>
                  <a:cubicBezTo>
                    <a:pt x="16904" y="2578"/>
                    <a:pt x="16876" y="2572"/>
                    <a:pt x="16855" y="2555"/>
                  </a:cubicBezTo>
                  <a:cubicBezTo>
                    <a:pt x="16857" y="2560"/>
                    <a:pt x="16856" y="2561"/>
                    <a:pt x="16858" y="2566"/>
                  </a:cubicBezTo>
                  <a:cubicBezTo>
                    <a:pt x="16892" y="2594"/>
                    <a:pt x="16912" y="2628"/>
                    <a:pt x="16891" y="2661"/>
                  </a:cubicBezTo>
                  <a:cubicBezTo>
                    <a:pt x="16887" y="2667"/>
                    <a:pt x="16882" y="2664"/>
                    <a:pt x="16877" y="2669"/>
                  </a:cubicBezTo>
                  <a:cubicBezTo>
                    <a:pt x="16876" y="2670"/>
                    <a:pt x="16878" y="2679"/>
                    <a:pt x="16877" y="2680"/>
                  </a:cubicBezTo>
                  <a:cubicBezTo>
                    <a:pt x="16865" y="2691"/>
                    <a:pt x="16849" y="2693"/>
                    <a:pt x="16834" y="2695"/>
                  </a:cubicBezTo>
                  <a:cubicBezTo>
                    <a:pt x="16828" y="2697"/>
                    <a:pt x="16822" y="2704"/>
                    <a:pt x="16818" y="2703"/>
                  </a:cubicBezTo>
                  <a:cubicBezTo>
                    <a:pt x="16817" y="2703"/>
                    <a:pt x="16813" y="2701"/>
                    <a:pt x="16812" y="2701"/>
                  </a:cubicBezTo>
                  <a:cubicBezTo>
                    <a:pt x="16809" y="2700"/>
                    <a:pt x="16775" y="2697"/>
                    <a:pt x="16766" y="2695"/>
                  </a:cubicBezTo>
                  <a:cubicBezTo>
                    <a:pt x="16725" y="2688"/>
                    <a:pt x="16658" y="2674"/>
                    <a:pt x="16558" y="2658"/>
                  </a:cubicBezTo>
                  <a:cubicBezTo>
                    <a:pt x="16412" y="2635"/>
                    <a:pt x="16336" y="2595"/>
                    <a:pt x="16333" y="2558"/>
                  </a:cubicBezTo>
                  <a:cubicBezTo>
                    <a:pt x="16266" y="2558"/>
                    <a:pt x="16246" y="2564"/>
                    <a:pt x="16151" y="2563"/>
                  </a:cubicBezTo>
                  <a:cubicBezTo>
                    <a:pt x="16046" y="2562"/>
                    <a:pt x="15989" y="2566"/>
                    <a:pt x="15913" y="2568"/>
                  </a:cubicBezTo>
                  <a:cubicBezTo>
                    <a:pt x="15829" y="2607"/>
                    <a:pt x="15754" y="2644"/>
                    <a:pt x="15621" y="2685"/>
                  </a:cubicBezTo>
                  <a:cubicBezTo>
                    <a:pt x="15349" y="2768"/>
                    <a:pt x="15161" y="2869"/>
                    <a:pt x="15055" y="2987"/>
                  </a:cubicBezTo>
                  <a:cubicBezTo>
                    <a:pt x="15054" y="2988"/>
                    <a:pt x="15055" y="2991"/>
                    <a:pt x="15055" y="2992"/>
                  </a:cubicBezTo>
                  <a:cubicBezTo>
                    <a:pt x="15020" y="3041"/>
                    <a:pt x="14989" y="3091"/>
                    <a:pt x="14965" y="3146"/>
                  </a:cubicBezTo>
                  <a:cubicBezTo>
                    <a:pt x="14939" y="3245"/>
                    <a:pt x="14959" y="3353"/>
                    <a:pt x="15033" y="3467"/>
                  </a:cubicBezTo>
                  <a:cubicBezTo>
                    <a:pt x="15090" y="3555"/>
                    <a:pt x="15136" y="3554"/>
                    <a:pt x="15217" y="3499"/>
                  </a:cubicBezTo>
                  <a:cubicBezTo>
                    <a:pt x="15286" y="3369"/>
                    <a:pt x="15317" y="3340"/>
                    <a:pt x="15374" y="3416"/>
                  </a:cubicBezTo>
                  <a:cubicBezTo>
                    <a:pt x="15388" y="3415"/>
                    <a:pt x="15398" y="3420"/>
                    <a:pt x="15398" y="3432"/>
                  </a:cubicBezTo>
                  <a:cubicBezTo>
                    <a:pt x="15398" y="3470"/>
                    <a:pt x="15475" y="3430"/>
                    <a:pt x="15572" y="3345"/>
                  </a:cubicBezTo>
                  <a:cubicBezTo>
                    <a:pt x="15578" y="3339"/>
                    <a:pt x="15585" y="3339"/>
                    <a:pt x="15591" y="3334"/>
                  </a:cubicBezTo>
                  <a:cubicBezTo>
                    <a:pt x="15631" y="3287"/>
                    <a:pt x="15679" y="3259"/>
                    <a:pt x="15729" y="3249"/>
                  </a:cubicBezTo>
                  <a:cubicBezTo>
                    <a:pt x="15730" y="3249"/>
                    <a:pt x="15728" y="3247"/>
                    <a:pt x="15729" y="3247"/>
                  </a:cubicBezTo>
                  <a:cubicBezTo>
                    <a:pt x="15732" y="3246"/>
                    <a:pt x="15737" y="3247"/>
                    <a:pt x="15740" y="3247"/>
                  </a:cubicBezTo>
                  <a:cubicBezTo>
                    <a:pt x="15762" y="3244"/>
                    <a:pt x="15781" y="3233"/>
                    <a:pt x="15807" y="3236"/>
                  </a:cubicBezTo>
                  <a:cubicBezTo>
                    <a:pt x="15818" y="3237"/>
                    <a:pt x="15822" y="3240"/>
                    <a:pt x="15832" y="3242"/>
                  </a:cubicBezTo>
                  <a:cubicBezTo>
                    <a:pt x="15849" y="3243"/>
                    <a:pt x="15866" y="3246"/>
                    <a:pt x="15881" y="3252"/>
                  </a:cubicBezTo>
                  <a:cubicBezTo>
                    <a:pt x="15905" y="3260"/>
                    <a:pt x="15921" y="3276"/>
                    <a:pt x="15932" y="3295"/>
                  </a:cubicBezTo>
                  <a:cubicBezTo>
                    <a:pt x="15965" y="3334"/>
                    <a:pt x="15989" y="3386"/>
                    <a:pt x="15983" y="3464"/>
                  </a:cubicBezTo>
                  <a:cubicBezTo>
                    <a:pt x="15965" y="3704"/>
                    <a:pt x="15930" y="3728"/>
                    <a:pt x="15588" y="3753"/>
                  </a:cubicBezTo>
                  <a:cubicBezTo>
                    <a:pt x="15428" y="3765"/>
                    <a:pt x="15171" y="3879"/>
                    <a:pt x="15014" y="4008"/>
                  </a:cubicBezTo>
                  <a:lnTo>
                    <a:pt x="14730" y="4238"/>
                  </a:lnTo>
                  <a:lnTo>
                    <a:pt x="15458" y="4241"/>
                  </a:lnTo>
                  <a:cubicBezTo>
                    <a:pt x="16271" y="4242"/>
                    <a:pt x="16450" y="4294"/>
                    <a:pt x="16287" y="4487"/>
                  </a:cubicBezTo>
                  <a:cubicBezTo>
                    <a:pt x="16162" y="4634"/>
                    <a:pt x="14192" y="4670"/>
                    <a:pt x="14101" y="4527"/>
                  </a:cubicBezTo>
                  <a:cubicBezTo>
                    <a:pt x="14071" y="4480"/>
                    <a:pt x="14089" y="4362"/>
                    <a:pt x="14142" y="4265"/>
                  </a:cubicBezTo>
                  <a:cubicBezTo>
                    <a:pt x="14230" y="4103"/>
                    <a:pt x="14213" y="4087"/>
                    <a:pt x="13942" y="4087"/>
                  </a:cubicBezTo>
                  <a:cubicBezTo>
                    <a:pt x="13777" y="4087"/>
                    <a:pt x="13600" y="4127"/>
                    <a:pt x="13549" y="4177"/>
                  </a:cubicBezTo>
                  <a:cubicBezTo>
                    <a:pt x="13488" y="4236"/>
                    <a:pt x="13302" y="4245"/>
                    <a:pt x="13021" y="4198"/>
                  </a:cubicBezTo>
                  <a:lnTo>
                    <a:pt x="12582" y="4129"/>
                  </a:lnTo>
                  <a:lnTo>
                    <a:pt x="12609" y="3732"/>
                  </a:lnTo>
                  <a:cubicBezTo>
                    <a:pt x="12628" y="3438"/>
                    <a:pt x="12565" y="3193"/>
                    <a:pt x="12363" y="2775"/>
                  </a:cubicBezTo>
                  <a:cubicBezTo>
                    <a:pt x="12213" y="2466"/>
                    <a:pt x="12042" y="1993"/>
                    <a:pt x="11984" y="1725"/>
                  </a:cubicBezTo>
                  <a:cubicBezTo>
                    <a:pt x="11925" y="1458"/>
                    <a:pt x="11846" y="1203"/>
                    <a:pt x="11808" y="1161"/>
                  </a:cubicBezTo>
                  <a:cubicBezTo>
                    <a:pt x="11772" y="1121"/>
                    <a:pt x="11275" y="1091"/>
                    <a:pt x="10695" y="1087"/>
                  </a:cubicBezTo>
                  <a:cubicBezTo>
                    <a:pt x="10692" y="1087"/>
                    <a:pt x="10689" y="1087"/>
                    <a:pt x="10686" y="1087"/>
                  </a:cubicBezTo>
                  <a:cubicBezTo>
                    <a:pt x="10665" y="1087"/>
                    <a:pt x="10642" y="1087"/>
                    <a:pt x="10619" y="1087"/>
                  </a:cubicBezTo>
                  <a:cubicBezTo>
                    <a:pt x="10570" y="1086"/>
                    <a:pt x="10520" y="1086"/>
                    <a:pt x="10475" y="1084"/>
                  </a:cubicBezTo>
                  <a:lnTo>
                    <a:pt x="9443" y="1084"/>
                  </a:lnTo>
                  <a:lnTo>
                    <a:pt x="9319" y="1423"/>
                  </a:lnTo>
                  <a:cubicBezTo>
                    <a:pt x="9250" y="1610"/>
                    <a:pt x="9033" y="2174"/>
                    <a:pt x="8837" y="2674"/>
                  </a:cubicBezTo>
                  <a:cubicBezTo>
                    <a:pt x="8524" y="3473"/>
                    <a:pt x="8491" y="3620"/>
                    <a:pt x="8574" y="3883"/>
                  </a:cubicBezTo>
                  <a:cubicBezTo>
                    <a:pt x="8661" y="4161"/>
                    <a:pt x="8653" y="4188"/>
                    <a:pt x="8447" y="4265"/>
                  </a:cubicBezTo>
                  <a:cubicBezTo>
                    <a:pt x="8129" y="4383"/>
                    <a:pt x="7692" y="4363"/>
                    <a:pt x="7431" y="4217"/>
                  </a:cubicBezTo>
                  <a:cubicBezTo>
                    <a:pt x="7308" y="4148"/>
                    <a:pt x="7134" y="4091"/>
                    <a:pt x="7047" y="4090"/>
                  </a:cubicBezTo>
                  <a:cubicBezTo>
                    <a:pt x="6900" y="4087"/>
                    <a:pt x="6897" y="4107"/>
                    <a:pt x="7020" y="4339"/>
                  </a:cubicBezTo>
                  <a:cubicBezTo>
                    <a:pt x="7093" y="4477"/>
                    <a:pt x="7129" y="4616"/>
                    <a:pt x="7098" y="4646"/>
                  </a:cubicBezTo>
                  <a:cubicBezTo>
                    <a:pt x="6972" y="4770"/>
                    <a:pt x="6704" y="4688"/>
                    <a:pt x="6632" y="4503"/>
                  </a:cubicBezTo>
                  <a:cubicBezTo>
                    <a:pt x="6525" y="4227"/>
                    <a:pt x="6281" y="4041"/>
                    <a:pt x="5863" y="3912"/>
                  </a:cubicBezTo>
                  <a:cubicBezTo>
                    <a:pt x="5666" y="3852"/>
                    <a:pt x="5454" y="3764"/>
                    <a:pt x="5392" y="3716"/>
                  </a:cubicBezTo>
                  <a:cubicBezTo>
                    <a:pt x="5298" y="3643"/>
                    <a:pt x="5283" y="3520"/>
                    <a:pt x="5311" y="3414"/>
                  </a:cubicBezTo>
                  <a:cubicBezTo>
                    <a:pt x="5311" y="3409"/>
                    <a:pt x="5308" y="3403"/>
                    <a:pt x="5308" y="3398"/>
                  </a:cubicBezTo>
                  <a:cubicBezTo>
                    <a:pt x="5308" y="3383"/>
                    <a:pt x="5315" y="3381"/>
                    <a:pt x="5316" y="3369"/>
                  </a:cubicBezTo>
                  <a:cubicBezTo>
                    <a:pt x="5322" y="3317"/>
                    <a:pt x="5344" y="3287"/>
                    <a:pt x="5381" y="3273"/>
                  </a:cubicBezTo>
                  <a:cubicBezTo>
                    <a:pt x="5392" y="3259"/>
                    <a:pt x="5406" y="3256"/>
                    <a:pt x="5419" y="3252"/>
                  </a:cubicBezTo>
                  <a:cubicBezTo>
                    <a:pt x="5425" y="3246"/>
                    <a:pt x="5430" y="3239"/>
                    <a:pt x="5438" y="3236"/>
                  </a:cubicBezTo>
                  <a:cubicBezTo>
                    <a:pt x="5524" y="3205"/>
                    <a:pt x="5635" y="3125"/>
                    <a:pt x="5685" y="3061"/>
                  </a:cubicBezTo>
                  <a:cubicBezTo>
                    <a:pt x="5734" y="2997"/>
                    <a:pt x="5908" y="2928"/>
                    <a:pt x="6072" y="2908"/>
                  </a:cubicBezTo>
                  <a:cubicBezTo>
                    <a:pt x="6235" y="2887"/>
                    <a:pt x="6423" y="2825"/>
                    <a:pt x="6492" y="2770"/>
                  </a:cubicBezTo>
                  <a:cubicBezTo>
                    <a:pt x="6560" y="2714"/>
                    <a:pt x="6657" y="2696"/>
                    <a:pt x="6708" y="2727"/>
                  </a:cubicBezTo>
                  <a:cubicBezTo>
                    <a:pt x="6870" y="2825"/>
                    <a:pt x="6812" y="2699"/>
                    <a:pt x="6608" y="2513"/>
                  </a:cubicBezTo>
                  <a:cubicBezTo>
                    <a:pt x="6457" y="2375"/>
                    <a:pt x="6291" y="2335"/>
                    <a:pt x="5885" y="2335"/>
                  </a:cubicBezTo>
                  <a:cubicBezTo>
                    <a:pt x="5596" y="2335"/>
                    <a:pt x="5279" y="2378"/>
                    <a:pt x="5178" y="2430"/>
                  </a:cubicBezTo>
                  <a:cubicBezTo>
                    <a:pt x="5110" y="2466"/>
                    <a:pt x="5049" y="2474"/>
                    <a:pt x="4997" y="2470"/>
                  </a:cubicBezTo>
                  <a:cubicBezTo>
                    <a:pt x="4935" y="2499"/>
                    <a:pt x="4876" y="2529"/>
                    <a:pt x="4818" y="2563"/>
                  </a:cubicBezTo>
                  <a:cubicBezTo>
                    <a:pt x="4752" y="2604"/>
                    <a:pt x="4686" y="2645"/>
                    <a:pt x="4626" y="2695"/>
                  </a:cubicBezTo>
                  <a:cubicBezTo>
                    <a:pt x="4571" y="2741"/>
                    <a:pt x="4497" y="2763"/>
                    <a:pt x="4460" y="2741"/>
                  </a:cubicBezTo>
                  <a:cubicBezTo>
                    <a:pt x="4438" y="2727"/>
                    <a:pt x="4431" y="2704"/>
                    <a:pt x="4439" y="2677"/>
                  </a:cubicBezTo>
                  <a:cubicBezTo>
                    <a:pt x="4447" y="2651"/>
                    <a:pt x="4470" y="2618"/>
                    <a:pt x="4501" y="2584"/>
                  </a:cubicBezTo>
                  <a:cubicBezTo>
                    <a:pt x="4502" y="2583"/>
                    <a:pt x="4503" y="2585"/>
                    <a:pt x="4504" y="2584"/>
                  </a:cubicBezTo>
                  <a:cubicBezTo>
                    <a:pt x="4513" y="2574"/>
                    <a:pt x="4530" y="2563"/>
                    <a:pt x="4542" y="2552"/>
                  </a:cubicBezTo>
                  <a:cubicBezTo>
                    <a:pt x="4571" y="2526"/>
                    <a:pt x="4597" y="2499"/>
                    <a:pt x="4636" y="2470"/>
                  </a:cubicBezTo>
                  <a:cubicBezTo>
                    <a:pt x="4691" y="2431"/>
                    <a:pt x="4757" y="2391"/>
                    <a:pt x="4829" y="2351"/>
                  </a:cubicBezTo>
                  <a:cubicBezTo>
                    <a:pt x="4884" y="2321"/>
                    <a:pt x="4940" y="2276"/>
                    <a:pt x="4991" y="2232"/>
                  </a:cubicBezTo>
                  <a:cubicBezTo>
                    <a:pt x="5036" y="2172"/>
                    <a:pt x="5089" y="2109"/>
                    <a:pt x="5162" y="2038"/>
                  </a:cubicBezTo>
                  <a:cubicBezTo>
                    <a:pt x="5163" y="2037"/>
                    <a:pt x="5161" y="2034"/>
                    <a:pt x="5162" y="2033"/>
                  </a:cubicBezTo>
                  <a:cubicBezTo>
                    <a:pt x="5190" y="1987"/>
                    <a:pt x="5215" y="1959"/>
                    <a:pt x="5235" y="1945"/>
                  </a:cubicBezTo>
                  <a:cubicBezTo>
                    <a:pt x="5246" y="1935"/>
                    <a:pt x="5252" y="1936"/>
                    <a:pt x="5262" y="1929"/>
                  </a:cubicBezTo>
                  <a:cubicBezTo>
                    <a:pt x="5275" y="1921"/>
                    <a:pt x="5290" y="1908"/>
                    <a:pt x="5300" y="1908"/>
                  </a:cubicBezTo>
                  <a:cubicBezTo>
                    <a:pt x="5305" y="1908"/>
                    <a:pt x="5318" y="1900"/>
                    <a:pt x="5324" y="1898"/>
                  </a:cubicBezTo>
                  <a:cubicBezTo>
                    <a:pt x="5514" y="1736"/>
                    <a:pt x="5736" y="1572"/>
                    <a:pt x="5966" y="1444"/>
                  </a:cubicBezTo>
                  <a:cubicBezTo>
                    <a:pt x="6235" y="1296"/>
                    <a:pt x="6437" y="1130"/>
                    <a:pt x="6418" y="1076"/>
                  </a:cubicBezTo>
                  <a:cubicBezTo>
                    <a:pt x="6368" y="928"/>
                    <a:pt x="5643" y="838"/>
                    <a:pt x="5284" y="933"/>
                  </a:cubicBezTo>
                  <a:cubicBezTo>
                    <a:pt x="5109" y="979"/>
                    <a:pt x="4757" y="1196"/>
                    <a:pt x="4498" y="1418"/>
                  </a:cubicBezTo>
                  <a:cubicBezTo>
                    <a:pt x="4240" y="1640"/>
                    <a:pt x="4023" y="1807"/>
                    <a:pt x="4016" y="1792"/>
                  </a:cubicBezTo>
                  <a:cubicBezTo>
                    <a:pt x="3958" y="1646"/>
                    <a:pt x="3980" y="1438"/>
                    <a:pt x="4035" y="1251"/>
                  </a:cubicBezTo>
                  <a:cubicBezTo>
                    <a:pt x="4036" y="1246"/>
                    <a:pt x="4031" y="1237"/>
                    <a:pt x="4033" y="1232"/>
                  </a:cubicBezTo>
                  <a:cubicBezTo>
                    <a:pt x="4034" y="1228"/>
                    <a:pt x="4039" y="1226"/>
                    <a:pt x="4041" y="1222"/>
                  </a:cubicBezTo>
                  <a:cubicBezTo>
                    <a:pt x="4108" y="1015"/>
                    <a:pt x="4222" y="843"/>
                    <a:pt x="4344" y="843"/>
                  </a:cubicBezTo>
                  <a:cubicBezTo>
                    <a:pt x="4417" y="843"/>
                    <a:pt x="4474" y="785"/>
                    <a:pt x="4474" y="716"/>
                  </a:cubicBezTo>
                  <a:cubicBezTo>
                    <a:pt x="4474" y="646"/>
                    <a:pt x="4532" y="558"/>
                    <a:pt x="4599" y="519"/>
                  </a:cubicBezTo>
                  <a:cubicBezTo>
                    <a:pt x="4743" y="436"/>
                    <a:pt x="4937" y="98"/>
                    <a:pt x="4875" y="37"/>
                  </a:cubicBezTo>
                  <a:cubicBezTo>
                    <a:pt x="4842" y="5"/>
                    <a:pt x="4790" y="-6"/>
                    <a:pt x="4729" y="3"/>
                  </a:cubicBezTo>
                  <a:close/>
                  <a:moveTo>
                    <a:pt x="989" y="1169"/>
                  </a:moveTo>
                  <a:cubicBezTo>
                    <a:pt x="1001" y="1346"/>
                    <a:pt x="1049" y="1366"/>
                    <a:pt x="1203" y="1368"/>
                  </a:cubicBezTo>
                  <a:cubicBezTo>
                    <a:pt x="1162" y="1348"/>
                    <a:pt x="1121" y="1330"/>
                    <a:pt x="1081" y="1296"/>
                  </a:cubicBezTo>
                  <a:cubicBezTo>
                    <a:pt x="1033" y="1255"/>
                    <a:pt x="1008" y="1213"/>
                    <a:pt x="989" y="1169"/>
                  </a:cubicBezTo>
                  <a:close/>
                  <a:moveTo>
                    <a:pt x="10296" y="2446"/>
                  </a:moveTo>
                  <a:cubicBezTo>
                    <a:pt x="10313" y="2450"/>
                    <a:pt x="10328" y="2461"/>
                    <a:pt x="10337" y="2475"/>
                  </a:cubicBezTo>
                  <a:cubicBezTo>
                    <a:pt x="10356" y="2505"/>
                    <a:pt x="10349" y="2545"/>
                    <a:pt x="10318" y="2563"/>
                  </a:cubicBezTo>
                  <a:cubicBezTo>
                    <a:pt x="10288" y="2581"/>
                    <a:pt x="10248" y="2574"/>
                    <a:pt x="10229" y="2544"/>
                  </a:cubicBezTo>
                  <a:cubicBezTo>
                    <a:pt x="10210" y="2515"/>
                    <a:pt x="10217" y="2475"/>
                    <a:pt x="10248" y="2457"/>
                  </a:cubicBezTo>
                  <a:cubicBezTo>
                    <a:pt x="10263" y="2448"/>
                    <a:pt x="10280" y="2443"/>
                    <a:pt x="10296" y="2446"/>
                  </a:cubicBezTo>
                  <a:close/>
                  <a:moveTo>
                    <a:pt x="16474" y="3435"/>
                  </a:moveTo>
                  <a:cubicBezTo>
                    <a:pt x="16520" y="3444"/>
                    <a:pt x="16554" y="3461"/>
                    <a:pt x="16579" y="3491"/>
                  </a:cubicBezTo>
                  <a:cubicBezTo>
                    <a:pt x="16619" y="3537"/>
                    <a:pt x="16683" y="3564"/>
                    <a:pt x="16723" y="3549"/>
                  </a:cubicBezTo>
                  <a:cubicBezTo>
                    <a:pt x="16807" y="3517"/>
                    <a:pt x="17003" y="3704"/>
                    <a:pt x="16945" y="3761"/>
                  </a:cubicBezTo>
                  <a:cubicBezTo>
                    <a:pt x="16902" y="3803"/>
                    <a:pt x="16782" y="3810"/>
                    <a:pt x="16744" y="3774"/>
                  </a:cubicBezTo>
                  <a:cubicBezTo>
                    <a:pt x="16731" y="3762"/>
                    <a:pt x="16575" y="3740"/>
                    <a:pt x="16400" y="3721"/>
                  </a:cubicBezTo>
                  <a:cubicBezTo>
                    <a:pt x="15902" y="3669"/>
                    <a:pt x="15840" y="3507"/>
                    <a:pt x="16292" y="3440"/>
                  </a:cubicBezTo>
                  <a:cubicBezTo>
                    <a:pt x="16367" y="3429"/>
                    <a:pt x="16427" y="3426"/>
                    <a:pt x="16474" y="3435"/>
                  </a:cubicBezTo>
                  <a:close/>
                  <a:moveTo>
                    <a:pt x="4111" y="5359"/>
                  </a:moveTo>
                  <a:cubicBezTo>
                    <a:pt x="4173" y="5362"/>
                    <a:pt x="4228" y="5411"/>
                    <a:pt x="4195" y="5463"/>
                  </a:cubicBezTo>
                  <a:cubicBezTo>
                    <a:pt x="4190" y="5470"/>
                    <a:pt x="4180" y="5470"/>
                    <a:pt x="4173" y="5476"/>
                  </a:cubicBezTo>
                  <a:cubicBezTo>
                    <a:pt x="4178" y="5476"/>
                    <a:pt x="4183" y="5475"/>
                    <a:pt x="4187" y="5476"/>
                  </a:cubicBezTo>
                  <a:cubicBezTo>
                    <a:pt x="4205" y="5482"/>
                    <a:pt x="4221" y="5503"/>
                    <a:pt x="4236" y="5524"/>
                  </a:cubicBezTo>
                  <a:cubicBezTo>
                    <a:pt x="4255" y="5522"/>
                    <a:pt x="4272" y="5530"/>
                    <a:pt x="4290" y="5540"/>
                  </a:cubicBezTo>
                  <a:cubicBezTo>
                    <a:pt x="4324" y="5548"/>
                    <a:pt x="4348" y="5576"/>
                    <a:pt x="4368" y="5619"/>
                  </a:cubicBezTo>
                  <a:cubicBezTo>
                    <a:pt x="4393" y="5661"/>
                    <a:pt x="4415" y="5710"/>
                    <a:pt x="4428" y="5775"/>
                  </a:cubicBezTo>
                  <a:cubicBezTo>
                    <a:pt x="4450" y="5892"/>
                    <a:pt x="4517" y="6093"/>
                    <a:pt x="4577" y="6223"/>
                  </a:cubicBezTo>
                  <a:cubicBezTo>
                    <a:pt x="4579" y="6227"/>
                    <a:pt x="4578" y="6230"/>
                    <a:pt x="4580" y="6234"/>
                  </a:cubicBezTo>
                  <a:cubicBezTo>
                    <a:pt x="4609" y="6222"/>
                    <a:pt x="4644" y="6228"/>
                    <a:pt x="4661" y="6255"/>
                  </a:cubicBezTo>
                  <a:cubicBezTo>
                    <a:pt x="4680" y="6285"/>
                    <a:pt x="4672" y="6324"/>
                    <a:pt x="4642" y="6343"/>
                  </a:cubicBezTo>
                  <a:cubicBezTo>
                    <a:pt x="4641" y="6343"/>
                    <a:pt x="4640" y="6342"/>
                    <a:pt x="4639" y="6343"/>
                  </a:cubicBezTo>
                  <a:cubicBezTo>
                    <a:pt x="4642" y="6348"/>
                    <a:pt x="4645" y="6356"/>
                    <a:pt x="4647" y="6361"/>
                  </a:cubicBezTo>
                  <a:cubicBezTo>
                    <a:pt x="4656" y="6378"/>
                    <a:pt x="4665" y="6392"/>
                    <a:pt x="4672" y="6412"/>
                  </a:cubicBezTo>
                  <a:cubicBezTo>
                    <a:pt x="4718" y="6414"/>
                    <a:pt x="4753" y="6457"/>
                    <a:pt x="4753" y="6547"/>
                  </a:cubicBezTo>
                  <a:cubicBezTo>
                    <a:pt x="4753" y="6571"/>
                    <a:pt x="4747" y="6585"/>
                    <a:pt x="4742" y="6602"/>
                  </a:cubicBezTo>
                  <a:cubicBezTo>
                    <a:pt x="4763" y="6637"/>
                    <a:pt x="4789" y="6646"/>
                    <a:pt x="4834" y="6610"/>
                  </a:cubicBezTo>
                  <a:cubicBezTo>
                    <a:pt x="4837" y="6607"/>
                    <a:pt x="4837" y="6606"/>
                    <a:pt x="4840" y="6602"/>
                  </a:cubicBezTo>
                  <a:cubicBezTo>
                    <a:pt x="4854" y="6580"/>
                    <a:pt x="4878" y="6575"/>
                    <a:pt x="4902" y="6576"/>
                  </a:cubicBezTo>
                  <a:cubicBezTo>
                    <a:pt x="4912" y="6576"/>
                    <a:pt x="4923" y="6573"/>
                    <a:pt x="4932" y="6579"/>
                  </a:cubicBezTo>
                  <a:cubicBezTo>
                    <a:pt x="4934" y="6580"/>
                    <a:pt x="4935" y="6582"/>
                    <a:pt x="4937" y="6584"/>
                  </a:cubicBezTo>
                  <a:cubicBezTo>
                    <a:pt x="4939" y="6586"/>
                    <a:pt x="4946" y="6584"/>
                    <a:pt x="4948" y="6587"/>
                  </a:cubicBezTo>
                  <a:cubicBezTo>
                    <a:pt x="4948" y="6587"/>
                    <a:pt x="4948" y="6597"/>
                    <a:pt x="4948" y="6597"/>
                  </a:cubicBezTo>
                  <a:cubicBezTo>
                    <a:pt x="4993" y="6651"/>
                    <a:pt x="4993" y="6781"/>
                    <a:pt x="4953" y="6873"/>
                  </a:cubicBezTo>
                  <a:cubicBezTo>
                    <a:pt x="4953" y="6874"/>
                    <a:pt x="4954" y="6874"/>
                    <a:pt x="4953" y="6875"/>
                  </a:cubicBezTo>
                  <a:cubicBezTo>
                    <a:pt x="4966" y="7083"/>
                    <a:pt x="4978" y="7449"/>
                    <a:pt x="4980" y="8105"/>
                  </a:cubicBezTo>
                  <a:cubicBezTo>
                    <a:pt x="4984" y="9026"/>
                    <a:pt x="4963" y="9589"/>
                    <a:pt x="4926" y="9611"/>
                  </a:cubicBezTo>
                  <a:cubicBezTo>
                    <a:pt x="4894" y="9630"/>
                    <a:pt x="4857" y="9615"/>
                    <a:pt x="4845" y="9574"/>
                  </a:cubicBezTo>
                  <a:cubicBezTo>
                    <a:pt x="4826" y="9508"/>
                    <a:pt x="4785" y="9213"/>
                    <a:pt x="4750" y="8930"/>
                  </a:cubicBezTo>
                  <a:cubicBezTo>
                    <a:pt x="4707" y="8596"/>
                    <a:pt x="4633" y="8124"/>
                    <a:pt x="4458" y="7162"/>
                  </a:cubicBezTo>
                  <a:cubicBezTo>
                    <a:pt x="4430" y="7011"/>
                    <a:pt x="4392" y="6840"/>
                    <a:pt x="4374" y="6783"/>
                  </a:cubicBezTo>
                  <a:cubicBezTo>
                    <a:pt x="4373" y="6781"/>
                    <a:pt x="4374" y="6779"/>
                    <a:pt x="4374" y="6777"/>
                  </a:cubicBezTo>
                  <a:cubicBezTo>
                    <a:pt x="4346" y="6675"/>
                    <a:pt x="4318" y="6551"/>
                    <a:pt x="4282" y="6398"/>
                  </a:cubicBezTo>
                  <a:cubicBezTo>
                    <a:pt x="4273" y="6393"/>
                    <a:pt x="4263" y="6390"/>
                    <a:pt x="4255" y="6377"/>
                  </a:cubicBezTo>
                  <a:cubicBezTo>
                    <a:pt x="4238" y="6351"/>
                    <a:pt x="4242" y="6317"/>
                    <a:pt x="4255" y="6287"/>
                  </a:cubicBezTo>
                  <a:cubicBezTo>
                    <a:pt x="4217" y="6124"/>
                    <a:pt x="4190" y="6043"/>
                    <a:pt x="4160" y="5897"/>
                  </a:cubicBezTo>
                  <a:cubicBezTo>
                    <a:pt x="4157" y="5882"/>
                    <a:pt x="4160" y="5874"/>
                    <a:pt x="4157" y="5860"/>
                  </a:cubicBezTo>
                  <a:cubicBezTo>
                    <a:pt x="4157" y="5860"/>
                    <a:pt x="4155" y="5860"/>
                    <a:pt x="4154" y="5860"/>
                  </a:cubicBezTo>
                  <a:cubicBezTo>
                    <a:pt x="4147" y="5859"/>
                    <a:pt x="4137" y="5863"/>
                    <a:pt x="4130" y="5858"/>
                  </a:cubicBezTo>
                  <a:cubicBezTo>
                    <a:pt x="4089" y="5881"/>
                    <a:pt x="4036" y="5870"/>
                    <a:pt x="4011" y="5831"/>
                  </a:cubicBezTo>
                  <a:cubicBezTo>
                    <a:pt x="3986" y="5791"/>
                    <a:pt x="4000" y="5739"/>
                    <a:pt x="4041" y="5714"/>
                  </a:cubicBezTo>
                  <a:cubicBezTo>
                    <a:pt x="4048" y="5710"/>
                    <a:pt x="4057" y="5711"/>
                    <a:pt x="4065" y="5709"/>
                  </a:cubicBezTo>
                  <a:cubicBezTo>
                    <a:pt x="4058" y="5657"/>
                    <a:pt x="4059" y="5601"/>
                    <a:pt x="4079" y="5550"/>
                  </a:cubicBezTo>
                  <a:cubicBezTo>
                    <a:pt x="4086" y="5531"/>
                    <a:pt x="4096" y="5527"/>
                    <a:pt x="4106" y="5516"/>
                  </a:cubicBezTo>
                  <a:cubicBezTo>
                    <a:pt x="4027" y="5512"/>
                    <a:pt x="3985" y="5411"/>
                    <a:pt x="4049" y="5373"/>
                  </a:cubicBezTo>
                  <a:cubicBezTo>
                    <a:pt x="4068" y="5361"/>
                    <a:pt x="4091" y="5359"/>
                    <a:pt x="4111" y="5359"/>
                  </a:cubicBezTo>
                  <a:close/>
                  <a:moveTo>
                    <a:pt x="17018" y="6934"/>
                  </a:moveTo>
                  <a:cubicBezTo>
                    <a:pt x="17144" y="6916"/>
                    <a:pt x="17209" y="6977"/>
                    <a:pt x="17110" y="7074"/>
                  </a:cubicBezTo>
                  <a:cubicBezTo>
                    <a:pt x="17071" y="7112"/>
                    <a:pt x="17042" y="7189"/>
                    <a:pt x="17042" y="7244"/>
                  </a:cubicBezTo>
                  <a:cubicBezTo>
                    <a:pt x="17042" y="7387"/>
                    <a:pt x="16974" y="7406"/>
                    <a:pt x="16823" y="7307"/>
                  </a:cubicBezTo>
                  <a:cubicBezTo>
                    <a:pt x="16641" y="7188"/>
                    <a:pt x="16658" y="7089"/>
                    <a:pt x="16877" y="6981"/>
                  </a:cubicBezTo>
                  <a:cubicBezTo>
                    <a:pt x="16928" y="6956"/>
                    <a:pt x="16976" y="6940"/>
                    <a:pt x="17018" y="6934"/>
                  </a:cubicBezTo>
                  <a:close/>
                  <a:moveTo>
                    <a:pt x="16674" y="7371"/>
                  </a:moveTo>
                  <a:cubicBezTo>
                    <a:pt x="16691" y="7373"/>
                    <a:pt x="16706" y="7386"/>
                    <a:pt x="16720" y="7408"/>
                  </a:cubicBezTo>
                  <a:cubicBezTo>
                    <a:pt x="16743" y="7445"/>
                    <a:pt x="16736" y="7501"/>
                    <a:pt x="16704" y="7533"/>
                  </a:cubicBezTo>
                  <a:cubicBezTo>
                    <a:pt x="16665" y="7571"/>
                    <a:pt x="16632" y="7567"/>
                    <a:pt x="16604" y="7522"/>
                  </a:cubicBezTo>
                  <a:cubicBezTo>
                    <a:pt x="16580" y="7485"/>
                    <a:pt x="16588" y="7426"/>
                    <a:pt x="16620" y="7395"/>
                  </a:cubicBezTo>
                  <a:cubicBezTo>
                    <a:pt x="16639" y="7376"/>
                    <a:pt x="16657" y="7369"/>
                    <a:pt x="16674" y="7371"/>
                  </a:cubicBezTo>
                  <a:close/>
                  <a:moveTo>
                    <a:pt x="16617" y="7546"/>
                  </a:moveTo>
                  <a:cubicBezTo>
                    <a:pt x="16633" y="7550"/>
                    <a:pt x="16648" y="7558"/>
                    <a:pt x="16658" y="7573"/>
                  </a:cubicBezTo>
                  <a:cubicBezTo>
                    <a:pt x="16665" y="7584"/>
                    <a:pt x="16657" y="7597"/>
                    <a:pt x="16655" y="7610"/>
                  </a:cubicBezTo>
                  <a:cubicBezTo>
                    <a:pt x="16685" y="7621"/>
                    <a:pt x="16718" y="7637"/>
                    <a:pt x="16747" y="7663"/>
                  </a:cubicBezTo>
                  <a:cubicBezTo>
                    <a:pt x="16767" y="7680"/>
                    <a:pt x="16777" y="7712"/>
                    <a:pt x="16790" y="7740"/>
                  </a:cubicBezTo>
                  <a:cubicBezTo>
                    <a:pt x="16793" y="7742"/>
                    <a:pt x="16794" y="7745"/>
                    <a:pt x="16796" y="7747"/>
                  </a:cubicBezTo>
                  <a:cubicBezTo>
                    <a:pt x="16829" y="7787"/>
                    <a:pt x="16851" y="7828"/>
                    <a:pt x="16842" y="7859"/>
                  </a:cubicBezTo>
                  <a:cubicBezTo>
                    <a:pt x="16839" y="7868"/>
                    <a:pt x="16834" y="7928"/>
                    <a:pt x="16831" y="7946"/>
                  </a:cubicBezTo>
                  <a:cubicBezTo>
                    <a:pt x="16836" y="8120"/>
                    <a:pt x="16807" y="8375"/>
                    <a:pt x="16739" y="8768"/>
                  </a:cubicBezTo>
                  <a:cubicBezTo>
                    <a:pt x="16725" y="8851"/>
                    <a:pt x="16712" y="8876"/>
                    <a:pt x="16698" y="8932"/>
                  </a:cubicBezTo>
                  <a:cubicBezTo>
                    <a:pt x="16702" y="8997"/>
                    <a:pt x="16705" y="9050"/>
                    <a:pt x="16698" y="9181"/>
                  </a:cubicBezTo>
                  <a:cubicBezTo>
                    <a:pt x="16678" y="9605"/>
                    <a:pt x="16609" y="9802"/>
                    <a:pt x="16541" y="9629"/>
                  </a:cubicBezTo>
                  <a:cubicBezTo>
                    <a:pt x="16523" y="9582"/>
                    <a:pt x="16515" y="9367"/>
                    <a:pt x="16525" y="9150"/>
                  </a:cubicBezTo>
                  <a:cubicBezTo>
                    <a:pt x="16527" y="9094"/>
                    <a:pt x="16532" y="9061"/>
                    <a:pt x="16536" y="9020"/>
                  </a:cubicBezTo>
                  <a:cubicBezTo>
                    <a:pt x="16516" y="8870"/>
                    <a:pt x="16509" y="8585"/>
                    <a:pt x="16517" y="8270"/>
                  </a:cubicBezTo>
                  <a:cubicBezTo>
                    <a:pt x="16507" y="7991"/>
                    <a:pt x="16514" y="7702"/>
                    <a:pt x="16547" y="7641"/>
                  </a:cubicBezTo>
                  <a:cubicBezTo>
                    <a:pt x="16528" y="7612"/>
                    <a:pt x="16538" y="7572"/>
                    <a:pt x="16568" y="7554"/>
                  </a:cubicBezTo>
                  <a:cubicBezTo>
                    <a:pt x="16584" y="7545"/>
                    <a:pt x="16601" y="7542"/>
                    <a:pt x="16617" y="7546"/>
                  </a:cubicBezTo>
                  <a:close/>
                  <a:moveTo>
                    <a:pt x="4899" y="13831"/>
                  </a:moveTo>
                  <a:cubicBezTo>
                    <a:pt x="4914" y="13833"/>
                    <a:pt x="4929" y="13850"/>
                    <a:pt x="4945" y="13873"/>
                  </a:cubicBezTo>
                  <a:cubicBezTo>
                    <a:pt x="4974" y="13913"/>
                    <a:pt x="5003" y="14001"/>
                    <a:pt x="5032" y="14096"/>
                  </a:cubicBezTo>
                  <a:cubicBezTo>
                    <a:pt x="5032" y="14096"/>
                    <a:pt x="5032" y="14097"/>
                    <a:pt x="5032" y="14098"/>
                  </a:cubicBezTo>
                  <a:cubicBezTo>
                    <a:pt x="5033" y="14101"/>
                    <a:pt x="5034" y="14104"/>
                    <a:pt x="5035" y="14106"/>
                  </a:cubicBezTo>
                  <a:cubicBezTo>
                    <a:pt x="5059" y="14187"/>
                    <a:pt x="5084" y="14264"/>
                    <a:pt x="5105" y="14377"/>
                  </a:cubicBezTo>
                  <a:cubicBezTo>
                    <a:pt x="5110" y="14405"/>
                    <a:pt x="5108" y="14401"/>
                    <a:pt x="5113" y="14427"/>
                  </a:cubicBezTo>
                  <a:cubicBezTo>
                    <a:pt x="5187" y="14751"/>
                    <a:pt x="5248" y="15095"/>
                    <a:pt x="5213" y="15116"/>
                  </a:cubicBezTo>
                  <a:cubicBezTo>
                    <a:pt x="5188" y="15131"/>
                    <a:pt x="5113" y="15109"/>
                    <a:pt x="5045" y="15068"/>
                  </a:cubicBezTo>
                  <a:cubicBezTo>
                    <a:pt x="4941" y="15006"/>
                    <a:pt x="4914" y="15009"/>
                    <a:pt x="4864" y="15095"/>
                  </a:cubicBezTo>
                  <a:cubicBezTo>
                    <a:pt x="4854" y="15111"/>
                    <a:pt x="4844" y="15112"/>
                    <a:pt x="4834" y="15124"/>
                  </a:cubicBezTo>
                  <a:cubicBezTo>
                    <a:pt x="4815" y="15160"/>
                    <a:pt x="4788" y="15183"/>
                    <a:pt x="4761" y="15190"/>
                  </a:cubicBezTo>
                  <a:cubicBezTo>
                    <a:pt x="4744" y="15195"/>
                    <a:pt x="4728" y="15193"/>
                    <a:pt x="4712" y="15185"/>
                  </a:cubicBezTo>
                  <a:cubicBezTo>
                    <a:pt x="4712" y="15185"/>
                    <a:pt x="4710" y="15185"/>
                    <a:pt x="4710" y="15185"/>
                  </a:cubicBezTo>
                  <a:cubicBezTo>
                    <a:pt x="4705" y="15183"/>
                    <a:pt x="4703" y="15175"/>
                    <a:pt x="4699" y="15172"/>
                  </a:cubicBezTo>
                  <a:cubicBezTo>
                    <a:pt x="4691" y="15165"/>
                    <a:pt x="4683" y="15163"/>
                    <a:pt x="4677" y="15153"/>
                  </a:cubicBezTo>
                  <a:cubicBezTo>
                    <a:pt x="4677" y="15153"/>
                    <a:pt x="4677" y="15151"/>
                    <a:pt x="4677" y="15150"/>
                  </a:cubicBezTo>
                  <a:cubicBezTo>
                    <a:pt x="4675" y="15147"/>
                    <a:pt x="4671" y="15149"/>
                    <a:pt x="4669" y="15145"/>
                  </a:cubicBezTo>
                  <a:cubicBezTo>
                    <a:pt x="4644" y="15105"/>
                    <a:pt x="4737" y="14444"/>
                    <a:pt x="4807" y="14098"/>
                  </a:cubicBezTo>
                  <a:cubicBezTo>
                    <a:pt x="4819" y="14036"/>
                    <a:pt x="4837" y="13909"/>
                    <a:pt x="4845" y="13886"/>
                  </a:cubicBezTo>
                  <a:cubicBezTo>
                    <a:pt x="4847" y="13880"/>
                    <a:pt x="4848" y="13883"/>
                    <a:pt x="4850" y="13878"/>
                  </a:cubicBezTo>
                  <a:cubicBezTo>
                    <a:pt x="4861" y="13851"/>
                    <a:pt x="4875" y="13837"/>
                    <a:pt x="4891" y="13838"/>
                  </a:cubicBezTo>
                  <a:cubicBezTo>
                    <a:pt x="4894" y="13838"/>
                    <a:pt x="4896" y="13830"/>
                    <a:pt x="4899" y="13831"/>
                  </a:cubicBezTo>
                  <a:close/>
                  <a:moveTo>
                    <a:pt x="16655" y="14175"/>
                  </a:moveTo>
                  <a:cubicBezTo>
                    <a:pt x="16709" y="14185"/>
                    <a:pt x="16782" y="14378"/>
                    <a:pt x="16861" y="14732"/>
                  </a:cubicBezTo>
                  <a:cubicBezTo>
                    <a:pt x="16929" y="15037"/>
                    <a:pt x="16943" y="15170"/>
                    <a:pt x="16915" y="15249"/>
                  </a:cubicBezTo>
                  <a:cubicBezTo>
                    <a:pt x="16916" y="15263"/>
                    <a:pt x="16907" y="15279"/>
                    <a:pt x="16896" y="15294"/>
                  </a:cubicBezTo>
                  <a:cubicBezTo>
                    <a:pt x="16891" y="15300"/>
                    <a:pt x="16892" y="15306"/>
                    <a:pt x="16885" y="15312"/>
                  </a:cubicBezTo>
                  <a:cubicBezTo>
                    <a:pt x="16878" y="15319"/>
                    <a:pt x="16871" y="15316"/>
                    <a:pt x="16864" y="15320"/>
                  </a:cubicBezTo>
                  <a:cubicBezTo>
                    <a:pt x="16832" y="15350"/>
                    <a:pt x="16805" y="15356"/>
                    <a:pt x="16780" y="15315"/>
                  </a:cubicBezTo>
                  <a:cubicBezTo>
                    <a:pt x="16755" y="15276"/>
                    <a:pt x="16670" y="15255"/>
                    <a:pt x="16593" y="15270"/>
                  </a:cubicBezTo>
                  <a:cubicBezTo>
                    <a:pt x="16515" y="15284"/>
                    <a:pt x="16438" y="15272"/>
                    <a:pt x="16419" y="15243"/>
                  </a:cubicBezTo>
                  <a:cubicBezTo>
                    <a:pt x="16391" y="15198"/>
                    <a:pt x="16529" y="14464"/>
                    <a:pt x="16609" y="14228"/>
                  </a:cubicBezTo>
                  <a:cubicBezTo>
                    <a:pt x="16622" y="14189"/>
                    <a:pt x="16637" y="14172"/>
                    <a:pt x="16655" y="14175"/>
                  </a:cubicBezTo>
                  <a:close/>
                </a:path>
              </a:pathLst>
            </a:custGeom>
            <a:grpFill/>
            <a:ln w="12700" cap="flat">
              <a:noFill/>
              <a:miter lim="400000"/>
              <a:headEnd/>
              <a:tailEnd/>
            </a:ln>
            <a:effectLst>
              <a:outerShdw blurRad="25400" dist="12700" dir="5400000" rotWithShape="0">
                <a:srgbClr val="000000"/>
              </a:outerShdw>
            </a:effectLst>
          </p:spPr>
        </p:pic>
      </p:grpSp>
      <p:sp>
        <p:nvSpPr>
          <p:cNvPr id="47" name="Rectangle 46">
            <a:extLst>
              <a:ext uri="{FF2B5EF4-FFF2-40B4-BE49-F238E27FC236}">
                <a16:creationId xmlns:a16="http://schemas.microsoft.com/office/drawing/2014/main" id="{11F5E160-AF7C-4E1A-31FC-9C1FB34409EE}"/>
              </a:ext>
            </a:extLst>
          </p:cNvPr>
          <p:cNvSpPr/>
          <p:nvPr/>
        </p:nvSpPr>
        <p:spPr>
          <a:xfrm>
            <a:off x="7906407" y="3219507"/>
            <a:ext cx="36000" cy="828826"/>
          </a:xfrm>
          <a:prstGeom prst="rect">
            <a:avLst/>
          </a:prstGeom>
          <a:solidFill>
            <a:srgbClr val="004E66"/>
          </a:solidFill>
          <a:ln w="25400" cap="flat">
            <a:solidFill>
              <a:srgbClr val="004E66"/>
            </a:solidFill>
            <a:prstDash val="solid"/>
            <a:round/>
          </a:ln>
          <a:effectLst/>
        </p:spPr>
        <p:txBody>
          <a:bodyPr rot="0" spcFirstLastPara="1" vertOverflow="overflow" horzOverflow="overflow" vert="horz" wrap="square" lIns="38100" tIns="38100" rIns="38100" bIns="381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252D30"/>
              </a:solidFill>
              <a:effectLst/>
              <a:uLnTx/>
              <a:uFillTx/>
              <a:latin typeface="Helvetica Neue"/>
              <a:sym typeface="Helvetica Neue"/>
            </a:endParaRPr>
          </a:p>
        </p:txBody>
      </p:sp>
    </p:spTree>
    <p:extLst>
      <p:ext uri="{BB962C8B-B14F-4D97-AF65-F5344CB8AC3E}">
        <p14:creationId xmlns:p14="http://schemas.microsoft.com/office/powerpoint/2010/main" val="359629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1817246-3DAC-714A-D1B9-7688AEDC9A76}"/>
              </a:ext>
            </a:extLst>
          </p:cNvPr>
          <p:cNvGrpSpPr/>
          <p:nvPr/>
        </p:nvGrpSpPr>
        <p:grpSpPr>
          <a:xfrm>
            <a:off x="186044" y="961132"/>
            <a:ext cx="5909956" cy="5821175"/>
            <a:chOff x="617062" y="616783"/>
            <a:chExt cx="5909956" cy="5821175"/>
          </a:xfrm>
        </p:grpSpPr>
        <p:sp>
          <p:nvSpPr>
            <p:cNvPr id="208" name="Shape">
              <a:extLst>
                <a:ext uri="{FF2B5EF4-FFF2-40B4-BE49-F238E27FC236}">
                  <a16:creationId xmlns:a16="http://schemas.microsoft.com/office/drawing/2014/main" id="{CFAF2EAE-2518-4B14-98D7-120EDFA2936A}"/>
                </a:ext>
              </a:extLst>
            </p:cNvPr>
            <p:cNvSpPr/>
            <p:nvPr/>
          </p:nvSpPr>
          <p:spPr>
            <a:xfrm rot="10800000">
              <a:off x="617062" y="3472794"/>
              <a:ext cx="1584550" cy="2486047"/>
            </a:xfrm>
            <a:custGeom>
              <a:avLst/>
              <a:gdLst/>
              <a:ahLst/>
              <a:cxnLst>
                <a:cxn ang="0">
                  <a:pos x="wd2" y="hd2"/>
                </a:cxn>
                <a:cxn ang="5400000">
                  <a:pos x="wd2" y="hd2"/>
                </a:cxn>
                <a:cxn ang="10800000">
                  <a:pos x="wd2" y="hd2"/>
                </a:cxn>
                <a:cxn ang="16200000">
                  <a:pos x="wd2" y="hd2"/>
                </a:cxn>
              </a:cxnLst>
              <a:rect l="0" t="0" r="r" b="b"/>
              <a:pathLst>
                <a:path w="21499" h="21593" extrusionOk="0">
                  <a:moveTo>
                    <a:pt x="375" y="1"/>
                  </a:moveTo>
                  <a:cubicBezTo>
                    <a:pt x="282" y="6"/>
                    <a:pt x="190" y="31"/>
                    <a:pt x="121" y="77"/>
                  </a:cubicBezTo>
                  <a:cubicBezTo>
                    <a:pt x="-85" y="215"/>
                    <a:pt x="-19" y="442"/>
                    <a:pt x="249" y="521"/>
                  </a:cubicBezTo>
                  <a:cubicBezTo>
                    <a:pt x="5726" y="2598"/>
                    <a:pt x="10285" y="5554"/>
                    <a:pt x="13484" y="9103"/>
                  </a:cubicBezTo>
                  <a:cubicBezTo>
                    <a:pt x="16610" y="12574"/>
                    <a:pt x="18313" y="16497"/>
                    <a:pt x="18482" y="20507"/>
                  </a:cubicBezTo>
                  <a:lnTo>
                    <a:pt x="17522" y="19885"/>
                  </a:lnTo>
                  <a:cubicBezTo>
                    <a:pt x="17444" y="19835"/>
                    <a:pt x="17380" y="19793"/>
                    <a:pt x="17327" y="19762"/>
                  </a:cubicBezTo>
                  <a:cubicBezTo>
                    <a:pt x="17273" y="19731"/>
                    <a:pt x="17230" y="19710"/>
                    <a:pt x="17188" y="19697"/>
                  </a:cubicBezTo>
                  <a:cubicBezTo>
                    <a:pt x="17120" y="19677"/>
                    <a:pt x="17049" y="19666"/>
                    <a:pt x="16975" y="19666"/>
                  </a:cubicBezTo>
                  <a:cubicBezTo>
                    <a:pt x="16902" y="19666"/>
                    <a:pt x="16827" y="19677"/>
                    <a:pt x="16759" y="19697"/>
                  </a:cubicBezTo>
                  <a:cubicBezTo>
                    <a:pt x="16706" y="19713"/>
                    <a:pt x="16657" y="19735"/>
                    <a:pt x="16616" y="19762"/>
                  </a:cubicBezTo>
                  <a:cubicBezTo>
                    <a:pt x="16574" y="19789"/>
                    <a:pt x="16540" y="19821"/>
                    <a:pt x="16515" y="19855"/>
                  </a:cubicBezTo>
                  <a:cubicBezTo>
                    <a:pt x="16453" y="19943"/>
                    <a:pt x="16453" y="20045"/>
                    <a:pt x="16515" y="20133"/>
                  </a:cubicBezTo>
                  <a:cubicBezTo>
                    <a:pt x="16536" y="20160"/>
                    <a:pt x="16570" y="20188"/>
                    <a:pt x="16618" y="20223"/>
                  </a:cubicBezTo>
                  <a:cubicBezTo>
                    <a:pt x="16666" y="20257"/>
                    <a:pt x="16728" y="20297"/>
                    <a:pt x="16806" y="20347"/>
                  </a:cubicBezTo>
                  <a:lnTo>
                    <a:pt x="18392" y="21377"/>
                  </a:lnTo>
                  <a:cubicBezTo>
                    <a:pt x="18470" y="21427"/>
                    <a:pt x="18531" y="21467"/>
                    <a:pt x="18585" y="21498"/>
                  </a:cubicBezTo>
                  <a:cubicBezTo>
                    <a:pt x="18638" y="21529"/>
                    <a:pt x="18684" y="21551"/>
                    <a:pt x="18726" y="21565"/>
                  </a:cubicBezTo>
                  <a:cubicBezTo>
                    <a:pt x="18768" y="21576"/>
                    <a:pt x="18809" y="21581"/>
                    <a:pt x="18852" y="21586"/>
                  </a:cubicBezTo>
                  <a:cubicBezTo>
                    <a:pt x="18938" y="21596"/>
                    <a:pt x="19030" y="21596"/>
                    <a:pt x="19116" y="21586"/>
                  </a:cubicBezTo>
                  <a:cubicBezTo>
                    <a:pt x="19159" y="21581"/>
                    <a:pt x="19201" y="21575"/>
                    <a:pt x="19242" y="21565"/>
                  </a:cubicBezTo>
                  <a:cubicBezTo>
                    <a:pt x="19284" y="21551"/>
                    <a:pt x="19327" y="21529"/>
                    <a:pt x="19381" y="21498"/>
                  </a:cubicBezTo>
                  <a:cubicBezTo>
                    <a:pt x="19434" y="21467"/>
                    <a:pt x="19498" y="21427"/>
                    <a:pt x="19576" y="21377"/>
                  </a:cubicBezTo>
                  <a:lnTo>
                    <a:pt x="21162" y="20347"/>
                  </a:lnTo>
                  <a:cubicBezTo>
                    <a:pt x="21240" y="20297"/>
                    <a:pt x="21302" y="20257"/>
                    <a:pt x="21350" y="20223"/>
                  </a:cubicBezTo>
                  <a:cubicBezTo>
                    <a:pt x="21398" y="20188"/>
                    <a:pt x="21432" y="20160"/>
                    <a:pt x="21452" y="20133"/>
                  </a:cubicBezTo>
                  <a:cubicBezTo>
                    <a:pt x="21515" y="20045"/>
                    <a:pt x="21515" y="19943"/>
                    <a:pt x="21452" y="19855"/>
                  </a:cubicBezTo>
                  <a:cubicBezTo>
                    <a:pt x="21428" y="19821"/>
                    <a:pt x="21394" y="19789"/>
                    <a:pt x="21352" y="19762"/>
                  </a:cubicBezTo>
                  <a:cubicBezTo>
                    <a:pt x="21311" y="19735"/>
                    <a:pt x="21262" y="19713"/>
                    <a:pt x="21208" y="19697"/>
                  </a:cubicBezTo>
                  <a:cubicBezTo>
                    <a:pt x="21072" y="19657"/>
                    <a:pt x="20916" y="19657"/>
                    <a:pt x="20780" y="19697"/>
                  </a:cubicBezTo>
                  <a:cubicBezTo>
                    <a:pt x="20738" y="19710"/>
                    <a:pt x="20692" y="19731"/>
                    <a:pt x="20639" y="19762"/>
                  </a:cubicBezTo>
                  <a:cubicBezTo>
                    <a:pt x="20585" y="19793"/>
                    <a:pt x="20524" y="19835"/>
                    <a:pt x="20446" y="19885"/>
                  </a:cubicBezTo>
                  <a:lnTo>
                    <a:pt x="19524" y="20484"/>
                  </a:lnTo>
                  <a:cubicBezTo>
                    <a:pt x="19326" y="16278"/>
                    <a:pt x="17460" y="12172"/>
                    <a:pt x="14089" y="8566"/>
                  </a:cubicBezTo>
                  <a:cubicBezTo>
                    <a:pt x="10791" y="5037"/>
                    <a:pt x="6163" y="2106"/>
                    <a:pt x="642" y="49"/>
                  </a:cubicBezTo>
                  <a:cubicBezTo>
                    <a:pt x="562" y="11"/>
                    <a:pt x="468" y="-4"/>
                    <a:pt x="375" y="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209" name="Shape">
              <a:extLst>
                <a:ext uri="{FF2B5EF4-FFF2-40B4-BE49-F238E27FC236}">
                  <a16:creationId xmlns:a16="http://schemas.microsoft.com/office/drawing/2014/main" id="{5E31E902-A50D-42CC-9657-286D9839569E}"/>
                </a:ext>
              </a:extLst>
            </p:cNvPr>
            <p:cNvSpPr/>
            <p:nvPr/>
          </p:nvSpPr>
          <p:spPr>
            <a:xfrm rot="5400000">
              <a:off x="3850542" y="4396617"/>
              <a:ext cx="1584550" cy="2498131"/>
            </a:xfrm>
            <a:custGeom>
              <a:avLst/>
              <a:gdLst/>
              <a:ahLst/>
              <a:cxnLst>
                <a:cxn ang="0">
                  <a:pos x="wd2" y="hd2"/>
                </a:cxn>
                <a:cxn ang="5400000">
                  <a:pos x="wd2" y="hd2"/>
                </a:cxn>
                <a:cxn ang="10800000">
                  <a:pos x="wd2" y="hd2"/>
                </a:cxn>
                <a:cxn ang="16200000">
                  <a:pos x="wd2" y="hd2"/>
                </a:cxn>
              </a:cxnLst>
              <a:rect l="0" t="0" r="r" b="b"/>
              <a:pathLst>
                <a:path w="21499" h="21593" extrusionOk="0">
                  <a:moveTo>
                    <a:pt x="375" y="1"/>
                  </a:moveTo>
                  <a:cubicBezTo>
                    <a:pt x="282" y="6"/>
                    <a:pt x="190" y="31"/>
                    <a:pt x="121" y="77"/>
                  </a:cubicBezTo>
                  <a:cubicBezTo>
                    <a:pt x="-85" y="215"/>
                    <a:pt x="-19" y="442"/>
                    <a:pt x="249" y="521"/>
                  </a:cubicBezTo>
                  <a:cubicBezTo>
                    <a:pt x="5726" y="2598"/>
                    <a:pt x="10285" y="5554"/>
                    <a:pt x="13484" y="9103"/>
                  </a:cubicBezTo>
                  <a:cubicBezTo>
                    <a:pt x="16610" y="12574"/>
                    <a:pt x="18313" y="16497"/>
                    <a:pt x="18482" y="20507"/>
                  </a:cubicBezTo>
                  <a:lnTo>
                    <a:pt x="17522" y="19885"/>
                  </a:lnTo>
                  <a:cubicBezTo>
                    <a:pt x="17444" y="19835"/>
                    <a:pt x="17380" y="19793"/>
                    <a:pt x="17327" y="19762"/>
                  </a:cubicBezTo>
                  <a:cubicBezTo>
                    <a:pt x="17273" y="19731"/>
                    <a:pt x="17230" y="19710"/>
                    <a:pt x="17188" y="19697"/>
                  </a:cubicBezTo>
                  <a:cubicBezTo>
                    <a:pt x="17120" y="19677"/>
                    <a:pt x="17049" y="19666"/>
                    <a:pt x="16975" y="19666"/>
                  </a:cubicBezTo>
                  <a:cubicBezTo>
                    <a:pt x="16902" y="19666"/>
                    <a:pt x="16827" y="19677"/>
                    <a:pt x="16759" y="19697"/>
                  </a:cubicBezTo>
                  <a:cubicBezTo>
                    <a:pt x="16706" y="19713"/>
                    <a:pt x="16657" y="19735"/>
                    <a:pt x="16616" y="19762"/>
                  </a:cubicBezTo>
                  <a:cubicBezTo>
                    <a:pt x="16574" y="19789"/>
                    <a:pt x="16540" y="19821"/>
                    <a:pt x="16515" y="19855"/>
                  </a:cubicBezTo>
                  <a:cubicBezTo>
                    <a:pt x="16453" y="19943"/>
                    <a:pt x="16453" y="20045"/>
                    <a:pt x="16515" y="20133"/>
                  </a:cubicBezTo>
                  <a:cubicBezTo>
                    <a:pt x="16536" y="20160"/>
                    <a:pt x="16570" y="20188"/>
                    <a:pt x="16618" y="20223"/>
                  </a:cubicBezTo>
                  <a:cubicBezTo>
                    <a:pt x="16666" y="20257"/>
                    <a:pt x="16728" y="20297"/>
                    <a:pt x="16806" y="20347"/>
                  </a:cubicBezTo>
                  <a:lnTo>
                    <a:pt x="18392" y="21377"/>
                  </a:lnTo>
                  <a:cubicBezTo>
                    <a:pt x="18470" y="21427"/>
                    <a:pt x="18531" y="21467"/>
                    <a:pt x="18585" y="21498"/>
                  </a:cubicBezTo>
                  <a:cubicBezTo>
                    <a:pt x="18638" y="21529"/>
                    <a:pt x="18684" y="21551"/>
                    <a:pt x="18726" y="21565"/>
                  </a:cubicBezTo>
                  <a:cubicBezTo>
                    <a:pt x="18768" y="21576"/>
                    <a:pt x="18809" y="21581"/>
                    <a:pt x="18852" y="21586"/>
                  </a:cubicBezTo>
                  <a:cubicBezTo>
                    <a:pt x="18938" y="21596"/>
                    <a:pt x="19030" y="21596"/>
                    <a:pt x="19116" y="21586"/>
                  </a:cubicBezTo>
                  <a:cubicBezTo>
                    <a:pt x="19159" y="21581"/>
                    <a:pt x="19201" y="21575"/>
                    <a:pt x="19242" y="21565"/>
                  </a:cubicBezTo>
                  <a:cubicBezTo>
                    <a:pt x="19284" y="21551"/>
                    <a:pt x="19327" y="21529"/>
                    <a:pt x="19381" y="21498"/>
                  </a:cubicBezTo>
                  <a:cubicBezTo>
                    <a:pt x="19434" y="21467"/>
                    <a:pt x="19498" y="21427"/>
                    <a:pt x="19576" y="21377"/>
                  </a:cubicBezTo>
                  <a:lnTo>
                    <a:pt x="21162" y="20347"/>
                  </a:lnTo>
                  <a:cubicBezTo>
                    <a:pt x="21240" y="20297"/>
                    <a:pt x="21302" y="20257"/>
                    <a:pt x="21350" y="20223"/>
                  </a:cubicBezTo>
                  <a:cubicBezTo>
                    <a:pt x="21398" y="20188"/>
                    <a:pt x="21432" y="20160"/>
                    <a:pt x="21452" y="20133"/>
                  </a:cubicBezTo>
                  <a:cubicBezTo>
                    <a:pt x="21515" y="20045"/>
                    <a:pt x="21515" y="19943"/>
                    <a:pt x="21452" y="19855"/>
                  </a:cubicBezTo>
                  <a:cubicBezTo>
                    <a:pt x="21428" y="19821"/>
                    <a:pt x="21394" y="19789"/>
                    <a:pt x="21352" y="19762"/>
                  </a:cubicBezTo>
                  <a:cubicBezTo>
                    <a:pt x="21311" y="19735"/>
                    <a:pt x="21262" y="19713"/>
                    <a:pt x="21208" y="19697"/>
                  </a:cubicBezTo>
                  <a:cubicBezTo>
                    <a:pt x="21072" y="19657"/>
                    <a:pt x="20916" y="19657"/>
                    <a:pt x="20780" y="19697"/>
                  </a:cubicBezTo>
                  <a:cubicBezTo>
                    <a:pt x="20738" y="19710"/>
                    <a:pt x="20692" y="19731"/>
                    <a:pt x="20639" y="19762"/>
                  </a:cubicBezTo>
                  <a:cubicBezTo>
                    <a:pt x="20585" y="19793"/>
                    <a:pt x="20524" y="19835"/>
                    <a:pt x="20446" y="19885"/>
                  </a:cubicBezTo>
                  <a:lnTo>
                    <a:pt x="19524" y="20484"/>
                  </a:lnTo>
                  <a:cubicBezTo>
                    <a:pt x="19326" y="16278"/>
                    <a:pt x="17460" y="12172"/>
                    <a:pt x="14089" y="8566"/>
                  </a:cubicBezTo>
                  <a:cubicBezTo>
                    <a:pt x="10791" y="5037"/>
                    <a:pt x="6163" y="2106"/>
                    <a:pt x="642" y="49"/>
                  </a:cubicBezTo>
                  <a:cubicBezTo>
                    <a:pt x="562" y="11"/>
                    <a:pt x="468" y="-4"/>
                    <a:pt x="375" y="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grpSp>
          <p:nvGrpSpPr>
            <p:cNvPr id="3" name="Group 2">
              <a:extLst>
                <a:ext uri="{FF2B5EF4-FFF2-40B4-BE49-F238E27FC236}">
                  <a16:creationId xmlns:a16="http://schemas.microsoft.com/office/drawing/2014/main" id="{9EDF068B-1CA3-F1C8-FD37-6DD87BA1D0C4}"/>
                </a:ext>
              </a:extLst>
            </p:cNvPr>
            <p:cNvGrpSpPr/>
            <p:nvPr/>
          </p:nvGrpSpPr>
          <p:grpSpPr>
            <a:xfrm>
              <a:off x="888314" y="616783"/>
              <a:ext cx="5638704" cy="5342058"/>
              <a:chOff x="814274" y="725638"/>
              <a:chExt cx="5638704" cy="5342058"/>
            </a:xfrm>
          </p:grpSpPr>
          <p:grpSp>
            <p:nvGrpSpPr>
              <p:cNvPr id="159" name="Group">
                <a:extLst>
                  <a:ext uri="{FF2B5EF4-FFF2-40B4-BE49-F238E27FC236}">
                    <a16:creationId xmlns:a16="http://schemas.microsoft.com/office/drawing/2014/main" id="{FD22E508-AEFB-497C-A7FE-5BCDE0C95F07}"/>
                  </a:ext>
                </a:extLst>
              </p:cNvPr>
              <p:cNvGrpSpPr/>
              <p:nvPr/>
            </p:nvGrpSpPr>
            <p:grpSpPr>
              <a:xfrm>
                <a:off x="814274" y="725638"/>
                <a:ext cx="5158954" cy="5342058"/>
                <a:chOff x="540527" y="-820717"/>
                <a:chExt cx="10317904" cy="10684114"/>
              </a:xfrm>
            </p:grpSpPr>
            <p:grpSp>
              <p:nvGrpSpPr>
                <p:cNvPr id="160" name="Group">
                  <a:extLst>
                    <a:ext uri="{FF2B5EF4-FFF2-40B4-BE49-F238E27FC236}">
                      <a16:creationId xmlns:a16="http://schemas.microsoft.com/office/drawing/2014/main" id="{5A029DAA-BE77-48A7-9581-B0523D3BF4FA}"/>
                    </a:ext>
                  </a:extLst>
                </p:cNvPr>
                <p:cNvGrpSpPr/>
                <p:nvPr/>
              </p:nvGrpSpPr>
              <p:grpSpPr>
                <a:xfrm>
                  <a:off x="1006664" y="-2"/>
                  <a:ext cx="9851767" cy="9863399"/>
                  <a:chOff x="0" y="-1"/>
                  <a:chExt cx="9851766" cy="9863398"/>
                </a:xfrm>
              </p:grpSpPr>
              <p:sp>
                <p:nvSpPr>
                  <p:cNvPr id="162" name="Circle">
                    <a:extLst>
                      <a:ext uri="{FF2B5EF4-FFF2-40B4-BE49-F238E27FC236}">
                        <a16:creationId xmlns:a16="http://schemas.microsoft.com/office/drawing/2014/main" id="{6D78BACB-A2DA-41FD-BD2B-9572067FDF37}"/>
                      </a:ext>
                    </a:extLst>
                  </p:cNvPr>
                  <p:cNvSpPr/>
                  <p:nvPr/>
                </p:nvSpPr>
                <p:spPr>
                  <a:xfrm>
                    <a:off x="1297723" y="1288873"/>
                    <a:ext cx="7269839" cy="7269839"/>
                  </a:xfrm>
                  <a:prstGeom prst="ellipse">
                    <a:avLst/>
                  </a:prstGeom>
                  <a:solidFill>
                    <a:srgbClr val="F7F5F4"/>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63" name="Shape">
                    <a:extLst>
                      <a:ext uri="{FF2B5EF4-FFF2-40B4-BE49-F238E27FC236}">
                        <a16:creationId xmlns:a16="http://schemas.microsoft.com/office/drawing/2014/main" id="{18A6A1AE-6B04-4FBC-A26A-3B2F5B4AD461}"/>
                      </a:ext>
                    </a:extLst>
                  </p:cNvPr>
                  <p:cNvSpPr/>
                  <p:nvPr/>
                </p:nvSpPr>
                <p:spPr>
                  <a:xfrm rot="12555661">
                    <a:off x="2314556" y="1091191"/>
                    <a:ext cx="3743343" cy="31980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2"/>
                        </a:lnTo>
                        <a:lnTo>
                          <a:pt x="10796" y="21600"/>
                        </a:lnTo>
                        <a:cubicBezTo>
                          <a:pt x="17273" y="17006"/>
                          <a:pt x="21320" y="9040"/>
                          <a:pt x="21591" y="351"/>
                        </a:cubicBezTo>
                        <a:cubicBezTo>
                          <a:pt x="21595" y="234"/>
                          <a:pt x="21598" y="117"/>
                          <a:pt x="21600" y="0"/>
                        </a:cubicBezTo>
                        <a:close/>
                      </a:path>
                    </a:pathLst>
                  </a:custGeom>
                  <a:solidFill>
                    <a:srgbClr val="DDDDDD"/>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000" cap="none">
                        <a:solidFill>
                          <a:srgbClr val="000000"/>
                        </a:solidFill>
                        <a:effectLst/>
                        <a:latin typeface="+mn-lt"/>
                        <a:ea typeface="+mn-ea"/>
                        <a:cs typeface="+mn-cs"/>
                        <a:sym typeface="Helvetica Neue"/>
                      </a:defRPr>
                    </a:pPr>
                    <a:endParaRPr kumimoji="0" sz="1500" b="1" i="0" u="none" strike="noStrike" kern="0" cap="none" spc="0" normalizeH="0" baseline="0" noProof="0" dirty="0">
                      <a:ln>
                        <a:noFill/>
                      </a:ln>
                      <a:solidFill>
                        <a:srgbClr val="000000"/>
                      </a:solidFill>
                      <a:effectLst/>
                      <a:uLnTx/>
                      <a:uFillTx/>
                      <a:latin typeface="Helvetica Neue"/>
                      <a:ea typeface="+mn-ea"/>
                      <a:cs typeface="+mn-cs"/>
                      <a:sym typeface="Helvetica Neue"/>
                    </a:endParaRPr>
                  </a:p>
                </p:txBody>
              </p:sp>
              <p:sp>
                <p:nvSpPr>
                  <p:cNvPr id="164" name="Line">
                    <a:extLst>
                      <a:ext uri="{FF2B5EF4-FFF2-40B4-BE49-F238E27FC236}">
                        <a16:creationId xmlns:a16="http://schemas.microsoft.com/office/drawing/2014/main" id="{3E9DCBB3-1EC4-40FA-948A-7666EDA3A989}"/>
                      </a:ext>
                    </a:extLst>
                  </p:cNvPr>
                  <p:cNvSpPr/>
                  <p:nvPr/>
                </p:nvSpPr>
                <p:spPr>
                  <a:xfrm flipV="1">
                    <a:off x="4944291" y="1778142"/>
                    <a:ext cx="1" cy="7128108"/>
                  </a:xfrm>
                  <a:prstGeom prst="line">
                    <a:avLst/>
                  </a:prstGeom>
                  <a:noFill/>
                  <a:ln w="25400" cap="flat">
                    <a:solidFill>
                      <a:srgbClr val="DDDDDD"/>
                    </a:solidFill>
                    <a:custDash>
                      <a:ds d="200000" sp="200000"/>
                    </a:custDash>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000" b="0" cap="none">
                        <a:solidFill>
                          <a:srgbClr val="1B1E20"/>
                        </a:solidFill>
                        <a:effectLst/>
                        <a:latin typeface="Helvetica Neue Medium"/>
                        <a:ea typeface="Helvetica Neue Medium"/>
                        <a:cs typeface="Helvetica Neue Medium"/>
                        <a:sym typeface="Helvetica Neue Medium"/>
                      </a:defRPr>
                    </a:pPr>
                    <a:endParaRPr kumimoji="0" sz="1500" b="0" i="0" u="none" strike="noStrike" kern="0" cap="none" spc="0" normalizeH="0" baseline="0" noProof="0" dirty="0">
                      <a:ln>
                        <a:noFill/>
                      </a:ln>
                      <a:solidFill>
                        <a:srgbClr val="1B1E20"/>
                      </a:solidFill>
                      <a:effectLst/>
                      <a:uLnTx/>
                      <a:uFillTx/>
                      <a:latin typeface="Helvetica Neue Medium"/>
                      <a:ea typeface="Helvetica Neue Medium"/>
                      <a:cs typeface="Helvetica Neue Medium"/>
                      <a:sym typeface="Helvetica Neue Medium"/>
                    </a:endParaRPr>
                  </a:p>
                </p:txBody>
              </p:sp>
              <p:sp>
                <p:nvSpPr>
                  <p:cNvPr id="165" name="Line">
                    <a:extLst>
                      <a:ext uri="{FF2B5EF4-FFF2-40B4-BE49-F238E27FC236}">
                        <a16:creationId xmlns:a16="http://schemas.microsoft.com/office/drawing/2014/main" id="{6703C9BC-6B02-463D-9FF1-DD18D8FBE7B9}"/>
                      </a:ext>
                    </a:extLst>
                  </p:cNvPr>
                  <p:cNvSpPr/>
                  <p:nvPr/>
                </p:nvSpPr>
                <p:spPr>
                  <a:xfrm>
                    <a:off x="964329" y="4935425"/>
                    <a:ext cx="7943416" cy="1"/>
                  </a:xfrm>
                  <a:prstGeom prst="line">
                    <a:avLst/>
                  </a:prstGeom>
                  <a:noFill/>
                  <a:ln w="25400" cap="flat">
                    <a:solidFill>
                      <a:srgbClr val="E3E3E4"/>
                    </a:solidFill>
                    <a:custDash>
                      <a:ds d="200000" sp="200000"/>
                    </a:custDash>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000" b="0" cap="none">
                        <a:solidFill>
                          <a:srgbClr val="1B1E20"/>
                        </a:solidFill>
                        <a:effectLst/>
                        <a:latin typeface="Helvetica Neue Medium"/>
                        <a:ea typeface="Helvetica Neue Medium"/>
                        <a:cs typeface="Helvetica Neue Medium"/>
                        <a:sym typeface="Helvetica Neue Medium"/>
                      </a:defRPr>
                    </a:pPr>
                    <a:endParaRPr kumimoji="0" sz="1500" b="0" i="0" u="none" strike="noStrike" kern="0" cap="none" spc="0" normalizeH="0" baseline="0" noProof="0" dirty="0">
                      <a:ln>
                        <a:noFill/>
                      </a:ln>
                      <a:solidFill>
                        <a:srgbClr val="1B1E20"/>
                      </a:solidFill>
                      <a:effectLst/>
                      <a:uLnTx/>
                      <a:uFillTx/>
                      <a:latin typeface="Helvetica Neue Medium"/>
                      <a:ea typeface="Helvetica Neue Medium"/>
                      <a:cs typeface="Helvetica Neue Medium"/>
                      <a:sym typeface="Helvetica Neue Medium"/>
                    </a:endParaRPr>
                  </a:p>
                </p:txBody>
              </p:sp>
              <p:sp>
                <p:nvSpPr>
                  <p:cNvPr id="166" name="Line">
                    <a:extLst>
                      <a:ext uri="{FF2B5EF4-FFF2-40B4-BE49-F238E27FC236}">
                        <a16:creationId xmlns:a16="http://schemas.microsoft.com/office/drawing/2014/main" id="{7B5177AB-EA04-4239-8398-9490EBC0948D}"/>
                      </a:ext>
                    </a:extLst>
                  </p:cNvPr>
                  <p:cNvSpPr/>
                  <p:nvPr/>
                </p:nvSpPr>
                <p:spPr>
                  <a:xfrm flipV="1">
                    <a:off x="1498826" y="2931224"/>
                    <a:ext cx="6889853" cy="4027094"/>
                  </a:xfrm>
                  <a:prstGeom prst="line">
                    <a:avLst/>
                  </a:prstGeom>
                  <a:noFill/>
                  <a:ln w="25400" cap="flat">
                    <a:solidFill>
                      <a:srgbClr val="E3E3E4"/>
                    </a:solidFill>
                    <a:custDash>
                      <a:ds d="200000" sp="200000"/>
                    </a:custDash>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000" b="0" cap="none">
                        <a:solidFill>
                          <a:srgbClr val="1B1E20"/>
                        </a:solidFill>
                        <a:effectLst/>
                        <a:latin typeface="Helvetica Neue Medium"/>
                        <a:ea typeface="Helvetica Neue Medium"/>
                        <a:cs typeface="Helvetica Neue Medium"/>
                        <a:sym typeface="Helvetica Neue Medium"/>
                      </a:defRPr>
                    </a:pPr>
                    <a:endParaRPr kumimoji="0" sz="1500" b="0" i="0" u="none" strike="noStrike" kern="0" cap="none" spc="0" normalizeH="0" baseline="0" noProof="0" dirty="0">
                      <a:ln>
                        <a:noFill/>
                      </a:ln>
                      <a:solidFill>
                        <a:srgbClr val="1B1E20"/>
                      </a:solidFill>
                      <a:effectLst/>
                      <a:uLnTx/>
                      <a:uFillTx/>
                      <a:latin typeface="Helvetica Neue Medium"/>
                      <a:ea typeface="Helvetica Neue Medium"/>
                      <a:cs typeface="Helvetica Neue Medium"/>
                      <a:sym typeface="Helvetica Neue Medium"/>
                    </a:endParaRPr>
                  </a:p>
                </p:txBody>
              </p:sp>
              <p:sp>
                <p:nvSpPr>
                  <p:cNvPr id="167" name="Line">
                    <a:extLst>
                      <a:ext uri="{FF2B5EF4-FFF2-40B4-BE49-F238E27FC236}">
                        <a16:creationId xmlns:a16="http://schemas.microsoft.com/office/drawing/2014/main" id="{B19FFAA6-41B1-408A-8DB0-4FECD46B75A5}"/>
                      </a:ext>
                    </a:extLst>
                  </p:cNvPr>
                  <p:cNvSpPr/>
                  <p:nvPr/>
                </p:nvSpPr>
                <p:spPr>
                  <a:xfrm>
                    <a:off x="1875164" y="3228890"/>
                    <a:ext cx="6510711" cy="3686322"/>
                  </a:xfrm>
                  <a:prstGeom prst="line">
                    <a:avLst/>
                  </a:prstGeom>
                  <a:noFill/>
                  <a:ln w="25400" cap="flat">
                    <a:solidFill>
                      <a:srgbClr val="DDDDDD"/>
                    </a:solidFill>
                    <a:custDash>
                      <a:ds d="200000" sp="200000"/>
                    </a:custDash>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000" b="0" cap="none">
                        <a:solidFill>
                          <a:srgbClr val="1B1E20"/>
                        </a:solidFill>
                        <a:effectLst/>
                        <a:latin typeface="Helvetica Neue Medium"/>
                        <a:ea typeface="Helvetica Neue Medium"/>
                        <a:cs typeface="Helvetica Neue Medium"/>
                        <a:sym typeface="Helvetica Neue Medium"/>
                      </a:defRPr>
                    </a:pPr>
                    <a:endParaRPr kumimoji="0" sz="1500" b="0" i="0" u="none" strike="noStrike" kern="0" cap="none" spc="0" normalizeH="0" baseline="0" noProof="0" dirty="0">
                      <a:ln>
                        <a:noFill/>
                      </a:ln>
                      <a:solidFill>
                        <a:srgbClr val="1B1E20"/>
                      </a:solidFill>
                      <a:effectLst/>
                      <a:uLnTx/>
                      <a:uFillTx/>
                      <a:latin typeface="Helvetica Neue Medium"/>
                      <a:ea typeface="Helvetica Neue Medium"/>
                      <a:cs typeface="Helvetica Neue Medium"/>
                      <a:sym typeface="Helvetica Neue Medium"/>
                    </a:endParaRPr>
                  </a:p>
                </p:txBody>
              </p:sp>
              <p:sp>
                <p:nvSpPr>
                  <p:cNvPr id="168" name="JAN">
                    <a:extLst>
                      <a:ext uri="{FF2B5EF4-FFF2-40B4-BE49-F238E27FC236}">
                        <a16:creationId xmlns:a16="http://schemas.microsoft.com/office/drawing/2014/main" id="{3FB47EAC-A8CE-44B3-9C4F-20CD84D13700}"/>
                      </a:ext>
                    </a:extLst>
                  </p:cNvPr>
                  <p:cNvSpPr txBox="1"/>
                  <p:nvPr/>
                </p:nvSpPr>
                <p:spPr>
                  <a:xfrm rot="18013079">
                    <a:off x="6513864" y="779110"/>
                    <a:ext cx="953362" cy="3722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JAN</a:t>
                    </a:r>
                  </a:p>
                </p:txBody>
              </p:sp>
              <p:sp>
                <p:nvSpPr>
                  <p:cNvPr id="169" name="JUL">
                    <a:extLst>
                      <a:ext uri="{FF2B5EF4-FFF2-40B4-BE49-F238E27FC236}">
                        <a16:creationId xmlns:a16="http://schemas.microsoft.com/office/drawing/2014/main" id="{6C5A5D0C-CF52-45AC-812F-39CBCE0EAB30}"/>
                      </a:ext>
                    </a:extLst>
                  </p:cNvPr>
                  <p:cNvSpPr txBox="1"/>
                  <p:nvPr/>
                </p:nvSpPr>
                <p:spPr>
                  <a:xfrm rot="18013079">
                    <a:off x="2058846" y="8502691"/>
                    <a:ext cx="953363" cy="3722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JUL</a:t>
                    </a:r>
                  </a:p>
                </p:txBody>
              </p:sp>
              <p:sp>
                <p:nvSpPr>
                  <p:cNvPr id="170" name="FEB">
                    <a:extLst>
                      <a:ext uri="{FF2B5EF4-FFF2-40B4-BE49-F238E27FC236}">
                        <a16:creationId xmlns:a16="http://schemas.microsoft.com/office/drawing/2014/main" id="{FE23222B-8D11-4420-95EA-D7B495B13D4C}"/>
                      </a:ext>
                    </a:extLst>
                  </p:cNvPr>
                  <p:cNvSpPr txBox="1"/>
                  <p:nvPr/>
                </p:nvSpPr>
                <p:spPr>
                  <a:xfrm rot="19759460">
                    <a:off x="8212121" y="2326152"/>
                    <a:ext cx="953363" cy="3722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FEB</a:t>
                    </a:r>
                  </a:p>
                </p:txBody>
              </p:sp>
              <p:sp>
                <p:nvSpPr>
                  <p:cNvPr id="171" name="AUG">
                    <a:extLst>
                      <a:ext uri="{FF2B5EF4-FFF2-40B4-BE49-F238E27FC236}">
                        <a16:creationId xmlns:a16="http://schemas.microsoft.com/office/drawing/2014/main" id="{738E32C4-BB93-4B04-8FF0-FF80EB33F06B}"/>
                      </a:ext>
                    </a:extLst>
                  </p:cNvPr>
                  <p:cNvSpPr txBox="1"/>
                  <p:nvPr/>
                </p:nvSpPr>
                <p:spPr>
                  <a:xfrm rot="19759460">
                    <a:off x="523435" y="6839329"/>
                    <a:ext cx="953362" cy="3722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AUG</a:t>
                    </a:r>
                  </a:p>
                </p:txBody>
              </p:sp>
              <p:sp>
                <p:nvSpPr>
                  <p:cNvPr id="172" name="SEP">
                    <a:extLst>
                      <a:ext uri="{FF2B5EF4-FFF2-40B4-BE49-F238E27FC236}">
                        <a16:creationId xmlns:a16="http://schemas.microsoft.com/office/drawing/2014/main" id="{7E3D2C20-716D-4CE4-AA90-DE6ACBEEB879}"/>
                      </a:ext>
                    </a:extLst>
                  </p:cNvPr>
                  <p:cNvSpPr txBox="1"/>
                  <p:nvPr/>
                </p:nvSpPr>
                <p:spPr>
                  <a:xfrm>
                    <a:off x="0" y="4536213"/>
                    <a:ext cx="953362" cy="3722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SEP</a:t>
                    </a:r>
                  </a:p>
                </p:txBody>
              </p:sp>
              <p:sp>
                <p:nvSpPr>
                  <p:cNvPr id="173" name="MAR">
                    <a:extLst>
                      <a:ext uri="{FF2B5EF4-FFF2-40B4-BE49-F238E27FC236}">
                        <a16:creationId xmlns:a16="http://schemas.microsoft.com/office/drawing/2014/main" id="{8BA4D0F3-BDA8-40B6-B2CB-27547F1D0610}"/>
                      </a:ext>
                    </a:extLst>
                  </p:cNvPr>
                  <p:cNvSpPr txBox="1"/>
                  <p:nvPr/>
                </p:nvSpPr>
                <p:spPr>
                  <a:xfrm>
                    <a:off x="8898404" y="4536213"/>
                    <a:ext cx="953362" cy="3722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MAR</a:t>
                    </a:r>
                  </a:p>
                </p:txBody>
              </p:sp>
              <p:sp>
                <p:nvSpPr>
                  <p:cNvPr id="174" name="DEC">
                    <a:extLst>
                      <a:ext uri="{FF2B5EF4-FFF2-40B4-BE49-F238E27FC236}">
                        <a16:creationId xmlns:a16="http://schemas.microsoft.com/office/drawing/2014/main" id="{BB2227F1-DBF6-446F-8AC7-3F37C864F4D0}"/>
                      </a:ext>
                    </a:extLst>
                  </p:cNvPr>
                  <p:cNvSpPr txBox="1"/>
                  <p:nvPr/>
                </p:nvSpPr>
                <p:spPr>
                  <a:xfrm rot="16200000">
                    <a:off x="4268907" y="290570"/>
                    <a:ext cx="953363" cy="3722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DEC</a:t>
                    </a:r>
                  </a:p>
                </p:txBody>
              </p:sp>
              <p:sp>
                <p:nvSpPr>
                  <p:cNvPr id="175" name="JUN">
                    <a:extLst>
                      <a:ext uri="{FF2B5EF4-FFF2-40B4-BE49-F238E27FC236}">
                        <a16:creationId xmlns:a16="http://schemas.microsoft.com/office/drawing/2014/main" id="{568AF74B-574A-4D66-96D6-52A7806AD20C}"/>
                      </a:ext>
                    </a:extLst>
                  </p:cNvPr>
                  <p:cNvSpPr txBox="1"/>
                  <p:nvPr/>
                </p:nvSpPr>
                <p:spPr>
                  <a:xfrm rot="16200000">
                    <a:off x="4268907" y="9200605"/>
                    <a:ext cx="953363" cy="3722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JUN</a:t>
                    </a:r>
                  </a:p>
                </p:txBody>
              </p:sp>
              <p:sp>
                <p:nvSpPr>
                  <p:cNvPr id="176" name="OCT">
                    <a:extLst>
                      <a:ext uri="{FF2B5EF4-FFF2-40B4-BE49-F238E27FC236}">
                        <a16:creationId xmlns:a16="http://schemas.microsoft.com/office/drawing/2014/main" id="{9FFA4326-914B-4870-9326-9F922C885C5E}"/>
                      </a:ext>
                    </a:extLst>
                  </p:cNvPr>
                  <p:cNvSpPr txBox="1"/>
                  <p:nvPr/>
                </p:nvSpPr>
                <p:spPr>
                  <a:xfrm rot="1789460">
                    <a:off x="665892" y="2361048"/>
                    <a:ext cx="953362" cy="3722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OCT</a:t>
                    </a:r>
                  </a:p>
                </p:txBody>
              </p:sp>
              <p:sp>
                <p:nvSpPr>
                  <p:cNvPr id="177" name="APR">
                    <a:extLst>
                      <a:ext uri="{FF2B5EF4-FFF2-40B4-BE49-F238E27FC236}">
                        <a16:creationId xmlns:a16="http://schemas.microsoft.com/office/drawing/2014/main" id="{E15CDCA2-116D-4D35-8EAC-BDBCD6F90829}"/>
                      </a:ext>
                    </a:extLst>
                  </p:cNvPr>
                  <p:cNvSpPr txBox="1"/>
                  <p:nvPr/>
                </p:nvSpPr>
                <p:spPr>
                  <a:xfrm rot="1789460">
                    <a:off x="8412739" y="6781170"/>
                    <a:ext cx="953362" cy="3722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APR</a:t>
                    </a:r>
                  </a:p>
                </p:txBody>
              </p:sp>
              <p:sp>
                <p:nvSpPr>
                  <p:cNvPr id="178" name="MAY">
                    <a:extLst>
                      <a:ext uri="{FF2B5EF4-FFF2-40B4-BE49-F238E27FC236}">
                        <a16:creationId xmlns:a16="http://schemas.microsoft.com/office/drawing/2014/main" id="{D6204031-F894-4964-9922-A6E3A1B607C7}"/>
                      </a:ext>
                    </a:extLst>
                  </p:cNvPr>
                  <p:cNvSpPr txBox="1"/>
                  <p:nvPr/>
                </p:nvSpPr>
                <p:spPr>
                  <a:xfrm rot="3604290">
                    <a:off x="6854063" y="8479428"/>
                    <a:ext cx="953363" cy="3722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MAY</a:t>
                    </a:r>
                  </a:p>
                </p:txBody>
              </p:sp>
              <p:sp>
                <p:nvSpPr>
                  <p:cNvPr id="179" name="NOV">
                    <a:extLst>
                      <a:ext uri="{FF2B5EF4-FFF2-40B4-BE49-F238E27FC236}">
                        <a16:creationId xmlns:a16="http://schemas.microsoft.com/office/drawing/2014/main" id="{896C1DBA-3144-44BB-8D2E-1E6941E2050B}"/>
                      </a:ext>
                    </a:extLst>
                  </p:cNvPr>
                  <p:cNvSpPr txBox="1"/>
                  <p:nvPr/>
                </p:nvSpPr>
                <p:spPr>
                  <a:xfrm rot="3604290">
                    <a:off x="2387413" y="790741"/>
                    <a:ext cx="953362" cy="3722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000" cap="all" spc="280">
                        <a:solidFill>
                          <a:srgbClr val="1B1E20"/>
                        </a:solidFill>
                        <a:latin typeface="+mj-lt"/>
                        <a:ea typeface="+mj-ea"/>
                        <a:cs typeface="+mj-cs"/>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effectLst/>
                      </a:defRPr>
                    </a:pPr>
                    <a:r>
                      <a:rPr kumimoji="0" sz="1000" b="1" i="0" u="none" strike="noStrike" kern="0" cap="all" spc="140" normalizeH="0" baseline="0" noProof="0" dirty="0">
                        <a:ln>
                          <a:noFill/>
                        </a:ln>
                        <a:solidFill>
                          <a:srgbClr val="1B1E20"/>
                        </a:solidFill>
                        <a:effectLst/>
                        <a:uLnTx/>
                        <a:uFillTx/>
                        <a:latin typeface="Helvetica"/>
                        <a:ea typeface="+mj-ea"/>
                        <a:cs typeface="Helvetica"/>
                        <a:sym typeface="Helvetica"/>
                      </a:rPr>
                      <a:t>NOV</a:t>
                    </a:r>
                  </a:p>
                </p:txBody>
              </p:sp>
              <p:sp>
                <p:nvSpPr>
                  <p:cNvPr id="180" name="Rounded Rectangle">
                    <a:extLst>
                      <a:ext uri="{FF2B5EF4-FFF2-40B4-BE49-F238E27FC236}">
                        <a16:creationId xmlns:a16="http://schemas.microsoft.com/office/drawing/2014/main" id="{309EFA9C-F2E0-45BE-A0C6-67F19307CDC1}"/>
                      </a:ext>
                    </a:extLst>
                  </p:cNvPr>
                  <p:cNvSpPr/>
                  <p:nvPr/>
                </p:nvSpPr>
                <p:spPr>
                  <a:xfrm>
                    <a:off x="4847133" y="1314326"/>
                    <a:ext cx="201117" cy="3374545"/>
                  </a:xfrm>
                  <a:prstGeom prst="roundRect">
                    <a:avLst>
                      <a:gd name="adj" fmla="val 50000"/>
                    </a:avLst>
                  </a:prstGeom>
                  <a:solidFill>
                    <a:srgbClr val="00B05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81" name="Rounded Rectangle">
                    <a:extLst>
                      <a:ext uri="{FF2B5EF4-FFF2-40B4-BE49-F238E27FC236}">
                        <a16:creationId xmlns:a16="http://schemas.microsoft.com/office/drawing/2014/main" id="{4F2F9757-D68B-4CCD-A907-941DA8FAE13C}"/>
                      </a:ext>
                    </a:extLst>
                  </p:cNvPr>
                  <p:cNvSpPr/>
                  <p:nvPr/>
                </p:nvSpPr>
                <p:spPr>
                  <a:xfrm>
                    <a:off x="4847133" y="4072528"/>
                    <a:ext cx="201118" cy="4175999"/>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2600"/>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2600"/>
                      </a:solidFill>
                      <a:effectLst/>
                      <a:uLnTx/>
                      <a:uFillTx/>
                      <a:latin typeface="Helvetica Neue Medium"/>
                      <a:ea typeface="Helvetica Neue Medium"/>
                      <a:cs typeface="Helvetica Neue Medium"/>
                      <a:sym typeface="Helvetica Neue Medium"/>
                    </a:endParaRPr>
                  </a:p>
                </p:txBody>
              </p:sp>
              <p:sp>
                <p:nvSpPr>
                  <p:cNvPr id="182" name="Rounded Rectangle">
                    <a:extLst>
                      <a:ext uri="{FF2B5EF4-FFF2-40B4-BE49-F238E27FC236}">
                        <a16:creationId xmlns:a16="http://schemas.microsoft.com/office/drawing/2014/main" id="{65FF94E7-6C1D-4E8F-9DB9-3E63C67EB2C4}"/>
                      </a:ext>
                    </a:extLst>
                  </p:cNvPr>
                  <p:cNvSpPr/>
                  <p:nvPr/>
                </p:nvSpPr>
                <p:spPr>
                  <a:xfrm rot="5400000">
                    <a:off x="3124754" y="3479610"/>
                    <a:ext cx="201118" cy="2907057"/>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83" name="Rounded Rectangle">
                    <a:extLst>
                      <a:ext uri="{FF2B5EF4-FFF2-40B4-BE49-F238E27FC236}">
                        <a16:creationId xmlns:a16="http://schemas.microsoft.com/office/drawing/2014/main" id="{267EAA7B-C67B-4F62-953C-172421FCDC6B}"/>
                      </a:ext>
                    </a:extLst>
                  </p:cNvPr>
                  <p:cNvSpPr/>
                  <p:nvPr/>
                </p:nvSpPr>
                <p:spPr>
                  <a:xfrm rot="5400000">
                    <a:off x="6215235" y="3137725"/>
                    <a:ext cx="201118" cy="3590829"/>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84" name="Rounded Rectangle">
                    <a:extLst>
                      <a:ext uri="{FF2B5EF4-FFF2-40B4-BE49-F238E27FC236}">
                        <a16:creationId xmlns:a16="http://schemas.microsoft.com/office/drawing/2014/main" id="{8169E427-B583-49C5-82E0-D9F6F881595E}"/>
                      </a:ext>
                    </a:extLst>
                  </p:cNvPr>
                  <p:cNvSpPr/>
                  <p:nvPr/>
                </p:nvSpPr>
                <p:spPr>
                  <a:xfrm rot="3593817">
                    <a:off x="6326624" y="2315627"/>
                    <a:ext cx="201117" cy="3515981"/>
                  </a:xfrm>
                  <a:prstGeom prst="roundRect">
                    <a:avLst>
                      <a:gd name="adj" fmla="val 50000"/>
                    </a:avLst>
                  </a:prstGeom>
                  <a:solidFill>
                    <a:srgbClr val="00B05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85" name="Rounded Rectangle">
                    <a:extLst>
                      <a:ext uri="{FF2B5EF4-FFF2-40B4-BE49-F238E27FC236}">
                        <a16:creationId xmlns:a16="http://schemas.microsoft.com/office/drawing/2014/main" id="{BB56FE02-379F-4AA6-AD6E-58F9CE7871B7}"/>
                      </a:ext>
                    </a:extLst>
                  </p:cNvPr>
                  <p:cNvSpPr/>
                  <p:nvPr/>
                </p:nvSpPr>
                <p:spPr>
                  <a:xfrm rot="3593817">
                    <a:off x="3471523" y="4150141"/>
                    <a:ext cx="201118" cy="3201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86" name="Rounded Rectangle">
                    <a:extLst>
                      <a:ext uri="{FF2B5EF4-FFF2-40B4-BE49-F238E27FC236}">
                        <a16:creationId xmlns:a16="http://schemas.microsoft.com/office/drawing/2014/main" id="{FA3B3CD0-B05C-4AE6-8209-5458974B7977}"/>
                      </a:ext>
                    </a:extLst>
                  </p:cNvPr>
                  <p:cNvSpPr/>
                  <p:nvPr/>
                </p:nvSpPr>
                <p:spPr>
                  <a:xfrm rot="17998339">
                    <a:off x="3173906" y="2769108"/>
                    <a:ext cx="201117" cy="2451575"/>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87" name="Rounded Rectangle">
                    <a:extLst>
                      <a:ext uri="{FF2B5EF4-FFF2-40B4-BE49-F238E27FC236}">
                        <a16:creationId xmlns:a16="http://schemas.microsoft.com/office/drawing/2014/main" id="{F5C960F6-A864-4F7A-81A8-1FA53CC630F6}"/>
                      </a:ext>
                    </a:extLst>
                  </p:cNvPr>
                  <p:cNvSpPr/>
                  <p:nvPr/>
                </p:nvSpPr>
                <p:spPr>
                  <a:xfrm rot="17998339">
                    <a:off x="6026947" y="3887830"/>
                    <a:ext cx="201118" cy="3383999"/>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2600"/>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2600"/>
                      </a:solidFill>
                      <a:effectLst/>
                      <a:uLnTx/>
                      <a:uFillTx/>
                      <a:latin typeface="Helvetica Neue Medium"/>
                      <a:ea typeface="Helvetica Neue Medium"/>
                      <a:cs typeface="Helvetica Neue Medium"/>
                      <a:sym typeface="Helvetica Neue Medium"/>
                    </a:endParaRPr>
                  </a:p>
                </p:txBody>
              </p:sp>
              <p:sp>
                <p:nvSpPr>
                  <p:cNvPr id="188" name="Line">
                    <a:extLst>
                      <a:ext uri="{FF2B5EF4-FFF2-40B4-BE49-F238E27FC236}">
                        <a16:creationId xmlns:a16="http://schemas.microsoft.com/office/drawing/2014/main" id="{B46826BB-83FD-48A0-B0BD-EDA8F45CB580}"/>
                      </a:ext>
                    </a:extLst>
                  </p:cNvPr>
                  <p:cNvSpPr/>
                  <p:nvPr/>
                </p:nvSpPr>
                <p:spPr>
                  <a:xfrm flipV="1">
                    <a:off x="2948370" y="1473033"/>
                    <a:ext cx="3985648" cy="6905759"/>
                  </a:xfrm>
                  <a:prstGeom prst="line">
                    <a:avLst/>
                  </a:prstGeom>
                  <a:noFill/>
                  <a:ln w="25400" cap="flat">
                    <a:solidFill>
                      <a:srgbClr val="E3E3E4"/>
                    </a:solidFill>
                    <a:custDash>
                      <a:ds d="200000" sp="200000"/>
                    </a:custDash>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000" b="0" cap="none">
                        <a:solidFill>
                          <a:srgbClr val="1B1E20"/>
                        </a:solidFill>
                        <a:effectLst/>
                        <a:latin typeface="Helvetica Neue Medium"/>
                        <a:ea typeface="Helvetica Neue Medium"/>
                        <a:cs typeface="Helvetica Neue Medium"/>
                        <a:sym typeface="Helvetica Neue Medium"/>
                      </a:defRPr>
                    </a:pPr>
                    <a:endParaRPr kumimoji="0" sz="1500" b="0" i="0" u="none" strike="noStrike" kern="0" cap="none" spc="0" normalizeH="0" baseline="0" noProof="0" dirty="0">
                      <a:ln>
                        <a:noFill/>
                      </a:ln>
                      <a:solidFill>
                        <a:srgbClr val="1B1E20"/>
                      </a:solidFill>
                      <a:effectLst/>
                      <a:uLnTx/>
                      <a:uFillTx/>
                      <a:latin typeface="Helvetica Neue Medium"/>
                      <a:ea typeface="Helvetica Neue Medium"/>
                      <a:cs typeface="Helvetica Neue Medium"/>
                      <a:sym typeface="Helvetica Neue Medium"/>
                    </a:endParaRPr>
                  </a:p>
                </p:txBody>
              </p:sp>
              <p:sp>
                <p:nvSpPr>
                  <p:cNvPr id="189" name="Line">
                    <a:extLst>
                      <a:ext uri="{FF2B5EF4-FFF2-40B4-BE49-F238E27FC236}">
                        <a16:creationId xmlns:a16="http://schemas.microsoft.com/office/drawing/2014/main" id="{645AFA2E-23E4-49D4-A962-ECD00D5CAA2A}"/>
                      </a:ext>
                    </a:extLst>
                  </p:cNvPr>
                  <p:cNvSpPr/>
                  <p:nvPr/>
                </p:nvSpPr>
                <p:spPr>
                  <a:xfrm>
                    <a:off x="3329444" y="2100720"/>
                    <a:ext cx="3602152" cy="6273936"/>
                  </a:xfrm>
                  <a:prstGeom prst="line">
                    <a:avLst/>
                  </a:prstGeom>
                  <a:noFill/>
                  <a:ln w="25400" cap="flat">
                    <a:solidFill>
                      <a:srgbClr val="DDDDDD"/>
                    </a:solidFill>
                    <a:custDash>
                      <a:ds d="200000" sp="200000"/>
                    </a:custDash>
                    <a:miter lim="400000"/>
                  </a:ln>
                  <a:effectLst/>
                </p:spPr>
                <p:txBody>
                  <a:bodyPr wrap="square" lIns="22859" tIns="22859" rIns="22859" bIns="22859" numCol="1" anchor="t">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000" b="0" cap="none">
                        <a:solidFill>
                          <a:srgbClr val="1B1E20"/>
                        </a:solidFill>
                        <a:effectLst/>
                        <a:latin typeface="Helvetica Neue Medium"/>
                        <a:ea typeface="Helvetica Neue Medium"/>
                        <a:cs typeface="Helvetica Neue Medium"/>
                        <a:sym typeface="Helvetica Neue Medium"/>
                      </a:defRPr>
                    </a:pPr>
                    <a:endParaRPr kumimoji="0" sz="1500" b="0" i="0" u="none" strike="noStrike" kern="0" cap="none" spc="0" normalizeH="0" baseline="0" noProof="0" dirty="0">
                      <a:ln>
                        <a:noFill/>
                      </a:ln>
                      <a:solidFill>
                        <a:srgbClr val="1B1E20"/>
                      </a:solidFill>
                      <a:effectLst/>
                      <a:uLnTx/>
                      <a:uFillTx/>
                      <a:latin typeface="Helvetica Neue Medium"/>
                      <a:ea typeface="Helvetica Neue Medium"/>
                      <a:cs typeface="Helvetica Neue Medium"/>
                      <a:sym typeface="Helvetica Neue Medium"/>
                    </a:endParaRPr>
                  </a:p>
                </p:txBody>
              </p:sp>
              <p:sp>
                <p:nvSpPr>
                  <p:cNvPr id="190" name="Rounded Rectangle">
                    <a:extLst>
                      <a:ext uri="{FF2B5EF4-FFF2-40B4-BE49-F238E27FC236}">
                        <a16:creationId xmlns:a16="http://schemas.microsoft.com/office/drawing/2014/main" id="{F2885B36-EC21-4BCD-87C2-6FCBFFD735D0}"/>
                      </a:ext>
                    </a:extLst>
                  </p:cNvPr>
                  <p:cNvSpPr/>
                  <p:nvPr/>
                </p:nvSpPr>
                <p:spPr>
                  <a:xfrm rot="1800201">
                    <a:off x="5785903" y="2576889"/>
                    <a:ext cx="201117" cy="1393284"/>
                  </a:xfrm>
                  <a:prstGeom prst="roundRect">
                    <a:avLst>
                      <a:gd name="adj" fmla="val 50000"/>
                    </a:avLst>
                  </a:prstGeom>
                  <a:solidFill>
                    <a:srgbClr val="FF000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91" name="Rounded Rectangle">
                    <a:extLst>
                      <a:ext uri="{FF2B5EF4-FFF2-40B4-BE49-F238E27FC236}">
                        <a16:creationId xmlns:a16="http://schemas.microsoft.com/office/drawing/2014/main" id="{B5E85853-783A-4C01-B12D-4BE4C1EA0221}"/>
                      </a:ext>
                    </a:extLst>
                  </p:cNvPr>
                  <p:cNvSpPr/>
                  <p:nvPr/>
                </p:nvSpPr>
                <p:spPr>
                  <a:xfrm rot="19773078">
                    <a:off x="5536299" y="5000710"/>
                    <a:ext cx="201118" cy="2376000"/>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2600"/>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2600"/>
                      </a:solidFill>
                      <a:effectLst/>
                      <a:uLnTx/>
                      <a:uFillTx/>
                      <a:latin typeface="Helvetica Neue Medium"/>
                      <a:ea typeface="Helvetica Neue Medium"/>
                      <a:cs typeface="Helvetica Neue Medium"/>
                      <a:sym typeface="Helvetica Neue Medium"/>
                    </a:endParaRPr>
                  </a:p>
                </p:txBody>
              </p:sp>
              <p:sp>
                <p:nvSpPr>
                  <p:cNvPr id="192" name="Rounded Rectangle">
                    <a:extLst>
                      <a:ext uri="{FF2B5EF4-FFF2-40B4-BE49-F238E27FC236}">
                        <a16:creationId xmlns:a16="http://schemas.microsoft.com/office/drawing/2014/main" id="{62A64C71-A9BE-4E7E-8D52-81F3A7FAB1AE}"/>
                      </a:ext>
                    </a:extLst>
                  </p:cNvPr>
                  <p:cNvSpPr/>
                  <p:nvPr/>
                </p:nvSpPr>
                <p:spPr>
                  <a:xfrm rot="1800201">
                    <a:off x="4120744" y="4745623"/>
                    <a:ext cx="201116" cy="2905171"/>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93" name="Rounded Rectangle">
                    <a:extLst>
                      <a:ext uri="{FF2B5EF4-FFF2-40B4-BE49-F238E27FC236}">
                        <a16:creationId xmlns:a16="http://schemas.microsoft.com/office/drawing/2014/main" id="{E769160A-E8BD-44F2-809C-75F527CB97C5}"/>
                      </a:ext>
                    </a:extLst>
                  </p:cNvPr>
                  <p:cNvSpPr/>
                  <p:nvPr/>
                </p:nvSpPr>
                <p:spPr>
                  <a:xfrm rot="19773078">
                    <a:off x="3925541" y="1750848"/>
                    <a:ext cx="201117" cy="3155560"/>
                  </a:xfrm>
                  <a:prstGeom prst="roundRect">
                    <a:avLst>
                      <a:gd name="adj" fmla="val 50000"/>
                    </a:avLst>
                  </a:prstGeom>
                  <a:solidFill>
                    <a:srgbClr val="FF0000"/>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94" name="Circle">
                    <a:extLst>
                      <a:ext uri="{FF2B5EF4-FFF2-40B4-BE49-F238E27FC236}">
                        <a16:creationId xmlns:a16="http://schemas.microsoft.com/office/drawing/2014/main" id="{52C5B7AE-6965-47B2-AFAF-242116AA3046}"/>
                      </a:ext>
                    </a:extLst>
                  </p:cNvPr>
                  <p:cNvSpPr/>
                  <p:nvPr/>
                </p:nvSpPr>
                <p:spPr>
                  <a:xfrm>
                    <a:off x="3362552" y="3350285"/>
                    <a:ext cx="3147017" cy="3147017"/>
                  </a:xfrm>
                  <a:prstGeom prst="ellipse">
                    <a:avLst/>
                  </a:prstGeom>
                  <a:solidFill>
                    <a:srgbClr val="FFFFFF"/>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95" name="2020 Business Activity">
                    <a:extLst>
                      <a:ext uri="{FF2B5EF4-FFF2-40B4-BE49-F238E27FC236}">
                        <a16:creationId xmlns:a16="http://schemas.microsoft.com/office/drawing/2014/main" id="{C58B28C2-B1A2-4B6B-9C52-FFFDF6E62EC9}"/>
                      </a:ext>
                    </a:extLst>
                  </p:cNvPr>
                  <p:cNvSpPr txBox="1"/>
                  <p:nvPr/>
                </p:nvSpPr>
                <p:spPr>
                  <a:xfrm>
                    <a:off x="3832707" y="4359504"/>
                    <a:ext cx="2205004" cy="12556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defTabSz="2438400">
                      <a:defRPr sz="2400">
                        <a:solidFill>
                          <a:srgbClr val="000000"/>
                        </a:solidFill>
                        <a:effectLst>
                          <a:outerShdw blurRad="12700" dist="12700" dir="18900000" rotWithShape="0">
                            <a:srgbClr val="000000">
                              <a:alpha val="24000"/>
                            </a:srgbClr>
                          </a:outerShdw>
                        </a:effectLst>
                      </a:defRPr>
                    </a:lvl1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en-US" sz="14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Trebuchet MS" panose="020B0603020202020204"/>
                        <a:ea typeface="+mn-ea"/>
                        <a:cs typeface="+mn-cs"/>
                        <a:sym typeface="Trebuchet MS" panose="020B0603020202020204"/>
                      </a:rPr>
                      <a:t>Y</a:t>
                    </a:r>
                    <a:r>
                      <a:rPr kumimoji="0" sz="14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Trebuchet MS" panose="020B0603020202020204"/>
                        <a:ea typeface="+mn-ea"/>
                        <a:cs typeface="+mn-cs"/>
                        <a:sym typeface="Trebuchet MS" panose="020B0603020202020204"/>
                      </a:rPr>
                      <a:t>202</a:t>
                    </a:r>
                    <a:r>
                      <a:rPr kumimoji="0" lang="en-US" sz="14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Trebuchet MS" panose="020B0603020202020204"/>
                        <a:ea typeface="+mn-ea"/>
                        <a:cs typeface="+mn-cs"/>
                        <a:sym typeface="Trebuchet MS" panose="020B0603020202020204"/>
                      </a:rPr>
                      <a:t>3</a:t>
                    </a:r>
                    <a:r>
                      <a:rPr kumimoji="0" sz="14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Trebuchet MS" panose="020B0603020202020204"/>
                        <a:ea typeface="+mn-ea"/>
                        <a:cs typeface="+mn-cs"/>
                        <a:sym typeface="Trebuchet MS" panose="020B0603020202020204"/>
                      </a:rPr>
                      <a:t> Budget Performance Review</a:t>
                    </a:r>
                  </a:p>
                </p:txBody>
              </p:sp>
            </p:grpSp>
            <p:sp>
              <p:nvSpPr>
                <p:cNvPr id="161" name="Shape">
                  <a:extLst>
                    <a:ext uri="{FF2B5EF4-FFF2-40B4-BE49-F238E27FC236}">
                      <a16:creationId xmlns:a16="http://schemas.microsoft.com/office/drawing/2014/main" id="{608F0C9A-346C-451B-A4E7-3533381231F7}"/>
                    </a:ext>
                  </a:extLst>
                </p:cNvPr>
                <p:cNvSpPr/>
                <p:nvPr/>
              </p:nvSpPr>
              <p:spPr>
                <a:xfrm rot="16002317">
                  <a:off x="1449399" y="-1729589"/>
                  <a:ext cx="3044063" cy="4861807"/>
                </a:xfrm>
                <a:custGeom>
                  <a:avLst/>
                  <a:gdLst/>
                  <a:ahLst/>
                  <a:cxnLst>
                    <a:cxn ang="0">
                      <a:pos x="wd2" y="hd2"/>
                    </a:cxn>
                    <a:cxn ang="5400000">
                      <a:pos x="wd2" y="hd2"/>
                    </a:cxn>
                    <a:cxn ang="10800000">
                      <a:pos x="wd2" y="hd2"/>
                    </a:cxn>
                    <a:cxn ang="16200000">
                      <a:pos x="wd2" y="hd2"/>
                    </a:cxn>
                  </a:cxnLst>
                  <a:rect l="0" t="0" r="r" b="b"/>
                  <a:pathLst>
                    <a:path w="21499" h="21593" extrusionOk="0">
                      <a:moveTo>
                        <a:pt x="375" y="1"/>
                      </a:moveTo>
                      <a:cubicBezTo>
                        <a:pt x="282" y="6"/>
                        <a:pt x="190" y="31"/>
                        <a:pt x="121" y="77"/>
                      </a:cubicBezTo>
                      <a:cubicBezTo>
                        <a:pt x="-85" y="215"/>
                        <a:pt x="-19" y="442"/>
                        <a:pt x="249" y="521"/>
                      </a:cubicBezTo>
                      <a:cubicBezTo>
                        <a:pt x="5726" y="2598"/>
                        <a:pt x="10285" y="5554"/>
                        <a:pt x="13484" y="9103"/>
                      </a:cubicBezTo>
                      <a:cubicBezTo>
                        <a:pt x="16610" y="12574"/>
                        <a:pt x="18313" y="16497"/>
                        <a:pt x="18482" y="20507"/>
                      </a:cubicBezTo>
                      <a:lnTo>
                        <a:pt x="17522" y="19885"/>
                      </a:lnTo>
                      <a:cubicBezTo>
                        <a:pt x="17444" y="19835"/>
                        <a:pt x="17380" y="19793"/>
                        <a:pt x="17327" y="19762"/>
                      </a:cubicBezTo>
                      <a:cubicBezTo>
                        <a:pt x="17273" y="19731"/>
                        <a:pt x="17230" y="19710"/>
                        <a:pt x="17188" y="19697"/>
                      </a:cubicBezTo>
                      <a:cubicBezTo>
                        <a:pt x="17120" y="19677"/>
                        <a:pt x="17049" y="19666"/>
                        <a:pt x="16975" y="19666"/>
                      </a:cubicBezTo>
                      <a:cubicBezTo>
                        <a:pt x="16902" y="19666"/>
                        <a:pt x="16827" y="19677"/>
                        <a:pt x="16759" y="19697"/>
                      </a:cubicBezTo>
                      <a:cubicBezTo>
                        <a:pt x="16706" y="19713"/>
                        <a:pt x="16657" y="19735"/>
                        <a:pt x="16616" y="19762"/>
                      </a:cubicBezTo>
                      <a:cubicBezTo>
                        <a:pt x="16574" y="19789"/>
                        <a:pt x="16540" y="19821"/>
                        <a:pt x="16515" y="19855"/>
                      </a:cubicBezTo>
                      <a:cubicBezTo>
                        <a:pt x="16453" y="19943"/>
                        <a:pt x="16453" y="20045"/>
                        <a:pt x="16515" y="20133"/>
                      </a:cubicBezTo>
                      <a:cubicBezTo>
                        <a:pt x="16536" y="20160"/>
                        <a:pt x="16570" y="20188"/>
                        <a:pt x="16618" y="20223"/>
                      </a:cubicBezTo>
                      <a:cubicBezTo>
                        <a:pt x="16666" y="20257"/>
                        <a:pt x="16728" y="20297"/>
                        <a:pt x="16806" y="20347"/>
                      </a:cubicBezTo>
                      <a:lnTo>
                        <a:pt x="18392" y="21377"/>
                      </a:lnTo>
                      <a:cubicBezTo>
                        <a:pt x="18470" y="21427"/>
                        <a:pt x="18531" y="21467"/>
                        <a:pt x="18585" y="21498"/>
                      </a:cubicBezTo>
                      <a:cubicBezTo>
                        <a:pt x="18638" y="21529"/>
                        <a:pt x="18684" y="21551"/>
                        <a:pt x="18726" y="21565"/>
                      </a:cubicBezTo>
                      <a:cubicBezTo>
                        <a:pt x="18768" y="21576"/>
                        <a:pt x="18809" y="21581"/>
                        <a:pt x="18852" y="21586"/>
                      </a:cubicBezTo>
                      <a:cubicBezTo>
                        <a:pt x="18938" y="21596"/>
                        <a:pt x="19030" y="21596"/>
                        <a:pt x="19116" y="21586"/>
                      </a:cubicBezTo>
                      <a:cubicBezTo>
                        <a:pt x="19159" y="21581"/>
                        <a:pt x="19201" y="21575"/>
                        <a:pt x="19242" y="21565"/>
                      </a:cubicBezTo>
                      <a:cubicBezTo>
                        <a:pt x="19284" y="21551"/>
                        <a:pt x="19327" y="21529"/>
                        <a:pt x="19381" y="21498"/>
                      </a:cubicBezTo>
                      <a:cubicBezTo>
                        <a:pt x="19434" y="21467"/>
                        <a:pt x="19498" y="21427"/>
                        <a:pt x="19576" y="21377"/>
                      </a:cubicBezTo>
                      <a:lnTo>
                        <a:pt x="21162" y="20347"/>
                      </a:lnTo>
                      <a:cubicBezTo>
                        <a:pt x="21240" y="20297"/>
                        <a:pt x="21302" y="20257"/>
                        <a:pt x="21350" y="20223"/>
                      </a:cubicBezTo>
                      <a:cubicBezTo>
                        <a:pt x="21398" y="20188"/>
                        <a:pt x="21432" y="20160"/>
                        <a:pt x="21452" y="20133"/>
                      </a:cubicBezTo>
                      <a:cubicBezTo>
                        <a:pt x="21515" y="20045"/>
                        <a:pt x="21515" y="19943"/>
                        <a:pt x="21452" y="19855"/>
                      </a:cubicBezTo>
                      <a:cubicBezTo>
                        <a:pt x="21428" y="19821"/>
                        <a:pt x="21394" y="19789"/>
                        <a:pt x="21352" y="19762"/>
                      </a:cubicBezTo>
                      <a:cubicBezTo>
                        <a:pt x="21311" y="19735"/>
                        <a:pt x="21262" y="19713"/>
                        <a:pt x="21208" y="19697"/>
                      </a:cubicBezTo>
                      <a:cubicBezTo>
                        <a:pt x="21072" y="19657"/>
                        <a:pt x="20916" y="19657"/>
                        <a:pt x="20780" y="19697"/>
                      </a:cubicBezTo>
                      <a:cubicBezTo>
                        <a:pt x="20738" y="19710"/>
                        <a:pt x="20692" y="19731"/>
                        <a:pt x="20639" y="19762"/>
                      </a:cubicBezTo>
                      <a:cubicBezTo>
                        <a:pt x="20585" y="19793"/>
                        <a:pt x="20524" y="19835"/>
                        <a:pt x="20446" y="19885"/>
                      </a:cubicBezTo>
                      <a:lnTo>
                        <a:pt x="19524" y="20484"/>
                      </a:lnTo>
                      <a:cubicBezTo>
                        <a:pt x="19326" y="16278"/>
                        <a:pt x="17460" y="12172"/>
                        <a:pt x="14089" y="8566"/>
                      </a:cubicBezTo>
                      <a:cubicBezTo>
                        <a:pt x="10791" y="5037"/>
                        <a:pt x="6163" y="2106"/>
                        <a:pt x="642" y="49"/>
                      </a:cubicBezTo>
                      <a:cubicBezTo>
                        <a:pt x="562" y="11"/>
                        <a:pt x="468" y="-4"/>
                        <a:pt x="375" y="1"/>
                      </a:cubicBezTo>
                      <a:close/>
                    </a:path>
                  </a:pathLst>
                </a:custGeom>
                <a:solidFill>
                  <a:schemeClr val="bg1">
                    <a:lumMod val="85000"/>
                  </a:schemeClr>
                </a:solidFill>
                <a:ln w="12700" cap="flat">
                  <a:noFill/>
                  <a:miter lim="400000"/>
                </a:ln>
                <a:effectLst/>
              </p:spPr>
              <p:txBody>
                <a:bodyPr wrap="square" lIns="19050" tIns="19050" rIns="19050" bIns="1905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cap="none">
                      <a:solidFill>
                        <a:srgbClr val="FFFFFF"/>
                      </a:solidFill>
                      <a:effectLst/>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grpSp>
          <p:sp>
            <p:nvSpPr>
              <p:cNvPr id="210" name="Shape">
                <a:extLst>
                  <a:ext uri="{FF2B5EF4-FFF2-40B4-BE49-F238E27FC236}">
                    <a16:creationId xmlns:a16="http://schemas.microsoft.com/office/drawing/2014/main" id="{226274F9-1580-4A18-8789-7F29C4F0ED32}"/>
                  </a:ext>
                </a:extLst>
              </p:cNvPr>
              <p:cNvSpPr/>
              <p:nvPr/>
            </p:nvSpPr>
            <p:spPr>
              <a:xfrm>
                <a:off x="4930973" y="1036445"/>
                <a:ext cx="1522005" cy="2360222"/>
              </a:xfrm>
              <a:custGeom>
                <a:avLst/>
                <a:gdLst/>
                <a:ahLst/>
                <a:cxnLst>
                  <a:cxn ang="0">
                    <a:pos x="wd2" y="hd2"/>
                  </a:cxn>
                  <a:cxn ang="5400000">
                    <a:pos x="wd2" y="hd2"/>
                  </a:cxn>
                  <a:cxn ang="10800000">
                    <a:pos x="wd2" y="hd2"/>
                  </a:cxn>
                  <a:cxn ang="16200000">
                    <a:pos x="wd2" y="hd2"/>
                  </a:cxn>
                </a:cxnLst>
                <a:rect l="0" t="0" r="r" b="b"/>
                <a:pathLst>
                  <a:path w="21499" h="21593" extrusionOk="0">
                    <a:moveTo>
                      <a:pt x="375" y="1"/>
                    </a:moveTo>
                    <a:cubicBezTo>
                      <a:pt x="282" y="6"/>
                      <a:pt x="190" y="31"/>
                      <a:pt x="121" y="77"/>
                    </a:cubicBezTo>
                    <a:cubicBezTo>
                      <a:pt x="-85" y="215"/>
                      <a:pt x="-19" y="442"/>
                      <a:pt x="249" y="521"/>
                    </a:cubicBezTo>
                    <a:cubicBezTo>
                      <a:pt x="5726" y="2598"/>
                      <a:pt x="10285" y="5554"/>
                      <a:pt x="13484" y="9103"/>
                    </a:cubicBezTo>
                    <a:cubicBezTo>
                      <a:pt x="16610" y="12574"/>
                      <a:pt x="18313" y="16497"/>
                      <a:pt x="18482" y="20507"/>
                    </a:cubicBezTo>
                    <a:lnTo>
                      <a:pt x="17522" y="19885"/>
                    </a:lnTo>
                    <a:cubicBezTo>
                      <a:pt x="17444" y="19835"/>
                      <a:pt x="17380" y="19793"/>
                      <a:pt x="17327" y="19762"/>
                    </a:cubicBezTo>
                    <a:cubicBezTo>
                      <a:pt x="17273" y="19731"/>
                      <a:pt x="17230" y="19710"/>
                      <a:pt x="17188" y="19697"/>
                    </a:cubicBezTo>
                    <a:cubicBezTo>
                      <a:pt x="17120" y="19677"/>
                      <a:pt x="17049" y="19666"/>
                      <a:pt x="16975" y="19666"/>
                    </a:cubicBezTo>
                    <a:cubicBezTo>
                      <a:pt x="16902" y="19666"/>
                      <a:pt x="16827" y="19677"/>
                      <a:pt x="16759" y="19697"/>
                    </a:cubicBezTo>
                    <a:cubicBezTo>
                      <a:pt x="16706" y="19713"/>
                      <a:pt x="16657" y="19735"/>
                      <a:pt x="16616" y="19762"/>
                    </a:cubicBezTo>
                    <a:cubicBezTo>
                      <a:pt x="16574" y="19789"/>
                      <a:pt x="16540" y="19821"/>
                      <a:pt x="16515" y="19855"/>
                    </a:cubicBezTo>
                    <a:cubicBezTo>
                      <a:pt x="16453" y="19943"/>
                      <a:pt x="16453" y="20045"/>
                      <a:pt x="16515" y="20133"/>
                    </a:cubicBezTo>
                    <a:cubicBezTo>
                      <a:pt x="16536" y="20160"/>
                      <a:pt x="16570" y="20188"/>
                      <a:pt x="16618" y="20223"/>
                    </a:cubicBezTo>
                    <a:cubicBezTo>
                      <a:pt x="16666" y="20257"/>
                      <a:pt x="16728" y="20297"/>
                      <a:pt x="16806" y="20347"/>
                    </a:cubicBezTo>
                    <a:lnTo>
                      <a:pt x="18392" y="21377"/>
                    </a:lnTo>
                    <a:cubicBezTo>
                      <a:pt x="18470" y="21427"/>
                      <a:pt x="18531" y="21467"/>
                      <a:pt x="18585" y="21498"/>
                    </a:cubicBezTo>
                    <a:cubicBezTo>
                      <a:pt x="18638" y="21529"/>
                      <a:pt x="18684" y="21551"/>
                      <a:pt x="18726" y="21565"/>
                    </a:cubicBezTo>
                    <a:cubicBezTo>
                      <a:pt x="18768" y="21576"/>
                      <a:pt x="18809" y="21581"/>
                      <a:pt x="18852" y="21586"/>
                    </a:cubicBezTo>
                    <a:cubicBezTo>
                      <a:pt x="18938" y="21596"/>
                      <a:pt x="19030" y="21596"/>
                      <a:pt x="19116" y="21586"/>
                    </a:cubicBezTo>
                    <a:cubicBezTo>
                      <a:pt x="19159" y="21581"/>
                      <a:pt x="19201" y="21575"/>
                      <a:pt x="19242" y="21565"/>
                    </a:cubicBezTo>
                    <a:cubicBezTo>
                      <a:pt x="19284" y="21551"/>
                      <a:pt x="19327" y="21529"/>
                      <a:pt x="19381" y="21498"/>
                    </a:cubicBezTo>
                    <a:cubicBezTo>
                      <a:pt x="19434" y="21467"/>
                      <a:pt x="19498" y="21427"/>
                      <a:pt x="19576" y="21377"/>
                    </a:cubicBezTo>
                    <a:lnTo>
                      <a:pt x="21162" y="20347"/>
                    </a:lnTo>
                    <a:cubicBezTo>
                      <a:pt x="21240" y="20297"/>
                      <a:pt x="21302" y="20257"/>
                      <a:pt x="21350" y="20223"/>
                    </a:cubicBezTo>
                    <a:cubicBezTo>
                      <a:pt x="21398" y="20188"/>
                      <a:pt x="21432" y="20160"/>
                      <a:pt x="21452" y="20133"/>
                    </a:cubicBezTo>
                    <a:cubicBezTo>
                      <a:pt x="21515" y="20045"/>
                      <a:pt x="21515" y="19943"/>
                      <a:pt x="21452" y="19855"/>
                    </a:cubicBezTo>
                    <a:cubicBezTo>
                      <a:pt x="21428" y="19821"/>
                      <a:pt x="21394" y="19789"/>
                      <a:pt x="21352" y="19762"/>
                    </a:cubicBezTo>
                    <a:cubicBezTo>
                      <a:pt x="21311" y="19735"/>
                      <a:pt x="21262" y="19713"/>
                      <a:pt x="21208" y="19697"/>
                    </a:cubicBezTo>
                    <a:cubicBezTo>
                      <a:pt x="21072" y="19657"/>
                      <a:pt x="20916" y="19657"/>
                      <a:pt x="20780" y="19697"/>
                    </a:cubicBezTo>
                    <a:cubicBezTo>
                      <a:pt x="20738" y="19710"/>
                      <a:pt x="20692" y="19731"/>
                      <a:pt x="20639" y="19762"/>
                    </a:cubicBezTo>
                    <a:cubicBezTo>
                      <a:pt x="20585" y="19793"/>
                      <a:pt x="20524" y="19835"/>
                      <a:pt x="20446" y="19885"/>
                    </a:cubicBezTo>
                    <a:lnTo>
                      <a:pt x="19524" y="20484"/>
                    </a:lnTo>
                    <a:cubicBezTo>
                      <a:pt x="19326" y="16278"/>
                      <a:pt x="17460" y="12172"/>
                      <a:pt x="14089" y="8566"/>
                    </a:cubicBezTo>
                    <a:cubicBezTo>
                      <a:pt x="10791" y="5037"/>
                      <a:pt x="6163" y="2106"/>
                      <a:pt x="642" y="49"/>
                    </a:cubicBezTo>
                    <a:cubicBezTo>
                      <a:pt x="562" y="11"/>
                      <a:pt x="468" y="-4"/>
                      <a:pt x="375" y="1"/>
                    </a:cubicBezTo>
                    <a:close/>
                  </a:path>
                </a:pathLst>
              </a:custGeom>
              <a:gradFill flip="none" rotWithShape="1">
                <a:gsLst>
                  <a:gs pos="28000">
                    <a:srgbClr val="00B050"/>
                  </a:gs>
                  <a:gs pos="66000">
                    <a:srgbClr val="00B050"/>
                  </a:gs>
                  <a:gs pos="26000">
                    <a:srgbClr val="FF0000"/>
                  </a:gs>
                  <a:gs pos="67000">
                    <a:srgbClr val="FFC000"/>
                  </a:gs>
                </a:gsLst>
                <a:lin ang="5400000" scaled="0"/>
              </a:gradFill>
              <a:ln w="12700" cap="flat">
                <a:noFill/>
                <a:miter lim="400000"/>
              </a:ln>
              <a:effectLst/>
            </p:spPr>
            <p:txBody>
              <a:bodyPr wrap="square" lIns="19050" tIns="19050" rIns="19050" bIns="1905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Trebuchet MS" panose="020B0603020202020204"/>
                </a:endParaRPr>
              </a:p>
            </p:txBody>
          </p:sp>
        </p:grpSp>
      </p:grpSp>
      <p:sp>
        <p:nvSpPr>
          <p:cNvPr id="2" name="Slide Number Placeholder 1">
            <a:extLst>
              <a:ext uri="{FF2B5EF4-FFF2-40B4-BE49-F238E27FC236}">
                <a16:creationId xmlns:a16="http://schemas.microsoft.com/office/drawing/2014/main" id="{7A993385-80DE-4D67-9C61-2C9F6B6A044F}"/>
              </a:ext>
            </a:extLst>
          </p:cNvPr>
          <p:cNvSpPr>
            <a:spLocks noGrp="1"/>
          </p:cNvSpPr>
          <p:nvPr>
            <p:ph type="sldNum" sz="quarter" idx="12"/>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fld id="{B55E7332-B74C-4FC6-99A2-D8C412507BB4}" type="slidenum">
              <a:rPr kumimoji="0" lang="x-none" sz="1200" b="0" i="0" u="none" strike="noStrike" kern="1200" cap="none" spc="0" normalizeH="0" baseline="0" noProof="0" smtClean="0">
                <a:ln>
                  <a:noFill/>
                </a:ln>
                <a:effectLst/>
                <a:uLnTx/>
                <a:uFillTx/>
                <a:latin typeface="Calibri"/>
                <a:ea typeface="+mn-ea"/>
                <a:cs typeface="+mn-cs"/>
              </a:rPr>
              <a:pPr marL="0" marR="0" lvl="0" indent="0" defTabSz="914400" rtl="0" eaLnBrk="1" fontAlgn="auto" latinLnBrk="0" hangingPunct="1">
                <a:lnSpc>
                  <a:spcPct val="100000"/>
                </a:lnSpc>
                <a:spcBef>
                  <a:spcPts val="0"/>
                </a:spcBef>
                <a:spcAft>
                  <a:spcPts val="0"/>
                </a:spcAft>
                <a:buClrTx/>
                <a:buSzTx/>
                <a:buFontTx/>
                <a:buNone/>
                <a:tabLst/>
                <a:defRPr/>
              </a:pPr>
              <a:t>6</a:t>
            </a:fld>
            <a:endParaRPr kumimoji="0" lang="x-none" sz="1200" b="0" i="0" u="none" strike="noStrike" kern="1200" cap="none" spc="0" normalizeH="0" baseline="0" noProof="0">
              <a:ln>
                <a:noFill/>
              </a:ln>
              <a:effectLst/>
              <a:uLnTx/>
              <a:uFillTx/>
              <a:latin typeface="Calibri"/>
              <a:ea typeface="+mn-ea"/>
              <a:cs typeface="+mn-cs"/>
            </a:endParaRPr>
          </a:p>
        </p:txBody>
      </p:sp>
      <p:grpSp>
        <p:nvGrpSpPr>
          <p:cNvPr id="8" name="Group 7">
            <a:extLst>
              <a:ext uri="{FF2B5EF4-FFF2-40B4-BE49-F238E27FC236}">
                <a16:creationId xmlns:a16="http://schemas.microsoft.com/office/drawing/2014/main" id="{D8D019B3-C19A-29C8-B503-0B51BE8A4D5B}"/>
              </a:ext>
            </a:extLst>
          </p:cNvPr>
          <p:cNvGrpSpPr/>
          <p:nvPr/>
        </p:nvGrpSpPr>
        <p:grpSpPr>
          <a:xfrm>
            <a:off x="7104931" y="1825799"/>
            <a:ext cx="4615132" cy="597629"/>
            <a:chOff x="7272068" y="1488302"/>
            <a:chExt cx="4615132" cy="597629"/>
          </a:xfrm>
        </p:grpSpPr>
        <p:sp>
          <p:nvSpPr>
            <p:cNvPr id="5" name="Rectangle 4">
              <a:extLst>
                <a:ext uri="{FF2B5EF4-FFF2-40B4-BE49-F238E27FC236}">
                  <a16:creationId xmlns:a16="http://schemas.microsoft.com/office/drawing/2014/main" id="{7B97E45E-DBA1-BE54-455E-D57C8C7F0D1F}"/>
                </a:ext>
              </a:extLst>
            </p:cNvPr>
            <p:cNvSpPr/>
            <p:nvPr/>
          </p:nvSpPr>
          <p:spPr>
            <a:xfrm>
              <a:off x="7272068" y="1488302"/>
              <a:ext cx="4615132" cy="597629"/>
            </a:xfrm>
            <a:prstGeom prst="rect">
              <a:avLst/>
            </a:prstGeom>
            <a:solidFill>
              <a:schemeClr val="bg1">
                <a:lumMod val="95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ight Triangle 5">
              <a:extLst>
                <a:ext uri="{FF2B5EF4-FFF2-40B4-BE49-F238E27FC236}">
                  <a16:creationId xmlns:a16="http://schemas.microsoft.com/office/drawing/2014/main" id="{A5F0225C-761E-4AE9-ADB0-346B257CC9E5}"/>
                </a:ext>
              </a:extLst>
            </p:cNvPr>
            <p:cNvSpPr/>
            <p:nvPr/>
          </p:nvSpPr>
          <p:spPr>
            <a:xfrm rot="5400000">
              <a:off x="7451352" y="1333614"/>
              <a:ext cx="561933" cy="894800"/>
            </a:xfrm>
            <a:prstGeom prst="rtTriangle">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Present Budget Performance as at Q3 2020">
              <a:extLst>
                <a:ext uri="{FF2B5EF4-FFF2-40B4-BE49-F238E27FC236}">
                  <a16:creationId xmlns:a16="http://schemas.microsoft.com/office/drawing/2014/main" id="{A16B8A0A-E926-2E0A-D2B9-C6EC963A3EB1}"/>
                </a:ext>
              </a:extLst>
            </p:cNvPr>
            <p:cNvSpPr txBox="1"/>
            <p:nvPr/>
          </p:nvSpPr>
          <p:spPr>
            <a:xfrm>
              <a:off x="8144691" y="1548356"/>
              <a:ext cx="3229971" cy="4924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60959" rIns="60959" bIns="60959" numCol="1" anchor="t">
              <a:spAutoFit/>
            </a:bodyPr>
            <a:lstStyle/>
            <a:p>
              <a:pPr marL="0" marR="0" lvl="0" indent="0" algn="l" defTabSz="1219200" rtl="0" eaLnBrk="1" fontAlgn="auto" latinLnBrk="0" hangingPunct="0">
                <a:lnSpc>
                  <a:spcPct val="100000"/>
                </a:lnSpc>
                <a:spcBef>
                  <a:spcPts val="0"/>
                </a:spcBef>
                <a:spcAft>
                  <a:spcPts val="0"/>
                </a:spcAft>
                <a:buClrTx/>
                <a:buSzTx/>
                <a:buFontTx/>
                <a:buNone/>
                <a:tabLst/>
                <a:defRPr sz="2400">
                  <a:solidFill>
                    <a:srgbClr val="000000"/>
                  </a:solidFill>
                  <a:effectLst>
                    <a:outerShdw blurRad="12700" dist="12700" dir="18900000" rotWithShape="0">
                      <a:srgbClr val="000000">
                        <a:alpha val="24000"/>
                      </a:srgbClr>
                    </a:outerShdw>
                  </a:effectLst>
                </a:defRPr>
              </a:pPr>
              <a:r>
                <a:rPr kumimoji="0" lang="en-GB" sz="12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ea typeface="+mn-ea"/>
                  <a:cs typeface="+mn-cs"/>
                  <a:sym typeface="Trebuchet MS" panose="020B0603020202020204"/>
                </a:rPr>
                <a:t>FIRST Quarter Year 2023 </a:t>
              </a:r>
              <a:r>
                <a:rPr kumimoji="0" sz="12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ea typeface="+mn-ea"/>
                  <a:cs typeface="+mn-cs"/>
                  <a:sym typeface="Trebuchet MS" panose="020B0603020202020204"/>
                </a:rPr>
                <a:t>Budget Performance</a:t>
              </a:r>
            </a:p>
          </p:txBody>
        </p:sp>
      </p:grpSp>
      <p:grpSp>
        <p:nvGrpSpPr>
          <p:cNvPr id="9" name="Group 8">
            <a:extLst>
              <a:ext uri="{FF2B5EF4-FFF2-40B4-BE49-F238E27FC236}">
                <a16:creationId xmlns:a16="http://schemas.microsoft.com/office/drawing/2014/main" id="{1AB54720-C9DB-6A2E-9054-BF19417A216E}"/>
              </a:ext>
            </a:extLst>
          </p:cNvPr>
          <p:cNvGrpSpPr/>
          <p:nvPr/>
        </p:nvGrpSpPr>
        <p:grpSpPr>
          <a:xfrm>
            <a:off x="7104931" y="2814729"/>
            <a:ext cx="4615132" cy="597629"/>
            <a:chOff x="7272068" y="1488302"/>
            <a:chExt cx="4615132" cy="597629"/>
          </a:xfrm>
        </p:grpSpPr>
        <p:sp>
          <p:nvSpPr>
            <p:cNvPr id="10" name="Rectangle 9">
              <a:extLst>
                <a:ext uri="{FF2B5EF4-FFF2-40B4-BE49-F238E27FC236}">
                  <a16:creationId xmlns:a16="http://schemas.microsoft.com/office/drawing/2014/main" id="{1D9E5796-6104-C2DA-5E4E-A250F77D851B}"/>
                </a:ext>
              </a:extLst>
            </p:cNvPr>
            <p:cNvSpPr/>
            <p:nvPr/>
          </p:nvSpPr>
          <p:spPr>
            <a:xfrm>
              <a:off x="7272068" y="1488302"/>
              <a:ext cx="4615132" cy="597629"/>
            </a:xfrm>
            <a:prstGeom prst="rect">
              <a:avLst/>
            </a:prstGeom>
            <a:solidFill>
              <a:schemeClr val="bg1">
                <a:lumMod val="95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ight Triangle 10">
              <a:extLst>
                <a:ext uri="{FF2B5EF4-FFF2-40B4-BE49-F238E27FC236}">
                  <a16:creationId xmlns:a16="http://schemas.microsoft.com/office/drawing/2014/main" id="{1EA092B3-369F-611D-FB24-B4111C8330BC}"/>
                </a:ext>
              </a:extLst>
            </p:cNvPr>
            <p:cNvSpPr/>
            <p:nvPr/>
          </p:nvSpPr>
          <p:spPr>
            <a:xfrm rot="5400000">
              <a:off x="7451352" y="1324988"/>
              <a:ext cx="561933" cy="894800"/>
            </a:xfrm>
            <a:prstGeom prst="rtTriangle">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Present Budget Performance as at Q3 2020">
              <a:extLst>
                <a:ext uri="{FF2B5EF4-FFF2-40B4-BE49-F238E27FC236}">
                  <a16:creationId xmlns:a16="http://schemas.microsoft.com/office/drawing/2014/main" id="{FB13A14F-BF8C-96E0-654B-155E847E2048}"/>
                </a:ext>
              </a:extLst>
            </p:cNvPr>
            <p:cNvSpPr txBox="1"/>
            <p:nvPr/>
          </p:nvSpPr>
          <p:spPr>
            <a:xfrm>
              <a:off x="8164911" y="1698136"/>
              <a:ext cx="3491211" cy="3077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60959" rIns="60959" bIns="60959" numCol="1" anchor="t">
              <a:spAutoFit/>
            </a:bodyPr>
            <a:lstStyle/>
            <a:p>
              <a:pPr marL="0" marR="0" lvl="0" indent="0" algn="l" defTabSz="1219200" rtl="0" eaLnBrk="1" fontAlgn="auto" latinLnBrk="0" hangingPunct="0">
                <a:lnSpc>
                  <a:spcPct val="100000"/>
                </a:lnSpc>
                <a:spcBef>
                  <a:spcPts val="0"/>
                </a:spcBef>
                <a:spcAft>
                  <a:spcPts val="0"/>
                </a:spcAft>
                <a:buClrTx/>
                <a:buSzTx/>
                <a:buFontTx/>
                <a:buNone/>
                <a:tabLst/>
                <a:defRPr sz="2400">
                  <a:solidFill>
                    <a:srgbClr val="000000"/>
                  </a:solidFill>
                  <a:effectLst>
                    <a:outerShdw blurRad="12700" dist="12700" dir="18900000" rotWithShape="0">
                      <a:srgbClr val="000000">
                        <a:alpha val="24000"/>
                      </a:srgbClr>
                    </a:outerShdw>
                  </a:effectLst>
                </a:defRPr>
              </a:pPr>
              <a:r>
                <a:rPr kumimoji="0" lang="en-GB" sz="12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ea typeface="+mn-ea"/>
                  <a:cs typeface="+mn-cs"/>
                  <a:sym typeface="Trebuchet MS" panose="020B0603020202020204"/>
                </a:rPr>
                <a:t>Identify Budget Implementation Challenges</a:t>
              </a:r>
            </a:p>
          </p:txBody>
        </p:sp>
      </p:grpSp>
      <p:grpSp>
        <p:nvGrpSpPr>
          <p:cNvPr id="13" name="Group 12">
            <a:extLst>
              <a:ext uri="{FF2B5EF4-FFF2-40B4-BE49-F238E27FC236}">
                <a16:creationId xmlns:a16="http://schemas.microsoft.com/office/drawing/2014/main" id="{8E0BD060-6823-9CD0-9604-854B7EB45456}"/>
              </a:ext>
            </a:extLst>
          </p:cNvPr>
          <p:cNvGrpSpPr/>
          <p:nvPr/>
        </p:nvGrpSpPr>
        <p:grpSpPr>
          <a:xfrm>
            <a:off x="7104931" y="3803659"/>
            <a:ext cx="4615132" cy="785898"/>
            <a:chOff x="7272068" y="1488302"/>
            <a:chExt cx="4615132" cy="785898"/>
          </a:xfrm>
        </p:grpSpPr>
        <p:sp>
          <p:nvSpPr>
            <p:cNvPr id="14" name="Rectangle 13">
              <a:extLst>
                <a:ext uri="{FF2B5EF4-FFF2-40B4-BE49-F238E27FC236}">
                  <a16:creationId xmlns:a16="http://schemas.microsoft.com/office/drawing/2014/main" id="{D6795D8C-A0DB-8A15-D468-E60753B9BFB6}"/>
                </a:ext>
              </a:extLst>
            </p:cNvPr>
            <p:cNvSpPr/>
            <p:nvPr/>
          </p:nvSpPr>
          <p:spPr>
            <a:xfrm>
              <a:off x="7272068" y="1488302"/>
              <a:ext cx="4615132" cy="597629"/>
            </a:xfrm>
            <a:prstGeom prst="rect">
              <a:avLst/>
            </a:prstGeom>
            <a:solidFill>
              <a:schemeClr val="bg1">
                <a:lumMod val="95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ight Triangle 15">
              <a:extLst>
                <a:ext uri="{FF2B5EF4-FFF2-40B4-BE49-F238E27FC236}">
                  <a16:creationId xmlns:a16="http://schemas.microsoft.com/office/drawing/2014/main" id="{55D3FFA6-D4ED-AF0B-8519-33BB34873570}"/>
                </a:ext>
              </a:extLst>
            </p:cNvPr>
            <p:cNvSpPr/>
            <p:nvPr/>
          </p:nvSpPr>
          <p:spPr>
            <a:xfrm rot="5400000">
              <a:off x="7451352" y="1333614"/>
              <a:ext cx="561933" cy="894800"/>
            </a:xfrm>
            <a:prstGeom prst="rtTriangle">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Present Budget Performance as at Q3 2020">
              <a:extLst>
                <a:ext uri="{FF2B5EF4-FFF2-40B4-BE49-F238E27FC236}">
                  <a16:creationId xmlns:a16="http://schemas.microsoft.com/office/drawing/2014/main" id="{134C056E-375F-EE5B-BC21-F605CBF1DA74}"/>
                </a:ext>
              </a:extLst>
            </p:cNvPr>
            <p:cNvSpPr txBox="1"/>
            <p:nvPr/>
          </p:nvSpPr>
          <p:spPr>
            <a:xfrm>
              <a:off x="8158736" y="1597094"/>
              <a:ext cx="3362201" cy="6771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60959" rIns="60959" bIns="60959" numCol="1" anchor="t">
              <a:spAutoFit/>
            </a:bodyPr>
            <a:lstStyle/>
            <a:p>
              <a:pPr marL="0" marR="0" lvl="0" indent="0" algn="l" defTabSz="1219200" rtl="0" eaLnBrk="1" fontAlgn="auto" latinLnBrk="0" hangingPunct="0">
                <a:lnSpc>
                  <a:spcPct val="100000"/>
                </a:lnSpc>
                <a:spcBef>
                  <a:spcPts val="0"/>
                </a:spcBef>
                <a:spcAft>
                  <a:spcPts val="0"/>
                </a:spcAft>
                <a:buClrTx/>
                <a:buSzTx/>
                <a:buFontTx/>
                <a:buNone/>
                <a:tabLst/>
                <a:defRPr sz="2400">
                  <a:solidFill>
                    <a:srgbClr val="000000"/>
                  </a:solidFill>
                  <a:effectLst>
                    <a:outerShdw blurRad="12700" dist="12700" dir="18900000" rotWithShape="0">
                      <a:srgbClr val="000000">
                        <a:alpha val="24000"/>
                      </a:srgbClr>
                    </a:outerShdw>
                  </a:effectLst>
                </a:defRPr>
              </a:pPr>
              <a:r>
                <a:rPr kumimoji="0" lang="en-GB" sz="12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ea typeface="+mn-ea"/>
                  <a:cs typeface="+mn-cs"/>
                  <a:sym typeface="Trebuchet MS" panose="020B0603020202020204"/>
                </a:rPr>
                <a:t>Apply Lessons Learnt in Year 2022 in driving subsequent Budget Implementation</a:t>
              </a:r>
            </a:p>
          </p:txBody>
        </p:sp>
      </p:grpSp>
      <p:grpSp>
        <p:nvGrpSpPr>
          <p:cNvPr id="18" name="Group 17">
            <a:extLst>
              <a:ext uri="{FF2B5EF4-FFF2-40B4-BE49-F238E27FC236}">
                <a16:creationId xmlns:a16="http://schemas.microsoft.com/office/drawing/2014/main" id="{6613BBD5-D684-6A5D-B337-9E798655BD49}"/>
              </a:ext>
            </a:extLst>
          </p:cNvPr>
          <p:cNvGrpSpPr/>
          <p:nvPr/>
        </p:nvGrpSpPr>
        <p:grpSpPr>
          <a:xfrm>
            <a:off x="7104931" y="4792589"/>
            <a:ext cx="4627982" cy="597629"/>
            <a:chOff x="7272068" y="1488302"/>
            <a:chExt cx="4627982" cy="597629"/>
          </a:xfrm>
        </p:grpSpPr>
        <p:sp>
          <p:nvSpPr>
            <p:cNvPr id="19" name="Rectangle 18">
              <a:extLst>
                <a:ext uri="{FF2B5EF4-FFF2-40B4-BE49-F238E27FC236}">
                  <a16:creationId xmlns:a16="http://schemas.microsoft.com/office/drawing/2014/main" id="{9249676E-8F06-E21F-FD03-FF07967A34BE}"/>
                </a:ext>
              </a:extLst>
            </p:cNvPr>
            <p:cNvSpPr/>
            <p:nvPr/>
          </p:nvSpPr>
          <p:spPr>
            <a:xfrm>
              <a:off x="7272068" y="1488302"/>
              <a:ext cx="4615132" cy="597629"/>
            </a:xfrm>
            <a:prstGeom prst="rect">
              <a:avLst/>
            </a:prstGeom>
            <a:solidFill>
              <a:schemeClr val="bg1">
                <a:lumMod val="95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ight Triangle 19">
              <a:extLst>
                <a:ext uri="{FF2B5EF4-FFF2-40B4-BE49-F238E27FC236}">
                  <a16:creationId xmlns:a16="http://schemas.microsoft.com/office/drawing/2014/main" id="{66443B4F-8622-3B8E-EA32-623646278752}"/>
                </a:ext>
              </a:extLst>
            </p:cNvPr>
            <p:cNvSpPr/>
            <p:nvPr/>
          </p:nvSpPr>
          <p:spPr>
            <a:xfrm rot="5400000">
              <a:off x="7451352" y="1333614"/>
              <a:ext cx="561933" cy="894800"/>
            </a:xfrm>
            <a:prstGeom prst="rtTriangle">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Present Budget Performance as at Q3 2020">
              <a:extLst>
                <a:ext uri="{FF2B5EF4-FFF2-40B4-BE49-F238E27FC236}">
                  <a16:creationId xmlns:a16="http://schemas.microsoft.com/office/drawing/2014/main" id="{E9383055-8D80-BE06-3FE6-28C18773E320}"/>
                </a:ext>
              </a:extLst>
            </p:cNvPr>
            <p:cNvSpPr txBox="1"/>
            <p:nvPr/>
          </p:nvSpPr>
          <p:spPr>
            <a:xfrm>
              <a:off x="8192569" y="1564342"/>
              <a:ext cx="3707481" cy="4924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tIns="60959" rIns="60959" bIns="60959" numCol="1" anchor="t">
              <a:spAutoFit/>
            </a:bodyPr>
            <a:lstStyle/>
            <a:p>
              <a:pPr marL="0" marR="0" lvl="0" indent="0" algn="l" defTabSz="1219200" rtl="0" eaLnBrk="1" fontAlgn="auto" latinLnBrk="0" hangingPunct="0">
                <a:lnSpc>
                  <a:spcPct val="100000"/>
                </a:lnSpc>
                <a:spcBef>
                  <a:spcPts val="0"/>
                </a:spcBef>
                <a:spcAft>
                  <a:spcPts val="0"/>
                </a:spcAft>
                <a:buClrTx/>
                <a:buSzTx/>
                <a:buFontTx/>
                <a:buNone/>
                <a:tabLst/>
                <a:defRPr sz="2400">
                  <a:solidFill>
                    <a:srgbClr val="000000"/>
                  </a:solidFill>
                  <a:effectLst>
                    <a:outerShdw blurRad="12700" dist="12700" dir="18900000" rotWithShape="0">
                      <a:srgbClr val="000000">
                        <a:alpha val="24000"/>
                      </a:srgbClr>
                    </a:outerShdw>
                  </a:effectLst>
                </a:defRPr>
              </a:pPr>
              <a:r>
                <a:rPr kumimoji="0" lang="en-GB" sz="1200" b="1" i="0" u="none" strike="noStrike" kern="0" cap="small" spc="0" normalizeH="0" baseline="0" noProof="0" dirty="0">
                  <a:ln>
                    <a:noFill/>
                  </a:ln>
                  <a:solidFill>
                    <a:srgbClr val="000000"/>
                  </a:solidFill>
                  <a:effectLst>
                    <a:outerShdw blurRad="12700" dist="12700" dir="18900000" rotWithShape="0">
                      <a:srgbClr val="000000">
                        <a:alpha val="24000"/>
                      </a:srgbClr>
                    </a:outerShdw>
                  </a:effectLst>
                  <a:uLnTx/>
                  <a:uFillTx/>
                  <a:latin typeface="Garamond" panose="02020404030301010803" pitchFamily="18" charset="0"/>
                  <a:ea typeface="+mn-ea"/>
                  <a:cs typeface="+mn-cs"/>
                  <a:sym typeface="Trebuchet MS" panose="020B0603020202020204"/>
                </a:rPr>
                <a:t>Proffer Suggestions and Solutions for Improvement</a:t>
              </a:r>
            </a:p>
          </p:txBody>
        </p:sp>
      </p:grpSp>
      <p:sp>
        <p:nvSpPr>
          <p:cNvPr id="22" name="TextBox 21">
            <a:extLst>
              <a:ext uri="{FF2B5EF4-FFF2-40B4-BE49-F238E27FC236}">
                <a16:creationId xmlns:a16="http://schemas.microsoft.com/office/drawing/2014/main" id="{29F4A3AF-2427-48C2-8506-5C0CC77E92FF}"/>
              </a:ext>
            </a:extLst>
          </p:cNvPr>
          <p:cNvSpPr txBox="1"/>
          <p:nvPr/>
        </p:nvSpPr>
        <p:spPr>
          <a:xfrm>
            <a:off x="7150972" y="1849148"/>
            <a:ext cx="431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sp>
        <p:nvSpPr>
          <p:cNvPr id="63" name="TextBox 62">
            <a:extLst>
              <a:ext uri="{FF2B5EF4-FFF2-40B4-BE49-F238E27FC236}">
                <a16:creationId xmlns:a16="http://schemas.microsoft.com/office/drawing/2014/main" id="{5397BAD1-42CD-4CC2-B165-3643515737B9}"/>
              </a:ext>
            </a:extLst>
          </p:cNvPr>
          <p:cNvSpPr txBox="1"/>
          <p:nvPr/>
        </p:nvSpPr>
        <p:spPr>
          <a:xfrm>
            <a:off x="7139435" y="3827314"/>
            <a:ext cx="431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3</a:t>
            </a:r>
          </a:p>
        </p:txBody>
      </p:sp>
      <p:sp>
        <p:nvSpPr>
          <p:cNvPr id="64" name="TextBox 63">
            <a:extLst>
              <a:ext uri="{FF2B5EF4-FFF2-40B4-BE49-F238E27FC236}">
                <a16:creationId xmlns:a16="http://schemas.microsoft.com/office/drawing/2014/main" id="{7CE87681-8BBA-49B8-80F2-D75BA703A80E}"/>
              </a:ext>
            </a:extLst>
          </p:cNvPr>
          <p:cNvSpPr txBox="1"/>
          <p:nvPr/>
        </p:nvSpPr>
        <p:spPr>
          <a:xfrm>
            <a:off x="7118945" y="4848964"/>
            <a:ext cx="431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4</a:t>
            </a:r>
          </a:p>
        </p:txBody>
      </p:sp>
      <p:sp>
        <p:nvSpPr>
          <p:cNvPr id="65" name="TextBox 64">
            <a:extLst>
              <a:ext uri="{FF2B5EF4-FFF2-40B4-BE49-F238E27FC236}">
                <a16:creationId xmlns:a16="http://schemas.microsoft.com/office/drawing/2014/main" id="{DD8310DC-CA99-4F4F-9E6F-5047C58F59AC}"/>
              </a:ext>
            </a:extLst>
          </p:cNvPr>
          <p:cNvSpPr txBox="1"/>
          <p:nvPr/>
        </p:nvSpPr>
        <p:spPr>
          <a:xfrm>
            <a:off x="7142160" y="2870798"/>
            <a:ext cx="431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2</a:t>
            </a:r>
          </a:p>
        </p:txBody>
      </p:sp>
      <p:grpSp>
        <p:nvGrpSpPr>
          <p:cNvPr id="23" name="Group 22">
            <a:extLst>
              <a:ext uri="{FF2B5EF4-FFF2-40B4-BE49-F238E27FC236}">
                <a16:creationId xmlns:a16="http://schemas.microsoft.com/office/drawing/2014/main" id="{27113CF6-0321-1D40-B6C3-04E4BEEA83DF}"/>
              </a:ext>
            </a:extLst>
          </p:cNvPr>
          <p:cNvGrpSpPr/>
          <p:nvPr/>
        </p:nvGrpSpPr>
        <p:grpSpPr>
          <a:xfrm>
            <a:off x="-5869" y="1"/>
            <a:ext cx="12197869" cy="692216"/>
            <a:chOff x="-5869" y="1"/>
            <a:chExt cx="12197869" cy="692216"/>
          </a:xfrm>
        </p:grpSpPr>
        <p:sp>
          <p:nvSpPr>
            <p:cNvPr id="24" name="Rectangle 23">
              <a:extLst>
                <a:ext uri="{FF2B5EF4-FFF2-40B4-BE49-F238E27FC236}">
                  <a16:creationId xmlns:a16="http://schemas.microsoft.com/office/drawing/2014/main" id="{6EE1C39B-81D8-E428-746E-3076BEE37841}"/>
                </a:ext>
              </a:extLst>
            </p:cNvPr>
            <p:cNvSpPr/>
            <p:nvPr/>
          </p:nvSpPr>
          <p:spPr>
            <a:xfrm>
              <a:off x="0" y="721"/>
              <a:ext cx="12192000" cy="691496"/>
            </a:xfrm>
            <a:prstGeom prst="rect">
              <a:avLst/>
            </a:prstGeom>
            <a:solidFill>
              <a:srgbClr val="004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Rectangle: Rounded Corners 24">
              <a:extLst>
                <a:ext uri="{FF2B5EF4-FFF2-40B4-BE49-F238E27FC236}">
                  <a16:creationId xmlns:a16="http://schemas.microsoft.com/office/drawing/2014/main" id="{9B6A7AE7-F6CA-AC25-5158-ABB9F24AE5E2}"/>
                </a:ext>
              </a:extLst>
            </p:cNvPr>
            <p:cNvSpPr/>
            <p:nvPr/>
          </p:nvSpPr>
          <p:spPr>
            <a:xfrm>
              <a:off x="3637158" y="70389"/>
              <a:ext cx="3350474" cy="363869"/>
            </a:xfrm>
            <a:prstGeom prst="roundRect">
              <a:avLst>
                <a:gd name="adj" fmla="val 31201"/>
              </a:avLst>
            </a:prstGeom>
            <a:noFill/>
            <a:ln w="19050">
              <a:solidFill>
                <a:srgbClr val="FCB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7EF59E7-4B01-42E6-E50D-5BE84F36CE2A}"/>
                </a:ext>
              </a:extLst>
            </p:cNvPr>
            <p:cNvCxnSpPr/>
            <p:nvPr/>
          </p:nvCxnSpPr>
          <p:spPr>
            <a:xfrm>
              <a:off x="5428144" y="513658"/>
              <a:ext cx="101498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DC9ACF-90C4-E6E9-B9D7-8E0502A483D7}"/>
                </a:ext>
              </a:extLst>
            </p:cNvPr>
            <p:cNvCxnSpPr/>
            <p:nvPr/>
          </p:nvCxnSpPr>
          <p:spPr>
            <a:xfrm>
              <a:off x="5428144" y="621481"/>
              <a:ext cx="7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002B460B-F7CB-B480-6C9C-1B51353464CA}"/>
                </a:ext>
              </a:extLst>
            </p:cNvPr>
            <p:cNvSpPr/>
            <p:nvPr/>
          </p:nvSpPr>
          <p:spPr>
            <a:xfrm>
              <a:off x="-5869" y="1"/>
              <a:ext cx="848710" cy="612854"/>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29" name="Picture 1">
              <a:extLst>
                <a:ext uri="{FF2B5EF4-FFF2-40B4-BE49-F238E27FC236}">
                  <a16:creationId xmlns:a16="http://schemas.microsoft.com/office/drawing/2014/main" id="{63E637BB-4338-06C9-D1B3-1B3C5B7D46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65" y="1928"/>
              <a:ext cx="483182" cy="4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Freeform: Shape 29">
              <a:extLst>
                <a:ext uri="{FF2B5EF4-FFF2-40B4-BE49-F238E27FC236}">
                  <a16:creationId xmlns:a16="http://schemas.microsoft.com/office/drawing/2014/main" id="{FABC3827-C578-5C5C-7BD9-BA0A84851060}"/>
                </a:ext>
              </a:extLst>
            </p:cNvPr>
            <p:cNvSpPr/>
            <p:nvPr/>
          </p:nvSpPr>
          <p:spPr>
            <a:xfrm flipH="1">
              <a:off x="11332341" y="721"/>
              <a:ext cx="859658" cy="620760"/>
            </a:xfrm>
            <a:custGeom>
              <a:avLst/>
              <a:gdLst>
                <a:gd name="connsiteX0" fmla="*/ 0 w 2152139"/>
                <a:gd name="connsiteY0" fmla="*/ 0 h 1554466"/>
                <a:gd name="connsiteX1" fmla="*/ 2152139 w 2152139"/>
                <a:gd name="connsiteY1" fmla="*/ 0 h 1554466"/>
                <a:gd name="connsiteX2" fmla="*/ 2152139 w 2152139"/>
                <a:gd name="connsiteY2" fmla="*/ 57407 h 1554466"/>
                <a:gd name="connsiteX3" fmla="*/ 2152139 w 2152139"/>
                <a:gd name="connsiteY3" fmla="*/ 676082 h 1554466"/>
                <a:gd name="connsiteX4" fmla="*/ 1998281 w 2152139"/>
                <a:gd name="connsiteY4" fmla="*/ 942259 h 1554466"/>
                <a:gd name="connsiteX5" fmla="*/ 998202 w 2152139"/>
                <a:gd name="connsiteY5" fmla="*/ 1518976 h 1554466"/>
                <a:gd name="connsiteX6" fmla="*/ 690485 w 2152139"/>
                <a:gd name="connsiteY6" fmla="*/ 1518976 h 1554466"/>
                <a:gd name="connsiteX7" fmla="*/ 15383 w 2152139"/>
                <a:gd name="connsiteY7" fmla="*/ 1129664 h 1554466"/>
                <a:gd name="connsiteX8" fmla="*/ 0 w 2152139"/>
                <a:gd name="connsiteY8" fmla="*/ 1120793 h 1554466"/>
                <a:gd name="connsiteX9" fmla="*/ 0 w 2152139"/>
                <a:gd name="connsiteY9" fmla="*/ 0 h 15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139" h="1554466">
                  <a:moveTo>
                    <a:pt x="0" y="0"/>
                  </a:moveTo>
                  <a:lnTo>
                    <a:pt x="2152139" y="0"/>
                  </a:lnTo>
                  <a:lnTo>
                    <a:pt x="2152139" y="57407"/>
                  </a:lnTo>
                  <a:cubicBezTo>
                    <a:pt x="2152139" y="676082"/>
                    <a:pt x="2152139" y="676082"/>
                    <a:pt x="2152139" y="676082"/>
                  </a:cubicBezTo>
                  <a:cubicBezTo>
                    <a:pt x="2152139" y="773680"/>
                    <a:pt x="2081128" y="891981"/>
                    <a:pt x="1998281" y="942259"/>
                  </a:cubicBezTo>
                  <a:cubicBezTo>
                    <a:pt x="998202" y="1518976"/>
                    <a:pt x="998202" y="1518976"/>
                    <a:pt x="998202" y="1518976"/>
                  </a:cubicBezTo>
                  <a:cubicBezTo>
                    <a:pt x="912396" y="1566296"/>
                    <a:pt x="776291" y="1566296"/>
                    <a:pt x="690485" y="1518976"/>
                  </a:cubicBezTo>
                  <a:cubicBezTo>
                    <a:pt x="377960" y="1338752"/>
                    <a:pt x="163100" y="1214848"/>
                    <a:pt x="15383" y="1129664"/>
                  </a:cubicBezTo>
                  <a:lnTo>
                    <a:pt x="0" y="1120793"/>
                  </a:lnTo>
                  <a:lnTo>
                    <a:pt x="0" y="0"/>
                  </a:lnTo>
                  <a:close/>
                </a:path>
              </a:pathLst>
            </a:custGeom>
            <a:solidFill>
              <a:sysClr val="window" lastClr="FFFFFF"/>
            </a:solidFill>
            <a:ln w="25400" cap="flat" cmpd="sng" algn="ctr">
              <a:noFill/>
              <a:prstDash val="solid"/>
            </a:ln>
            <a:effectLst>
              <a:outerShdw blurRad="419100" dist="177800" dir="2700000" algn="tl" rotWithShape="0">
                <a:prstClr val="black">
                  <a:alpha val="12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pic>
          <p:nvPicPr>
            <p:cNvPr id="31" name="Picture 2" descr="A group of colorful birds&#10;&#10;Description automatically generated with low confidence">
              <a:extLst>
                <a:ext uri="{FF2B5EF4-FFF2-40B4-BE49-F238E27FC236}">
                  <a16:creationId xmlns:a16="http://schemas.microsoft.com/office/drawing/2014/main" id="{7E67B7EC-5AAE-6908-6249-40A2ECBD9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4809" y="11121"/>
              <a:ext cx="574755" cy="576000"/>
            </a:xfrm>
            <a:prstGeom prst="flowChartConnector">
              <a:avLst/>
            </a:prstGeom>
            <a:blipFill dpi="0" rotWithShape="1">
              <a:blip r:embed="rId4">
                <a:alphaModFix amt="29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5" name="TextBox 14">
            <a:extLst>
              <a:ext uri="{FF2B5EF4-FFF2-40B4-BE49-F238E27FC236}">
                <a16:creationId xmlns:a16="http://schemas.microsoft.com/office/drawing/2014/main" id="{913626B7-C83F-4527-AA72-6FFF3D631DFA}"/>
              </a:ext>
            </a:extLst>
          </p:cNvPr>
          <p:cNvSpPr txBox="1"/>
          <p:nvPr/>
        </p:nvSpPr>
        <p:spPr>
          <a:xfrm>
            <a:off x="3842945" y="92052"/>
            <a:ext cx="29705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Trebuchet MS" panose="020B0603020202020204" pitchFamily="34" charset="0"/>
                <a:ea typeface="+mn-ea"/>
                <a:cs typeface="+mn-cs"/>
              </a:rPr>
              <a:t>PURPOSE OF THE REPORT</a:t>
            </a:r>
            <a:endParaRPr kumimoji="0" lang="x-none" sz="1800" b="0" i="0" u="none" strike="noStrike" kern="1200" cap="none" spc="0" normalizeH="0" baseline="0" noProof="0" dirty="0">
              <a:ln>
                <a:noFill/>
              </a:ln>
              <a:solidFill>
                <a:schemeClr val="bg1"/>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5570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Approved Budget Overview">
            <a:extLst>
              <a:ext uri="{FF2B5EF4-FFF2-40B4-BE49-F238E27FC236}">
                <a16:creationId xmlns:a16="http://schemas.microsoft.com/office/drawing/2014/main" id="{DB0789F3-12C0-485E-BA9A-BDE3535A9693}"/>
              </a:ext>
            </a:extLst>
          </p:cNvPr>
          <p:cNvSpPr txBox="1"/>
          <p:nvPr/>
        </p:nvSpPr>
        <p:spPr>
          <a:xfrm>
            <a:off x="4300579" y="3284033"/>
            <a:ext cx="5604064" cy="446274"/>
          </a:xfrm>
          <a:prstGeom prst="rect">
            <a:avLst/>
          </a:prstGeom>
          <a:ln w="38100">
            <a:solidFill>
              <a:srgbClr val="004E66"/>
            </a:solidFill>
            <a:miter lim="400000"/>
          </a:ln>
          <a:effectLst>
            <a:outerShdw blurRad="12700" dist="12700" rotWithShape="0">
              <a:srgbClr val="000000">
                <a:alpha val="27675"/>
              </a:srgbClr>
            </a:outerShdw>
          </a:effectLst>
        </p:spPr>
        <p:txBody>
          <a:bodyPr wrap="square"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sz="2100" b="1" i="0" u="none" strike="noStrike" kern="0" cap="small" spc="0" normalizeH="0" baseline="0" noProof="0" dirty="0">
                <a:ln>
                  <a:noFill/>
                </a:ln>
                <a:solidFill>
                  <a:srgbClr val="004E66"/>
                </a:solidFill>
                <a:effectLst>
                  <a:outerShdw blurRad="12700" dist="12700" dir="18900000" rotWithShape="0">
                    <a:srgbClr val="000000">
                      <a:alpha val="40000"/>
                    </a:srgbClr>
                  </a:outerShdw>
                </a:effectLst>
                <a:uLnTx/>
                <a:uFillTx/>
                <a:latin typeface="Trebuchet MS" panose="020B0603020202020204"/>
                <a:sym typeface="Trebuchet MS" panose="020B0603020202020204"/>
              </a:rPr>
              <a:t>Economic Profile</a:t>
            </a:r>
          </a:p>
        </p:txBody>
      </p:sp>
      <p:sp>
        <p:nvSpPr>
          <p:cNvPr id="51" name="Rectangle 50">
            <a:extLst>
              <a:ext uri="{FF2B5EF4-FFF2-40B4-BE49-F238E27FC236}">
                <a16:creationId xmlns:a16="http://schemas.microsoft.com/office/drawing/2014/main" id="{6AE484B2-BB17-412B-B101-FBA85CD0968C}"/>
              </a:ext>
            </a:extLst>
          </p:cNvPr>
          <p:cNvSpPr/>
          <p:nvPr/>
        </p:nvSpPr>
        <p:spPr>
          <a:xfrm>
            <a:off x="4287244" y="3801065"/>
            <a:ext cx="413161" cy="192360"/>
          </a:xfrm>
          <a:prstGeom prst="rect">
            <a:avLst/>
          </a:prstGeom>
          <a:solidFill>
            <a:srgbClr val="004E66"/>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52" name="Rectangle 51">
            <a:extLst>
              <a:ext uri="{FF2B5EF4-FFF2-40B4-BE49-F238E27FC236}">
                <a16:creationId xmlns:a16="http://schemas.microsoft.com/office/drawing/2014/main" id="{C9F42D8F-6488-4FFB-A62E-DE8D97FBCAD9}"/>
              </a:ext>
            </a:extLst>
          </p:cNvPr>
          <p:cNvSpPr/>
          <p:nvPr/>
        </p:nvSpPr>
        <p:spPr>
          <a:xfrm>
            <a:off x="4741886" y="3801065"/>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53" name="Rectangle 52">
            <a:extLst>
              <a:ext uri="{FF2B5EF4-FFF2-40B4-BE49-F238E27FC236}">
                <a16:creationId xmlns:a16="http://schemas.microsoft.com/office/drawing/2014/main" id="{7F00260F-3D36-40A6-AD8E-075994832A80}"/>
              </a:ext>
            </a:extLst>
          </p:cNvPr>
          <p:cNvSpPr/>
          <p:nvPr/>
        </p:nvSpPr>
        <p:spPr>
          <a:xfrm>
            <a:off x="5173667" y="3801065"/>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54" name="Rectangle 53">
            <a:extLst>
              <a:ext uri="{FF2B5EF4-FFF2-40B4-BE49-F238E27FC236}">
                <a16:creationId xmlns:a16="http://schemas.microsoft.com/office/drawing/2014/main" id="{2626FA26-CE15-430D-B50C-6B9B25062ED5}"/>
              </a:ext>
            </a:extLst>
          </p:cNvPr>
          <p:cNvSpPr/>
          <p:nvPr/>
        </p:nvSpPr>
        <p:spPr>
          <a:xfrm>
            <a:off x="5605449" y="3801065"/>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55" name="Rectangle 54">
            <a:extLst>
              <a:ext uri="{FF2B5EF4-FFF2-40B4-BE49-F238E27FC236}">
                <a16:creationId xmlns:a16="http://schemas.microsoft.com/office/drawing/2014/main" id="{A81419CA-5121-4353-BF43-86DDCA261000}"/>
              </a:ext>
            </a:extLst>
          </p:cNvPr>
          <p:cNvSpPr/>
          <p:nvPr/>
        </p:nvSpPr>
        <p:spPr>
          <a:xfrm>
            <a:off x="6037230" y="3801065"/>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56" name="Rectangle 55">
            <a:extLst>
              <a:ext uri="{FF2B5EF4-FFF2-40B4-BE49-F238E27FC236}">
                <a16:creationId xmlns:a16="http://schemas.microsoft.com/office/drawing/2014/main" id="{950AA9B8-CE41-4822-8528-A94AF3C0D005}"/>
              </a:ext>
            </a:extLst>
          </p:cNvPr>
          <p:cNvSpPr/>
          <p:nvPr/>
        </p:nvSpPr>
        <p:spPr>
          <a:xfrm>
            <a:off x="6469012" y="3801065"/>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57" name="Rectangle 56">
            <a:extLst>
              <a:ext uri="{FF2B5EF4-FFF2-40B4-BE49-F238E27FC236}">
                <a16:creationId xmlns:a16="http://schemas.microsoft.com/office/drawing/2014/main" id="{AA3A8234-15E6-4425-B183-FB98DBBF0B0D}"/>
              </a:ext>
            </a:extLst>
          </p:cNvPr>
          <p:cNvSpPr/>
          <p:nvPr/>
        </p:nvSpPr>
        <p:spPr>
          <a:xfrm>
            <a:off x="7332575" y="3801065"/>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58" name="Rectangle 57">
            <a:extLst>
              <a:ext uri="{FF2B5EF4-FFF2-40B4-BE49-F238E27FC236}">
                <a16:creationId xmlns:a16="http://schemas.microsoft.com/office/drawing/2014/main" id="{D374C964-A696-4BCB-A576-AFE6365BFB20}"/>
              </a:ext>
            </a:extLst>
          </p:cNvPr>
          <p:cNvSpPr/>
          <p:nvPr/>
        </p:nvSpPr>
        <p:spPr>
          <a:xfrm>
            <a:off x="7764356" y="3801065"/>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59" name="Rectangle 58">
            <a:extLst>
              <a:ext uri="{FF2B5EF4-FFF2-40B4-BE49-F238E27FC236}">
                <a16:creationId xmlns:a16="http://schemas.microsoft.com/office/drawing/2014/main" id="{1F7DCE03-36AE-4281-B4F7-8329ABF3525B}"/>
              </a:ext>
            </a:extLst>
          </p:cNvPr>
          <p:cNvSpPr/>
          <p:nvPr/>
        </p:nvSpPr>
        <p:spPr>
          <a:xfrm>
            <a:off x="8196138" y="3801065"/>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60" name="Rectangle 59">
            <a:extLst>
              <a:ext uri="{FF2B5EF4-FFF2-40B4-BE49-F238E27FC236}">
                <a16:creationId xmlns:a16="http://schemas.microsoft.com/office/drawing/2014/main" id="{41E6EF0F-5B37-4C63-8847-03A7A514341B}"/>
              </a:ext>
            </a:extLst>
          </p:cNvPr>
          <p:cNvSpPr/>
          <p:nvPr/>
        </p:nvSpPr>
        <p:spPr>
          <a:xfrm>
            <a:off x="8627919" y="3801065"/>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61" name="Rectangle 60">
            <a:extLst>
              <a:ext uri="{FF2B5EF4-FFF2-40B4-BE49-F238E27FC236}">
                <a16:creationId xmlns:a16="http://schemas.microsoft.com/office/drawing/2014/main" id="{CAD4B5CA-2BE7-46DD-82A7-BA19A88A3ADF}"/>
              </a:ext>
            </a:extLst>
          </p:cNvPr>
          <p:cNvSpPr/>
          <p:nvPr/>
        </p:nvSpPr>
        <p:spPr>
          <a:xfrm>
            <a:off x="9059701" y="3801065"/>
            <a:ext cx="413161" cy="192360"/>
          </a:xfrm>
          <a:prstGeom prst="rect">
            <a:avLst/>
          </a:prstGeom>
          <a:solidFill>
            <a:srgbClr val="A7A7A7">
              <a:lumMod val="40000"/>
              <a:lumOff val="60000"/>
            </a:srgbClr>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62" name="Approved Budget Overview">
            <a:extLst>
              <a:ext uri="{FF2B5EF4-FFF2-40B4-BE49-F238E27FC236}">
                <a16:creationId xmlns:a16="http://schemas.microsoft.com/office/drawing/2014/main" id="{8B547EB5-0405-45A3-A211-E36477FDD9CB}"/>
              </a:ext>
            </a:extLst>
          </p:cNvPr>
          <p:cNvSpPr txBox="1"/>
          <p:nvPr/>
        </p:nvSpPr>
        <p:spPr>
          <a:xfrm>
            <a:off x="798723" y="3284033"/>
            <a:ext cx="3507069" cy="446274"/>
          </a:xfrm>
          <a:prstGeom prst="rect">
            <a:avLst/>
          </a:prstGeom>
          <a:solidFill>
            <a:srgbClr val="004E66"/>
          </a:solidFill>
          <a:ln w="38100">
            <a:solidFill>
              <a:srgbClr val="004E66"/>
            </a:solidFill>
            <a:miter lim="400000"/>
          </a:ln>
          <a:effectLst>
            <a:outerShdw blurRad="12700" dist="12700" rotWithShape="0">
              <a:srgbClr val="000000">
                <a:alpha val="27675"/>
              </a:srgbClr>
            </a:outerShdw>
          </a:effectLst>
        </p:spPr>
        <p:txBody>
          <a:bodyPr wrap="square" lIns="60959" tIns="60959" rIns="60959" bIns="60959"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endParaRPr kumimoji="0" sz="2100" b="1" i="0" u="none" strike="noStrike" kern="0" cap="small" spc="0" normalizeH="0" baseline="0" noProof="0" dirty="0">
              <a:ln>
                <a:noFill/>
              </a:ln>
              <a:solidFill>
                <a:srgbClr val="1A77B9"/>
              </a:solidFill>
              <a:effectLst>
                <a:outerShdw blurRad="12700" dist="12700" dir="18900000" rotWithShape="0">
                  <a:srgbClr val="000000">
                    <a:alpha val="40000"/>
                  </a:srgbClr>
                </a:outerShdw>
              </a:effectLst>
              <a:uLnTx/>
              <a:uFillTx/>
              <a:latin typeface="Trebuchet MS" panose="020B0603020202020204"/>
              <a:sym typeface="Trebuchet MS" panose="020B0603020202020204"/>
            </a:endParaRPr>
          </a:p>
        </p:txBody>
      </p:sp>
      <p:sp>
        <p:nvSpPr>
          <p:cNvPr id="63" name="2019">
            <a:extLst>
              <a:ext uri="{FF2B5EF4-FFF2-40B4-BE49-F238E27FC236}">
                <a16:creationId xmlns:a16="http://schemas.microsoft.com/office/drawing/2014/main" id="{43817DF4-B48D-4C7B-A0B4-55AC2E6A8F47}"/>
              </a:ext>
            </a:extLst>
          </p:cNvPr>
          <p:cNvSpPr txBox="1"/>
          <p:nvPr/>
        </p:nvSpPr>
        <p:spPr>
          <a:xfrm>
            <a:off x="709583" y="3260948"/>
            <a:ext cx="3488521" cy="492443"/>
          </a:xfrm>
          <a:prstGeom prst="rect">
            <a:avLst/>
          </a:prstGeom>
          <a:noFill/>
          <a:ln w="12700" cap="flat">
            <a:noFill/>
            <a:miter lim="400000"/>
          </a:ln>
          <a:effectLst/>
        </p:spPr>
        <p:txBody>
          <a:bodyPr wrap="square" lIns="0" tIns="0" rIns="0" bIns="0" numCol="1" anchor="ctr">
            <a:spAutoFit/>
          </a:bodyPr>
          <a:lstStyle>
            <a:lvl1pPr>
              <a:defRPr sz="6400">
                <a:solidFill>
                  <a:schemeClr val="accent4"/>
                </a:solidFill>
                <a:effectLst>
                  <a:outerShdw blurRad="12700" dist="25400" dir="18900000" rotWithShape="0">
                    <a:srgbClr val="000000"/>
                  </a:outerShdw>
                </a:effectLst>
              </a:defRPr>
            </a:lvl1pPr>
          </a:lstStyle>
          <a:p>
            <a:pPr algn="ctr" defTabSz="412750" hangingPunct="0"/>
            <a:r>
              <a:rPr lang="en-US" sz="3200" b="1" kern="0" cap="small" dirty="0">
                <a:solidFill>
                  <a:srgbClr val="FFFFFF"/>
                </a:solidFill>
                <a:latin typeface="Trebuchet MS" panose="020B0603020202020204"/>
                <a:sym typeface="Trebuchet MS" panose="020B0603020202020204"/>
              </a:rPr>
              <a:t>Q1 Y2023</a:t>
            </a:r>
            <a:endParaRPr sz="3200" b="1" kern="0" cap="small" dirty="0">
              <a:solidFill>
                <a:srgbClr val="FFFFFF"/>
              </a:solidFill>
              <a:latin typeface="Trebuchet MS" panose="020B0603020202020204"/>
              <a:sym typeface="Trebuchet MS" panose="020B0603020202020204"/>
            </a:endParaRPr>
          </a:p>
        </p:txBody>
      </p:sp>
      <p:sp>
        <p:nvSpPr>
          <p:cNvPr id="64" name="Rectangle 63">
            <a:extLst>
              <a:ext uri="{FF2B5EF4-FFF2-40B4-BE49-F238E27FC236}">
                <a16:creationId xmlns:a16="http://schemas.microsoft.com/office/drawing/2014/main" id="{52EF8722-AE0C-4A8B-95EE-9937DB8A6BD6}"/>
              </a:ext>
            </a:extLst>
          </p:cNvPr>
          <p:cNvSpPr/>
          <p:nvPr/>
        </p:nvSpPr>
        <p:spPr>
          <a:xfrm>
            <a:off x="9491482" y="3803412"/>
            <a:ext cx="413161" cy="192360"/>
          </a:xfrm>
          <a:prstGeom prst="rect">
            <a:avLst/>
          </a:prstGeom>
          <a:solidFill>
            <a:srgbClr val="004E66"/>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65" name="Rectangle 64">
            <a:extLst>
              <a:ext uri="{FF2B5EF4-FFF2-40B4-BE49-F238E27FC236}">
                <a16:creationId xmlns:a16="http://schemas.microsoft.com/office/drawing/2014/main" id="{08E16D7F-4854-43ED-BF97-1F561781003D}"/>
              </a:ext>
            </a:extLst>
          </p:cNvPr>
          <p:cNvSpPr/>
          <p:nvPr/>
        </p:nvSpPr>
        <p:spPr>
          <a:xfrm>
            <a:off x="6910104" y="3808029"/>
            <a:ext cx="413161" cy="192360"/>
          </a:xfrm>
          <a:prstGeom prst="rect">
            <a:avLst/>
          </a:prstGeom>
          <a:solidFill>
            <a:srgbClr val="004E66"/>
          </a:solidFill>
          <a:ln w="25400" cap="flat">
            <a:noFill/>
            <a:prstDash val="solid"/>
            <a:round/>
          </a:ln>
          <a:effectLst/>
          <a:sp3d/>
        </p:spPr>
        <p:txBody>
          <a:bodyPr rot="0" spcFirstLastPara="1" vertOverflow="overflow" horzOverflow="overflow" vert="horz" wrap="square" lIns="19050" tIns="19050" rIns="19050" bIns="19050" numCol="1" spcCol="38100" rtlCol="0" anchor="ctr">
            <a:spAutoFit/>
          </a:bodyPr>
          <a:lstStyle/>
          <a:p>
            <a:pPr marL="0" marR="0" lvl="0" indent="0" defTabSz="41275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52D30"/>
              </a:solidFill>
              <a:effectLst/>
              <a:uLnTx/>
              <a:uFillTx/>
              <a:latin typeface="Helvetica Neue"/>
              <a:sym typeface="Helvetica Neue"/>
            </a:endParaRPr>
          </a:p>
        </p:txBody>
      </p:sp>
      <p:sp>
        <p:nvSpPr>
          <p:cNvPr id="2" name="Slide Number Placeholder 1">
            <a:extLst>
              <a:ext uri="{FF2B5EF4-FFF2-40B4-BE49-F238E27FC236}">
                <a16:creationId xmlns:a16="http://schemas.microsoft.com/office/drawing/2014/main" id="{9ECA20C4-9720-42E4-B539-EDA050C12665}"/>
              </a:ext>
            </a:extLst>
          </p:cNvPr>
          <p:cNvSpPr>
            <a:spLocks noGrp="1"/>
          </p:cNvSpPr>
          <p:nvPr>
            <p:ph type="sldNum" sz="quarter" idx="12"/>
          </p:nvPr>
        </p:nvSpPr>
        <p:spPr/>
        <p:txBody>
          <a:bodyPr/>
          <a:lstStyle/>
          <a:p>
            <a:fld id="{B55E7332-B74C-4FC6-99A2-D8C412507BB4}" type="slidenum">
              <a:rPr lang="x-none" smtClean="0"/>
              <a:t>7</a:t>
            </a:fld>
            <a:endParaRPr lang="x-none"/>
          </a:p>
        </p:txBody>
      </p:sp>
    </p:spTree>
    <p:extLst>
      <p:ext uri="{BB962C8B-B14F-4D97-AF65-F5344CB8AC3E}">
        <p14:creationId xmlns:p14="http://schemas.microsoft.com/office/powerpoint/2010/main" val="1349163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A20C4-9720-42E4-B539-EDA050C12665}"/>
              </a:ext>
            </a:extLst>
          </p:cNvPr>
          <p:cNvSpPr>
            <a:spLocks noGrp="1"/>
          </p:cNvSpPr>
          <p:nvPr>
            <p:ph type="sldNum" sz="quarter" idx="12"/>
          </p:nvPr>
        </p:nvSpPr>
        <p:spPr/>
        <p:txBody>
          <a:bodyPr/>
          <a:lstStyle/>
          <a:p>
            <a:fld id="{B55E7332-B74C-4FC6-99A2-D8C412507BB4}" type="slidenum">
              <a:rPr lang="x-none" smtClean="0"/>
              <a:t>8</a:t>
            </a:fld>
            <a:endParaRPr lang="x-none" dirty="0"/>
          </a:p>
        </p:txBody>
      </p:sp>
      <p:pic>
        <p:nvPicPr>
          <p:cNvPr id="91" name="Picture 90" descr="A bridge with lights at night&#10;&#10;Description automatically generated with medium confidence">
            <a:extLst>
              <a:ext uri="{FF2B5EF4-FFF2-40B4-BE49-F238E27FC236}">
                <a16:creationId xmlns:a16="http://schemas.microsoft.com/office/drawing/2014/main" id="{1AE6C751-96C8-D484-BFF1-C7CFD66F97F3}"/>
              </a:ext>
            </a:extLst>
          </p:cNvPr>
          <p:cNvPicPr>
            <a:picLocks noChangeAspect="1"/>
          </p:cNvPicPr>
          <p:nvPr/>
        </p:nvPicPr>
        <p:blipFill rotWithShape="1">
          <a:blip r:embed="rId2">
            <a:extLst>
              <a:ext uri="{28A0092B-C50C-407E-A947-70E740481C1C}">
                <a14:useLocalDpi xmlns:a14="http://schemas.microsoft.com/office/drawing/2010/main" val="0"/>
              </a:ext>
            </a:extLst>
          </a:blip>
          <a:srcRect l="16584" t="5786" r="16623" b="4869"/>
          <a:stretch/>
        </p:blipFill>
        <p:spPr>
          <a:xfrm>
            <a:off x="0" y="0"/>
            <a:ext cx="3697863" cy="6858000"/>
          </a:xfrm>
          <a:prstGeom prst="rect">
            <a:avLst/>
          </a:prstGeom>
        </p:spPr>
      </p:pic>
      <p:sp>
        <p:nvSpPr>
          <p:cNvPr id="89" name="Rectangle 88">
            <a:extLst>
              <a:ext uri="{FF2B5EF4-FFF2-40B4-BE49-F238E27FC236}">
                <a16:creationId xmlns:a16="http://schemas.microsoft.com/office/drawing/2014/main" id="{0BDC3763-D513-83A6-DEBC-4C0503E8CD00}"/>
              </a:ext>
            </a:extLst>
          </p:cNvPr>
          <p:cNvSpPr/>
          <p:nvPr/>
        </p:nvSpPr>
        <p:spPr>
          <a:xfrm>
            <a:off x="0" y="0"/>
            <a:ext cx="3697863" cy="6858000"/>
          </a:xfrm>
          <a:prstGeom prst="rect">
            <a:avLst/>
          </a:prstGeom>
          <a:solidFill>
            <a:srgbClr val="145376">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3C5A9E84-83B8-42CD-A7FB-9B9E210BE6E2}"/>
              </a:ext>
            </a:extLst>
          </p:cNvPr>
          <p:cNvGrpSpPr/>
          <p:nvPr/>
        </p:nvGrpSpPr>
        <p:grpSpPr>
          <a:xfrm>
            <a:off x="899550" y="2110107"/>
            <a:ext cx="1519200" cy="1518249"/>
            <a:chOff x="1089331" y="1645737"/>
            <a:chExt cx="1519200" cy="1518249"/>
          </a:xfrm>
        </p:grpSpPr>
        <p:sp>
          <p:nvSpPr>
            <p:cNvPr id="94" name="Flowchart: Connector 93">
              <a:extLst>
                <a:ext uri="{FF2B5EF4-FFF2-40B4-BE49-F238E27FC236}">
                  <a16:creationId xmlns:a16="http://schemas.microsoft.com/office/drawing/2014/main" id="{E2870C61-8474-9987-5F35-E2D0F7E81FE3}"/>
                </a:ext>
              </a:extLst>
            </p:cNvPr>
            <p:cNvSpPr/>
            <p:nvPr/>
          </p:nvSpPr>
          <p:spPr>
            <a:xfrm>
              <a:off x="1089331" y="1645737"/>
              <a:ext cx="1519200" cy="1518249"/>
            </a:xfrm>
            <a:prstGeom prst="flowChartConnector">
              <a:avLst/>
            </a:prstGeom>
            <a:solidFill>
              <a:srgbClr val="C0E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E5DA4C37-A4FE-737F-063B-2A72438CF099}"/>
                </a:ext>
              </a:extLst>
            </p:cNvPr>
            <p:cNvGrpSpPr/>
            <p:nvPr/>
          </p:nvGrpSpPr>
          <p:grpSpPr>
            <a:xfrm>
              <a:off x="1419581" y="1959532"/>
              <a:ext cx="873305" cy="873293"/>
              <a:chOff x="-1847209" y="1257727"/>
              <a:chExt cx="1771650" cy="1771650"/>
            </a:xfrm>
          </p:grpSpPr>
          <p:sp>
            <p:nvSpPr>
              <p:cNvPr id="98" name="Circle: Hollow 97">
                <a:extLst>
                  <a:ext uri="{FF2B5EF4-FFF2-40B4-BE49-F238E27FC236}">
                    <a16:creationId xmlns:a16="http://schemas.microsoft.com/office/drawing/2014/main" id="{C37F91CF-F28A-44C2-6A33-14C2FDB2995C}"/>
                  </a:ext>
                </a:extLst>
              </p:cNvPr>
              <p:cNvSpPr/>
              <p:nvPr/>
            </p:nvSpPr>
            <p:spPr>
              <a:xfrm>
                <a:off x="-1801296" y="1315502"/>
                <a:ext cx="1270086" cy="1270086"/>
              </a:xfrm>
              <a:prstGeom prst="donut">
                <a:avLst>
                  <a:gd name="adj" fmla="val 8120"/>
                </a:avLst>
              </a:prstGeom>
              <a:solidFill>
                <a:srgbClr val="2688A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3DEDDCE3-C211-3B21-8687-1D92A62F0357}"/>
                  </a:ext>
                </a:extLst>
              </p:cNvPr>
              <p:cNvSpPr/>
              <p:nvPr/>
            </p:nvSpPr>
            <p:spPr>
              <a:xfrm>
                <a:off x="-809132" y="1915175"/>
                <a:ext cx="69205" cy="69205"/>
              </a:xfrm>
              <a:custGeom>
                <a:avLst/>
                <a:gdLst>
                  <a:gd name="connsiteX0" fmla="*/ 34603 w 69205"/>
                  <a:gd name="connsiteY0" fmla="*/ 0 h 69205"/>
                  <a:gd name="connsiteX1" fmla="*/ 0 w 69205"/>
                  <a:gd name="connsiteY1" fmla="*/ 34603 h 69205"/>
                  <a:gd name="connsiteX2" fmla="*/ 34603 w 69205"/>
                  <a:gd name="connsiteY2" fmla="*/ 69205 h 69205"/>
                  <a:gd name="connsiteX3" fmla="*/ 69205 w 69205"/>
                  <a:gd name="connsiteY3" fmla="*/ 34603 h 69205"/>
                  <a:gd name="connsiteX4" fmla="*/ 34603 w 69205"/>
                  <a:gd name="connsiteY4" fmla="*/ 0 h 6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05" h="69205">
                    <a:moveTo>
                      <a:pt x="34603" y="0"/>
                    </a:moveTo>
                    <a:cubicBezTo>
                      <a:pt x="15502" y="0"/>
                      <a:pt x="0" y="15502"/>
                      <a:pt x="0" y="34603"/>
                    </a:cubicBezTo>
                    <a:cubicBezTo>
                      <a:pt x="0" y="53703"/>
                      <a:pt x="15502" y="69205"/>
                      <a:pt x="34603" y="69205"/>
                    </a:cubicBezTo>
                    <a:cubicBezTo>
                      <a:pt x="53703" y="69205"/>
                      <a:pt x="69205" y="53703"/>
                      <a:pt x="69205" y="34603"/>
                    </a:cubicBezTo>
                    <a:cubicBezTo>
                      <a:pt x="69205" y="15502"/>
                      <a:pt x="53703" y="0"/>
                      <a:pt x="34603" y="0"/>
                    </a:cubicBezTo>
                    <a:close/>
                  </a:path>
                </a:pathLst>
              </a:custGeom>
              <a:solidFill>
                <a:sysClr val="windowText" lastClr="000000">
                  <a:lumMod val="85000"/>
                  <a:lumOff val="15000"/>
                </a:sysClr>
              </a:solidFill>
              <a:ln w="3460"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prstClr val="black"/>
                  </a:solidFill>
                  <a:effectLst/>
                  <a:uLnTx/>
                  <a:uFillTx/>
                </a:endParaRPr>
              </a:p>
            </p:txBody>
          </p:sp>
          <p:sp>
            <p:nvSpPr>
              <p:cNvPr id="100" name="Freeform: Shape 99">
                <a:extLst>
                  <a:ext uri="{FF2B5EF4-FFF2-40B4-BE49-F238E27FC236}">
                    <a16:creationId xmlns:a16="http://schemas.microsoft.com/office/drawing/2014/main" id="{9FEF849B-26D7-0ABB-EFCE-7A9465019719}"/>
                  </a:ext>
                </a:extLst>
              </p:cNvPr>
              <p:cNvSpPr/>
              <p:nvPr/>
            </p:nvSpPr>
            <p:spPr>
              <a:xfrm>
                <a:off x="-1847209" y="1257727"/>
                <a:ext cx="1771650" cy="1771650"/>
              </a:xfrm>
              <a:custGeom>
                <a:avLst/>
                <a:gdLst>
                  <a:gd name="connsiteX0" fmla="*/ 1731099 w 1771650"/>
                  <a:gd name="connsiteY0" fmla="*/ 1535380 h 1771650"/>
                  <a:gd name="connsiteX1" fmla="*/ 1269225 w 1771650"/>
                  <a:gd name="connsiteY1" fmla="*/ 1073506 h 1771650"/>
                  <a:gd name="connsiteX2" fmla="*/ 1384102 w 1771650"/>
                  <a:gd name="connsiteY2" fmla="*/ 692051 h 1771650"/>
                  <a:gd name="connsiteX3" fmla="*/ 692051 w 1771650"/>
                  <a:gd name="connsiteY3" fmla="*/ 0 h 1771650"/>
                  <a:gd name="connsiteX4" fmla="*/ 0 w 1771650"/>
                  <a:gd name="connsiteY4" fmla="*/ 692051 h 1771650"/>
                  <a:gd name="connsiteX5" fmla="*/ 692051 w 1771650"/>
                  <a:gd name="connsiteY5" fmla="*/ 1384102 h 1771650"/>
                  <a:gd name="connsiteX6" fmla="*/ 1073506 w 1771650"/>
                  <a:gd name="connsiteY6" fmla="*/ 1269228 h 1771650"/>
                  <a:gd name="connsiteX7" fmla="*/ 1201172 w 1771650"/>
                  <a:gd name="connsiteY7" fmla="*/ 1396894 h 1771650"/>
                  <a:gd name="connsiteX8" fmla="*/ 1201227 w 1771650"/>
                  <a:gd name="connsiteY8" fmla="*/ 1396950 h 1771650"/>
                  <a:gd name="connsiteX9" fmla="*/ 1535377 w 1771650"/>
                  <a:gd name="connsiteY9" fmla="*/ 1731099 h 1771650"/>
                  <a:gd name="connsiteX10" fmla="*/ 1633240 w 1771650"/>
                  <a:gd name="connsiteY10" fmla="*/ 1771650 h 1771650"/>
                  <a:gd name="connsiteX11" fmla="*/ 1731089 w 1771650"/>
                  <a:gd name="connsiteY11" fmla="*/ 1731110 h 1771650"/>
                  <a:gd name="connsiteX12" fmla="*/ 1771650 w 1771650"/>
                  <a:gd name="connsiteY12" fmla="*/ 1633240 h 1771650"/>
                  <a:gd name="connsiteX13" fmla="*/ 1731099 w 1771650"/>
                  <a:gd name="connsiteY13" fmla="*/ 1535380 h 1771650"/>
                  <a:gd name="connsiteX14" fmla="*/ 1057232 w 1771650"/>
                  <a:gd name="connsiteY14" fmla="*/ 1196303 h 1771650"/>
                  <a:gd name="connsiteX15" fmla="*/ 1057225 w 1771650"/>
                  <a:gd name="connsiteY15" fmla="*/ 1196310 h 1771650"/>
                  <a:gd name="connsiteX16" fmla="*/ 692051 w 1771650"/>
                  <a:gd name="connsiteY16" fmla="*/ 1314897 h 1771650"/>
                  <a:gd name="connsiteX17" fmla="*/ 69205 w 1771650"/>
                  <a:gd name="connsiteY17" fmla="*/ 692051 h 1771650"/>
                  <a:gd name="connsiteX18" fmla="*/ 692051 w 1771650"/>
                  <a:gd name="connsiteY18" fmla="*/ 69205 h 1771650"/>
                  <a:gd name="connsiteX19" fmla="*/ 1314897 w 1771650"/>
                  <a:gd name="connsiteY19" fmla="*/ 692051 h 1771650"/>
                  <a:gd name="connsiteX20" fmla="*/ 1196307 w 1771650"/>
                  <a:gd name="connsiteY20" fmla="*/ 1057229 h 1771650"/>
                  <a:gd name="connsiteX21" fmla="*/ 1057232 w 1771650"/>
                  <a:gd name="connsiteY21" fmla="*/ 1196303 h 1771650"/>
                  <a:gd name="connsiteX22" fmla="*/ 1129828 w 1771650"/>
                  <a:gd name="connsiteY22" fmla="*/ 1227674 h 1771650"/>
                  <a:gd name="connsiteX23" fmla="*/ 1227674 w 1771650"/>
                  <a:gd name="connsiteY23" fmla="*/ 1129828 h 1771650"/>
                  <a:gd name="connsiteX24" fmla="*/ 1325845 w 1771650"/>
                  <a:gd name="connsiteY24" fmla="*/ 1227999 h 1771650"/>
                  <a:gd name="connsiteX25" fmla="*/ 1227999 w 1771650"/>
                  <a:gd name="connsiteY25" fmla="*/ 1325845 h 1771650"/>
                  <a:gd name="connsiteX26" fmla="*/ 1129828 w 1771650"/>
                  <a:gd name="connsiteY26" fmla="*/ 1227674 h 1771650"/>
                  <a:gd name="connsiteX27" fmla="*/ 1682164 w 1771650"/>
                  <a:gd name="connsiteY27" fmla="*/ 1682164 h 1771650"/>
                  <a:gd name="connsiteX28" fmla="*/ 1633240 w 1771650"/>
                  <a:gd name="connsiteY28" fmla="*/ 1702445 h 1771650"/>
                  <a:gd name="connsiteX29" fmla="*/ 1584315 w 1771650"/>
                  <a:gd name="connsiteY29" fmla="*/ 1682164 h 1771650"/>
                  <a:gd name="connsiteX30" fmla="*/ 1277062 w 1771650"/>
                  <a:gd name="connsiteY30" fmla="*/ 1374911 h 1771650"/>
                  <a:gd name="connsiteX31" fmla="*/ 1374908 w 1771650"/>
                  <a:gd name="connsiteY31" fmla="*/ 1277066 h 1771650"/>
                  <a:gd name="connsiteX32" fmla="*/ 1682171 w 1771650"/>
                  <a:gd name="connsiteY32" fmla="*/ 1584329 h 1771650"/>
                  <a:gd name="connsiteX33" fmla="*/ 1702445 w 1771650"/>
                  <a:gd name="connsiteY33" fmla="*/ 1633240 h 1771650"/>
                  <a:gd name="connsiteX34" fmla="*/ 1682164 w 1771650"/>
                  <a:gd name="connsiteY34" fmla="*/ 1682164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71650" h="1771650">
                    <a:moveTo>
                      <a:pt x="1731099" y="1535380"/>
                    </a:moveTo>
                    <a:lnTo>
                      <a:pt x="1269225" y="1073506"/>
                    </a:lnTo>
                    <a:cubicBezTo>
                      <a:pt x="1344468" y="960169"/>
                      <a:pt x="1384102" y="828921"/>
                      <a:pt x="1384102" y="692051"/>
                    </a:cubicBezTo>
                    <a:cubicBezTo>
                      <a:pt x="1384102" y="310454"/>
                      <a:pt x="1073648" y="0"/>
                      <a:pt x="692051" y="0"/>
                    </a:cubicBezTo>
                    <a:cubicBezTo>
                      <a:pt x="310454" y="0"/>
                      <a:pt x="0" y="310454"/>
                      <a:pt x="0" y="692051"/>
                    </a:cubicBezTo>
                    <a:cubicBezTo>
                      <a:pt x="0" y="1073648"/>
                      <a:pt x="310454" y="1384102"/>
                      <a:pt x="692051" y="1384102"/>
                    </a:cubicBezTo>
                    <a:cubicBezTo>
                      <a:pt x="828925" y="1384102"/>
                      <a:pt x="960172" y="1344464"/>
                      <a:pt x="1073506" y="1269228"/>
                    </a:cubicBezTo>
                    <a:lnTo>
                      <a:pt x="1201172" y="1396894"/>
                    </a:lnTo>
                    <a:cubicBezTo>
                      <a:pt x="1201189" y="1396911"/>
                      <a:pt x="1201206" y="1396929"/>
                      <a:pt x="1201227" y="1396950"/>
                    </a:cubicBezTo>
                    <a:lnTo>
                      <a:pt x="1535377" y="1731099"/>
                    </a:lnTo>
                    <a:cubicBezTo>
                      <a:pt x="1561530" y="1757249"/>
                      <a:pt x="1596281" y="1771650"/>
                      <a:pt x="1633240" y="1771650"/>
                    </a:cubicBezTo>
                    <a:cubicBezTo>
                      <a:pt x="1670199" y="1771650"/>
                      <a:pt x="1704950" y="1757249"/>
                      <a:pt x="1731089" y="1731110"/>
                    </a:cubicBezTo>
                    <a:cubicBezTo>
                      <a:pt x="1757245" y="1704974"/>
                      <a:pt x="1771650" y="1670220"/>
                      <a:pt x="1771650" y="1633240"/>
                    </a:cubicBezTo>
                    <a:cubicBezTo>
                      <a:pt x="1771650" y="1596260"/>
                      <a:pt x="1757245" y="1561505"/>
                      <a:pt x="1731099" y="1535380"/>
                    </a:cubicBezTo>
                    <a:close/>
                    <a:moveTo>
                      <a:pt x="1057232" y="1196303"/>
                    </a:moveTo>
                    <a:cubicBezTo>
                      <a:pt x="1057232" y="1196307"/>
                      <a:pt x="1057229" y="1196307"/>
                      <a:pt x="1057225" y="1196310"/>
                    </a:cubicBezTo>
                    <a:cubicBezTo>
                      <a:pt x="950418" y="1273889"/>
                      <a:pt x="824146" y="1314897"/>
                      <a:pt x="692051" y="1314897"/>
                    </a:cubicBezTo>
                    <a:cubicBezTo>
                      <a:pt x="348614" y="1314897"/>
                      <a:pt x="69205" y="1035488"/>
                      <a:pt x="69205" y="692051"/>
                    </a:cubicBezTo>
                    <a:cubicBezTo>
                      <a:pt x="69205" y="348614"/>
                      <a:pt x="348614" y="69205"/>
                      <a:pt x="692051" y="69205"/>
                    </a:cubicBezTo>
                    <a:cubicBezTo>
                      <a:pt x="1035488" y="69205"/>
                      <a:pt x="1314897" y="348614"/>
                      <a:pt x="1314897" y="692051"/>
                    </a:cubicBezTo>
                    <a:cubicBezTo>
                      <a:pt x="1314897" y="824146"/>
                      <a:pt x="1273889" y="950418"/>
                      <a:pt x="1196307" y="1057229"/>
                    </a:cubicBezTo>
                    <a:cubicBezTo>
                      <a:pt x="1157493" y="1110700"/>
                      <a:pt x="1110704" y="1157493"/>
                      <a:pt x="1057232" y="1196303"/>
                    </a:cubicBezTo>
                    <a:close/>
                    <a:moveTo>
                      <a:pt x="1129828" y="1227674"/>
                    </a:moveTo>
                    <a:cubicBezTo>
                      <a:pt x="1165642" y="1198376"/>
                      <a:pt x="1198379" y="1165638"/>
                      <a:pt x="1227674" y="1129828"/>
                    </a:cubicBezTo>
                    <a:lnTo>
                      <a:pt x="1325845" y="1227999"/>
                    </a:lnTo>
                    <a:cubicBezTo>
                      <a:pt x="1295990" y="1263235"/>
                      <a:pt x="1263235" y="1295993"/>
                      <a:pt x="1227999" y="1325845"/>
                    </a:cubicBezTo>
                    <a:lnTo>
                      <a:pt x="1129828" y="1227674"/>
                    </a:lnTo>
                    <a:close/>
                    <a:moveTo>
                      <a:pt x="1682164" y="1682164"/>
                    </a:moveTo>
                    <a:cubicBezTo>
                      <a:pt x="1669085" y="1695244"/>
                      <a:pt x="1651711" y="1702445"/>
                      <a:pt x="1633240" y="1702445"/>
                    </a:cubicBezTo>
                    <a:cubicBezTo>
                      <a:pt x="1614769" y="1702445"/>
                      <a:pt x="1597395" y="1695244"/>
                      <a:pt x="1584315" y="1682164"/>
                    </a:cubicBezTo>
                    <a:lnTo>
                      <a:pt x="1277062" y="1374911"/>
                    </a:lnTo>
                    <a:cubicBezTo>
                      <a:pt x="1312104" y="1344838"/>
                      <a:pt x="1344838" y="1312108"/>
                      <a:pt x="1374908" y="1277066"/>
                    </a:cubicBezTo>
                    <a:lnTo>
                      <a:pt x="1682171" y="1584329"/>
                    </a:lnTo>
                    <a:cubicBezTo>
                      <a:pt x="1695244" y="1597388"/>
                      <a:pt x="1702445" y="1614755"/>
                      <a:pt x="1702445" y="1633240"/>
                    </a:cubicBezTo>
                    <a:cubicBezTo>
                      <a:pt x="1702445" y="1651725"/>
                      <a:pt x="1695244" y="1669092"/>
                      <a:pt x="1682164" y="1682164"/>
                    </a:cubicBezTo>
                    <a:close/>
                  </a:path>
                </a:pathLst>
              </a:custGeom>
              <a:solidFill>
                <a:sysClr val="windowText" lastClr="000000">
                  <a:lumMod val="85000"/>
                  <a:lumOff val="15000"/>
                </a:sysClr>
              </a:solidFill>
              <a:ln w="3460"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prstClr val="black"/>
                  </a:solidFill>
                  <a:effectLst/>
                  <a:uLnTx/>
                  <a:uFillTx/>
                </a:endParaRPr>
              </a:p>
            </p:txBody>
          </p:sp>
          <p:sp>
            <p:nvSpPr>
              <p:cNvPr id="101" name="Freeform: Shape 100">
                <a:extLst>
                  <a:ext uri="{FF2B5EF4-FFF2-40B4-BE49-F238E27FC236}">
                    <a16:creationId xmlns:a16="http://schemas.microsoft.com/office/drawing/2014/main" id="{A62A969F-E02B-8C2A-6BE6-8AF6F19754A0}"/>
                  </a:ext>
                </a:extLst>
              </p:cNvPr>
              <p:cNvSpPr/>
              <p:nvPr/>
            </p:nvSpPr>
            <p:spPr>
              <a:xfrm>
                <a:off x="-1708798" y="1396137"/>
                <a:ext cx="1107281" cy="1107281"/>
              </a:xfrm>
              <a:custGeom>
                <a:avLst/>
                <a:gdLst>
                  <a:gd name="connsiteX0" fmla="*/ 553641 w 1107281"/>
                  <a:gd name="connsiteY0" fmla="*/ 0 h 1107281"/>
                  <a:gd name="connsiteX1" fmla="*/ 0 w 1107281"/>
                  <a:gd name="connsiteY1" fmla="*/ 553641 h 1107281"/>
                  <a:gd name="connsiteX2" fmla="*/ 553641 w 1107281"/>
                  <a:gd name="connsiteY2" fmla="*/ 1107281 h 1107281"/>
                  <a:gd name="connsiteX3" fmla="*/ 1107281 w 1107281"/>
                  <a:gd name="connsiteY3" fmla="*/ 553641 h 1107281"/>
                  <a:gd name="connsiteX4" fmla="*/ 553641 w 1107281"/>
                  <a:gd name="connsiteY4" fmla="*/ 0 h 1107281"/>
                  <a:gd name="connsiteX5" fmla="*/ 553641 w 1107281"/>
                  <a:gd name="connsiteY5" fmla="*/ 1038076 h 1107281"/>
                  <a:gd name="connsiteX6" fmla="*/ 69205 w 1107281"/>
                  <a:gd name="connsiteY6" fmla="*/ 553641 h 1107281"/>
                  <a:gd name="connsiteX7" fmla="*/ 553641 w 1107281"/>
                  <a:gd name="connsiteY7" fmla="*/ 69205 h 1107281"/>
                  <a:gd name="connsiteX8" fmla="*/ 1038076 w 1107281"/>
                  <a:gd name="connsiteY8" fmla="*/ 553641 h 1107281"/>
                  <a:gd name="connsiteX9" fmla="*/ 553641 w 1107281"/>
                  <a:gd name="connsiteY9" fmla="*/ 1038076 h 110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7281" h="1107281">
                    <a:moveTo>
                      <a:pt x="553641" y="0"/>
                    </a:moveTo>
                    <a:cubicBezTo>
                      <a:pt x="248360" y="0"/>
                      <a:pt x="0" y="248360"/>
                      <a:pt x="0" y="553641"/>
                    </a:cubicBezTo>
                    <a:cubicBezTo>
                      <a:pt x="0" y="858922"/>
                      <a:pt x="248360" y="1107281"/>
                      <a:pt x="553641" y="1107281"/>
                    </a:cubicBezTo>
                    <a:cubicBezTo>
                      <a:pt x="858922" y="1107281"/>
                      <a:pt x="1107281" y="858922"/>
                      <a:pt x="1107281" y="553641"/>
                    </a:cubicBezTo>
                    <a:cubicBezTo>
                      <a:pt x="1107281" y="248360"/>
                      <a:pt x="858922" y="0"/>
                      <a:pt x="553641" y="0"/>
                    </a:cubicBezTo>
                    <a:close/>
                    <a:moveTo>
                      <a:pt x="553641" y="1038076"/>
                    </a:moveTo>
                    <a:cubicBezTo>
                      <a:pt x="286523" y="1038076"/>
                      <a:pt x="69205" y="820758"/>
                      <a:pt x="69205" y="553641"/>
                    </a:cubicBezTo>
                    <a:cubicBezTo>
                      <a:pt x="69205" y="286523"/>
                      <a:pt x="286523" y="69205"/>
                      <a:pt x="553641" y="69205"/>
                    </a:cubicBezTo>
                    <a:cubicBezTo>
                      <a:pt x="820758" y="69205"/>
                      <a:pt x="1038076" y="286523"/>
                      <a:pt x="1038076" y="553641"/>
                    </a:cubicBezTo>
                    <a:cubicBezTo>
                      <a:pt x="1038076" y="820758"/>
                      <a:pt x="820758" y="1038076"/>
                      <a:pt x="553641" y="1038076"/>
                    </a:cubicBezTo>
                    <a:close/>
                  </a:path>
                </a:pathLst>
              </a:custGeom>
              <a:solidFill>
                <a:sysClr val="windowText" lastClr="000000">
                  <a:lumMod val="85000"/>
                  <a:lumOff val="15000"/>
                </a:sysClr>
              </a:solidFill>
              <a:ln w="3460"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black"/>
                  </a:solidFill>
                  <a:effectLst/>
                  <a:uLnTx/>
                  <a:uFillTx/>
                </a:endParaRPr>
              </a:p>
            </p:txBody>
          </p:sp>
          <p:sp>
            <p:nvSpPr>
              <p:cNvPr id="102" name="Freeform: Shape 101">
                <a:extLst>
                  <a:ext uri="{FF2B5EF4-FFF2-40B4-BE49-F238E27FC236}">
                    <a16:creationId xmlns:a16="http://schemas.microsoft.com/office/drawing/2014/main" id="{57446499-0D8F-AC93-14B4-B65CFA049A70}"/>
                  </a:ext>
                </a:extLst>
              </p:cNvPr>
              <p:cNvSpPr/>
              <p:nvPr/>
            </p:nvSpPr>
            <p:spPr>
              <a:xfrm>
                <a:off x="-1189760" y="1534547"/>
                <a:ext cx="424687" cy="313716"/>
              </a:xfrm>
              <a:custGeom>
                <a:avLst/>
                <a:gdLst>
                  <a:gd name="connsiteX0" fmla="*/ 422376 w 424687"/>
                  <a:gd name="connsiteY0" fmla="*/ 266692 h 313716"/>
                  <a:gd name="connsiteX1" fmla="*/ 272339 w 424687"/>
                  <a:gd name="connsiteY1" fmla="*/ 74949 h 313716"/>
                  <a:gd name="connsiteX2" fmla="*/ 34603 w 424687"/>
                  <a:gd name="connsiteY2" fmla="*/ 0 h 313716"/>
                  <a:gd name="connsiteX3" fmla="*/ 0 w 424687"/>
                  <a:gd name="connsiteY3" fmla="*/ 34603 h 313716"/>
                  <a:gd name="connsiteX4" fmla="*/ 34603 w 424687"/>
                  <a:gd name="connsiteY4" fmla="*/ 69205 h 313716"/>
                  <a:gd name="connsiteX5" fmla="*/ 357776 w 424687"/>
                  <a:gd name="connsiteY5" fmla="*/ 291516 h 313716"/>
                  <a:gd name="connsiteX6" fmla="*/ 390085 w 424687"/>
                  <a:gd name="connsiteY6" fmla="*/ 313717 h 313716"/>
                  <a:gd name="connsiteX7" fmla="*/ 402486 w 424687"/>
                  <a:gd name="connsiteY7" fmla="*/ 311406 h 313716"/>
                  <a:gd name="connsiteX8" fmla="*/ 422376 w 424687"/>
                  <a:gd name="connsiteY8" fmla="*/ 266692 h 3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687" h="313716">
                    <a:moveTo>
                      <a:pt x="422376" y="266692"/>
                    </a:moveTo>
                    <a:cubicBezTo>
                      <a:pt x="392580" y="189141"/>
                      <a:pt x="340700" y="122836"/>
                      <a:pt x="272339" y="74949"/>
                    </a:cubicBezTo>
                    <a:cubicBezTo>
                      <a:pt x="202352" y="25917"/>
                      <a:pt x="120143" y="0"/>
                      <a:pt x="34603" y="0"/>
                    </a:cubicBezTo>
                    <a:cubicBezTo>
                      <a:pt x="15495" y="0"/>
                      <a:pt x="0" y="15495"/>
                      <a:pt x="0" y="34603"/>
                    </a:cubicBezTo>
                    <a:cubicBezTo>
                      <a:pt x="0" y="53710"/>
                      <a:pt x="15495" y="69205"/>
                      <a:pt x="34603" y="69205"/>
                    </a:cubicBezTo>
                    <a:cubicBezTo>
                      <a:pt x="176816" y="69205"/>
                      <a:pt x="306686" y="158542"/>
                      <a:pt x="357776" y="291516"/>
                    </a:cubicBezTo>
                    <a:cubicBezTo>
                      <a:pt x="363064" y="305274"/>
                      <a:pt x="376175" y="313717"/>
                      <a:pt x="390085" y="313717"/>
                    </a:cubicBezTo>
                    <a:cubicBezTo>
                      <a:pt x="394209" y="313717"/>
                      <a:pt x="398407" y="312973"/>
                      <a:pt x="402486" y="311406"/>
                    </a:cubicBezTo>
                    <a:cubicBezTo>
                      <a:pt x="420324" y="304551"/>
                      <a:pt x="429231" y="284533"/>
                      <a:pt x="422376" y="266692"/>
                    </a:cubicBezTo>
                    <a:close/>
                  </a:path>
                </a:pathLst>
              </a:custGeom>
              <a:solidFill>
                <a:sysClr val="windowText" lastClr="000000">
                  <a:lumMod val="85000"/>
                  <a:lumOff val="15000"/>
                </a:sysClr>
              </a:solidFill>
              <a:ln w="3460"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prstClr val="black"/>
                  </a:solidFill>
                  <a:effectLst/>
                  <a:uLnTx/>
                  <a:uFillTx/>
                </a:endParaRPr>
              </a:p>
            </p:txBody>
          </p:sp>
        </p:grpSp>
      </p:grpSp>
      <p:sp>
        <p:nvSpPr>
          <p:cNvPr id="86" name="TextBox 85">
            <a:extLst>
              <a:ext uri="{FF2B5EF4-FFF2-40B4-BE49-F238E27FC236}">
                <a16:creationId xmlns:a16="http://schemas.microsoft.com/office/drawing/2014/main" id="{8B69EBA4-6E6C-A71C-F00C-554E07826FF4}"/>
              </a:ext>
            </a:extLst>
          </p:cNvPr>
          <p:cNvSpPr txBox="1"/>
          <p:nvPr/>
        </p:nvSpPr>
        <p:spPr>
          <a:xfrm>
            <a:off x="475654" y="1465366"/>
            <a:ext cx="2565810" cy="461665"/>
          </a:xfrm>
          <a:prstGeom prst="rect">
            <a:avLst/>
          </a:prstGeom>
          <a:noFill/>
        </p:spPr>
        <p:txBody>
          <a:bodyPr wrap="square" rtlCol="0">
            <a:spAutoFit/>
          </a:bodyPr>
          <a:lstStyle/>
          <a:p>
            <a:pPr defTabSz="412750" hangingPunct="0">
              <a:defRPr/>
            </a:pPr>
            <a:r>
              <a:rPr lang="en-US" sz="2400" b="1" kern="0" cap="small" dirty="0">
                <a:solidFill>
                  <a:schemeClr val="bg1"/>
                </a:solidFill>
                <a:effectLst>
                  <a:outerShdw blurRad="12700" dist="12700" dir="18900000" rotWithShape="0">
                    <a:srgbClr val="000000">
                      <a:alpha val="40000"/>
                    </a:srgbClr>
                  </a:outerShdw>
                </a:effectLst>
                <a:latin typeface="Garamond" panose="02020404030301010803" pitchFamily="18" charset="0"/>
                <a:sym typeface="Trebuchet MS" panose="020B0603020202020204"/>
              </a:rPr>
              <a:t>KEY FINDINGS</a:t>
            </a:r>
            <a:endParaRPr lang="en-GB" sz="2400" b="1" kern="0" cap="small" dirty="0">
              <a:solidFill>
                <a:schemeClr val="bg1"/>
              </a:solidFill>
              <a:effectLst>
                <a:outerShdw blurRad="12700" dist="12700" dir="18900000" rotWithShape="0">
                  <a:srgbClr val="000000">
                    <a:alpha val="40000"/>
                  </a:srgbClr>
                </a:outerShdw>
              </a:effectLst>
              <a:latin typeface="Garamond" panose="02020404030301010803" pitchFamily="18" charset="0"/>
              <a:sym typeface="Trebuchet MS" panose="020B0603020202020204"/>
            </a:endParaRPr>
          </a:p>
        </p:txBody>
      </p:sp>
      <p:sp>
        <p:nvSpPr>
          <p:cNvPr id="5" name="Rectangle 4">
            <a:extLst>
              <a:ext uri="{FF2B5EF4-FFF2-40B4-BE49-F238E27FC236}">
                <a16:creationId xmlns:a16="http://schemas.microsoft.com/office/drawing/2014/main" id="{D43C1AF3-58C0-2D51-9B05-EED72B1D259B}"/>
              </a:ext>
            </a:extLst>
          </p:cNvPr>
          <p:cNvSpPr/>
          <p:nvPr/>
        </p:nvSpPr>
        <p:spPr>
          <a:xfrm>
            <a:off x="3776659" y="98488"/>
            <a:ext cx="8307578" cy="11981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C6120D-4F15-2EA9-48E2-031B346156AB}"/>
              </a:ext>
            </a:extLst>
          </p:cNvPr>
          <p:cNvSpPr/>
          <p:nvPr/>
        </p:nvSpPr>
        <p:spPr>
          <a:xfrm>
            <a:off x="3797754" y="1396149"/>
            <a:ext cx="8307578" cy="11981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1BEC53-38A1-1358-4EF5-41255104F918}"/>
              </a:ext>
            </a:extLst>
          </p:cNvPr>
          <p:cNvSpPr/>
          <p:nvPr/>
        </p:nvSpPr>
        <p:spPr>
          <a:xfrm>
            <a:off x="3800198" y="2654083"/>
            <a:ext cx="8307578" cy="11981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D00BC4-51F2-1A1C-7FEC-5B10B58D8207}"/>
              </a:ext>
            </a:extLst>
          </p:cNvPr>
          <p:cNvSpPr/>
          <p:nvPr/>
        </p:nvSpPr>
        <p:spPr>
          <a:xfrm>
            <a:off x="3776660" y="3940749"/>
            <a:ext cx="8307578" cy="11981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49ECCDF-4333-FD03-372E-12BE6C212C4A}"/>
              </a:ext>
            </a:extLst>
          </p:cNvPr>
          <p:cNvSpPr/>
          <p:nvPr/>
        </p:nvSpPr>
        <p:spPr>
          <a:xfrm>
            <a:off x="3517118" y="3022339"/>
            <a:ext cx="1140849" cy="461665"/>
          </a:xfrm>
          <a:prstGeom prst="roundRect">
            <a:avLst>
              <a:gd name="adj" fmla="val 26912"/>
            </a:avLst>
          </a:prstGeom>
          <a:solidFill>
            <a:srgbClr val="004E66"/>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EC00561-A38F-9B88-900B-C9EEBC8A352B}"/>
              </a:ext>
            </a:extLst>
          </p:cNvPr>
          <p:cNvSpPr txBox="1"/>
          <p:nvPr/>
        </p:nvSpPr>
        <p:spPr>
          <a:xfrm>
            <a:off x="3530458" y="3111491"/>
            <a:ext cx="1127509" cy="307777"/>
          </a:xfrm>
          <a:prstGeom prst="rect">
            <a:avLst/>
          </a:prstGeom>
          <a:noFill/>
        </p:spPr>
        <p:txBody>
          <a:bodyPr wrap="square" rtlCol="0">
            <a:spAutoFit/>
          </a:bodyPr>
          <a:lstStyle/>
          <a:p>
            <a:r>
              <a:rPr lang="en-US" sz="1400" b="1" dirty="0">
                <a:solidFill>
                  <a:schemeClr val="bg1"/>
                </a:solidFill>
                <a:latin typeface="Trebuchet MS" panose="020B0603020202020204" pitchFamily="34" charset="0"/>
              </a:rPr>
              <a:t>Cash Policy</a:t>
            </a:r>
          </a:p>
        </p:txBody>
      </p:sp>
      <p:sp>
        <p:nvSpPr>
          <p:cNvPr id="20" name="TextBox 19">
            <a:extLst>
              <a:ext uri="{FF2B5EF4-FFF2-40B4-BE49-F238E27FC236}">
                <a16:creationId xmlns:a16="http://schemas.microsoft.com/office/drawing/2014/main" id="{C1767474-6BE1-7AE9-8421-92C840DC82AD}"/>
              </a:ext>
            </a:extLst>
          </p:cNvPr>
          <p:cNvSpPr txBox="1"/>
          <p:nvPr/>
        </p:nvSpPr>
        <p:spPr>
          <a:xfrm>
            <a:off x="4881405" y="1482325"/>
            <a:ext cx="6782150" cy="889411"/>
          </a:xfrm>
          <a:prstGeom prst="rect">
            <a:avLst/>
          </a:prstGeom>
          <a:noFill/>
        </p:spPr>
        <p:txBody>
          <a:bodyPr wrap="square">
            <a:spAutoFit/>
          </a:bodyPr>
          <a:lstStyle/>
          <a:p>
            <a:pPr algn="just">
              <a:lnSpc>
                <a:spcPct val="150000"/>
              </a:lnSpc>
              <a:buClr>
                <a:srgbClr val="00205F"/>
              </a:buClr>
              <a:defRPr/>
            </a:pPr>
            <a:r>
              <a:rPr lang="en-GB" sz="1200" dirty="0">
                <a:latin typeface="Trebuchet MS" panose="020B0603020202020204" pitchFamily="34" charset="0"/>
              </a:rPr>
              <a:t>The CBN's hawkish stance by raising MPR to 18% is likely to continue if inflation remains high until the impact on GDP in Q1 Y2023 can be assessed. However, this increase will continue to have a negative impact on local production.</a:t>
            </a:r>
            <a:endParaRPr lang="en-US" sz="1200" dirty="0">
              <a:latin typeface="Trebuchet MS" panose="020B0603020202020204" pitchFamily="34" charset="0"/>
            </a:endParaRPr>
          </a:p>
        </p:txBody>
      </p:sp>
      <p:sp>
        <p:nvSpPr>
          <p:cNvPr id="21" name="TextBox 20">
            <a:extLst>
              <a:ext uri="{FF2B5EF4-FFF2-40B4-BE49-F238E27FC236}">
                <a16:creationId xmlns:a16="http://schemas.microsoft.com/office/drawing/2014/main" id="{40BB8FC9-B55B-C4CF-F066-A8A0B46C36C2}"/>
              </a:ext>
            </a:extLst>
          </p:cNvPr>
          <p:cNvSpPr txBox="1"/>
          <p:nvPr/>
        </p:nvSpPr>
        <p:spPr>
          <a:xfrm>
            <a:off x="4856242" y="2631243"/>
            <a:ext cx="7101435" cy="1166410"/>
          </a:xfrm>
          <a:prstGeom prst="rect">
            <a:avLst/>
          </a:prstGeom>
          <a:noFill/>
        </p:spPr>
        <p:txBody>
          <a:bodyPr wrap="square">
            <a:spAutoFit/>
          </a:bodyPr>
          <a:lstStyle/>
          <a:p>
            <a:pPr algn="just">
              <a:lnSpc>
                <a:spcPct val="150000"/>
              </a:lnSpc>
              <a:buClr>
                <a:srgbClr val="00205F"/>
              </a:buClr>
              <a:defRPr/>
            </a:pPr>
            <a:r>
              <a:rPr lang="en-GB" sz="1200" dirty="0">
                <a:latin typeface="Trebuchet MS" panose="020B0603020202020204" pitchFamily="34" charset="0"/>
              </a:rPr>
              <a:t>The recent CBN New Naira policy, which caused a cash crunch, has harmed not only demand but also goods and services. Since approximately 40% of the N30tn Lagos economy is informal, 90% of which is cash-based, and 30% of the formal sector is also cash-based, hence an estimated N16.2tn of Lagos State's annual GDP is cash-based.</a:t>
            </a:r>
            <a:endParaRPr lang="en-US" sz="1200" dirty="0">
              <a:latin typeface="Trebuchet MS" panose="020B0603020202020204" pitchFamily="34" charset="0"/>
            </a:endParaRPr>
          </a:p>
        </p:txBody>
      </p:sp>
      <p:sp>
        <p:nvSpPr>
          <p:cNvPr id="23" name="TextBox 22">
            <a:extLst>
              <a:ext uri="{FF2B5EF4-FFF2-40B4-BE49-F238E27FC236}">
                <a16:creationId xmlns:a16="http://schemas.microsoft.com/office/drawing/2014/main" id="{BB8CE5A5-3AA0-8448-984E-6A8CD570C656}"/>
              </a:ext>
            </a:extLst>
          </p:cNvPr>
          <p:cNvSpPr txBox="1"/>
          <p:nvPr/>
        </p:nvSpPr>
        <p:spPr>
          <a:xfrm>
            <a:off x="4823594" y="4083818"/>
            <a:ext cx="7166729" cy="889411"/>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
                <a:srgbClr val="00205F"/>
              </a:buClr>
              <a:buSzTx/>
              <a:tabLst/>
              <a:defRPr/>
            </a:pP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E</a:t>
            </a:r>
            <a:r>
              <a:rPr kumimoji="0" lang="en-NG" sz="12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conomic</a:t>
            </a:r>
            <a:r>
              <a:rPr kumimoji="0" lang="en-NG"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activities</a:t>
            </a: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such as </a:t>
            </a:r>
            <a:r>
              <a:rPr kumimoji="0" lang="en-NG"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agriculture,</a:t>
            </a: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a:t>
            </a:r>
            <a:r>
              <a:rPr kumimoji="0" lang="en-NG"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manufacturing activities (especially food &amp; beverage, textiles, </a:t>
            </a: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and apparel</a:t>
            </a:r>
            <a:r>
              <a:rPr kumimoji="0" lang="en-NG"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trade, arts entertainment &amp; recreation, accommodation &amp; food services, road and water transport and other services</a:t>
            </a:r>
            <a:r>
              <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are</a:t>
            </a:r>
            <a:r>
              <a:rPr kumimoji="0" lang="en-NG"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expected to be the most affected</a:t>
            </a: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t>
            </a:r>
            <a:endParaRPr kumimoji="0" lang="en-GB" sz="1200" b="0" i="0" u="none" strike="noStrike" kern="1200" cap="none" spc="0" normalizeH="0" baseline="0" noProof="0" dirty="0">
              <a:ln>
                <a:noFill/>
              </a:ln>
              <a:solidFill>
                <a:srgbClr val="C00000"/>
              </a:solidFill>
              <a:effectLst/>
              <a:uLnTx/>
              <a:uFillTx/>
              <a:latin typeface="Trebuchet MS" panose="020B0603020202020204" pitchFamily="34" charset="0"/>
              <a:ea typeface="+mn-ea"/>
              <a:cs typeface="+mn-cs"/>
            </a:endParaRPr>
          </a:p>
        </p:txBody>
      </p:sp>
      <p:sp>
        <p:nvSpPr>
          <p:cNvPr id="27" name="TextBox 26">
            <a:extLst>
              <a:ext uri="{FF2B5EF4-FFF2-40B4-BE49-F238E27FC236}">
                <a16:creationId xmlns:a16="http://schemas.microsoft.com/office/drawing/2014/main" id="{5A3FD60C-D59B-5E14-FE87-B011E60F8660}"/>
              </a:ext>
            </a:extLst>
          </p:cNvPr>
          <p:cNvSpPr txBox="1"/>
          <p:nvPr/>
        </p:nvSpPr>
        <p:spPr>
          <a:xfrm>
            <a:off x="4877338" y="340772"/>
            <a:ext cx="6877633" cy="612412"/>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
                <a:srgbClr val="00205F"/>
              </a:buClr>
              <a:buSzTx/>
              <a:tabLst/>
              <a:defRPr/>
            </a:pP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Lagos State GDP is expected to nosedive significantly in Q1 </a:t>
            </a:r>
            <a:r>
              <a:rPr lang="en-GB" sz="1200" dirty="0">
                <a:solidFill>
                  <a:prstClr val="black"/>
                </a:solidFill>
                <a:latin typeface="Trebuchet MS" panose="020B0603020202020204" pitchFamily="34" charset="0"/>
              </a:rPr>
              <a:t>Y</a:t>
            </a: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2023 following multiple unfavourable monetary and fiscal policies and an existential impact of global economic pressures </a:t>
            </a:r>
          </a:p>
        </p:txBody>
      </p:sp>
      <p:sp>
        <p:nvSpPr>
          <p:cNvPr id="3" name="Rectangle: Rounded Corners 2">
            <a:extLst>
              <a:ext uri="{FF2B5EF4-FFF2-40B4-BE49-F238E27FC236}">
                <a16:creationId xmlns:a16="http://schemas.microsoft.com/office/drawing/2014/main" id="{B33865DE-44D3-520A-0693-01ABB133D35A}"/>
              </a:ext>
            </a:extLst>
          </p:cNvPr>
          <p:cNvSpPr/>
          <p:nvPr/>
        </p:nvSpPr>
        <p:spPr>
          <a:xfrm>
            <a:off x="3517118" y="1792204"/>
            <a:ext cx="1140849" cy="461665"/>
          </a:xfrm>
          <a:prstGeom prst="roundRect">
            <a:avLst>
              <a:gd name="adj" fmla="val 26912"/>
            </a:avLst>
          </a:prstGeom>
          <a:solidFill>
            <a:srgbClr val="004E66"/>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459352F-97DF-2735-96F3-1425A4D5E098}"/>
              </a:ext>
            </a:extLst>
          </p:cNvPr>
          <p:cNvSpPr/>
          <p:nvPr/>
        </p:nvSpPr>
        <p:spPr>
          <a:xfrm>
            <a:off x="3496022" y="461960"/>
            <a:ext cx="1140849" cy="461665"/>
          </a:xfrm>
          <a:prstGeom prst="roundRect">
            <a:avLst>
              <a:gd name="adj" fmla="val 26912"/>
            </a:avLst>
          </a:prstGeom>
          <a:solidFill>
            <a:srgbClr val="004E66"/>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73D8444-A2F7-0A6E-D2D4-B763A4B909B7}"/>
              </a:ext>
            </a:extLst>
          </p:cNvPr>
          <p:cNvSpPr txBox="1"/>
          <p:nvPr/>
        </p:nvSpPr>
        <p:spPr>
          <a:xfrm>
            <a:off x="3621977" y="1851959"/>
            <a:ext cx="931128" cy="307777"/>
          </a:xfrm>
          <a:prstGeom prst="rect">
            <a:avLst/>
          </a:prstGeom>
          <a:noFill/>
        </p:spPr>
        <p:txBody>
          <a:bodyPr wrap="square" rtlCol="0">
            <a:spAutoFit/>
          </a:bodyPr>
          <a:lstStyle/>
          <a:p>
            <a:r>
              <a:rPr lang="en-US" sz="1400" b="1" dirty="0">
                <a:solidFill>
                  <a:schemeClr val="bg1"/>
                </a:solidFill>
                <a:latin typeface="Trebuchet MS" panose="020B0603020202020204" pitchFamily="34" charset="0"/>
              </a:rPr>
              <a:t>Inflation</a:t>
            </a:r>
          </a:p>
        </p:txBody>
      </p:sp>
      <p:sp>
        <p:nvSpPr>
          <p:cNvPr id="19" name="TextBox 18">
            <a:extLst>
              <a:ext uri="{FF2B5EF4-FFF2-40B4-BE49-F238E27FC236}">
                <a16:creationId xmlns:a16="http://schemas.microsoft.com/office/drawing/2014/main" id="{772917F0-6003-A161-6360-A8629F9E9166}"/>
              </a:ext>
            </a:extLst>
          </p:cNvPr>
          <p:cNvSpPr txBox="1"/>
          <p:nvPr/>
        </p:nvSpPr>
        <p:spPr>
          <a:xfrm>
            <a:off x="3735556" y="543689"/>
            <a:ext cx="643480" cy="307777"/>
          </a:xfrm>
          <a:prstGeom prst="rect">
            <a:avLst/>
          </a:prstGeom>
          <a:noFill/>
        </p:spPr>
        <p:txBody>
          <a:bodyPr wrap="square" rtlCol="0">
            <a:spAutoFit/>
          </a:bodyPr>
          <a:lstStyle/>
          <a:p>
            <a:r>
              <a:rPr lang="en-US" sz="1400" b="1" dirty="0">
                <a:solidFill>
                  <a:schemeClr val="bg1"/>
                </a:solidFill>
                <a:latin typeface="Trebuchet MS" panose="020B0603020202020204" pitchFamily="34" charset="0"/>
              </a:rPr>
              <a:t>GDP</a:t>
            </a:r>
          </a:p>
        </p:txBody>
      </p:sp>
      <p:sp>
        <p:nvSpPr>
          <p:cNvPr id="8" name="Rectangle: Rounded Corners 7">
            <a:extLst>
              <a:ext uri="{FF2B5EF4-FFF2-40B4-BE49-F238E27FC236}">
                <a16:creationId xmlns:a16="http://schemas.microsoft.com/office/drawing/2014/main" id="{69AB5837-3C34-D040-9EAC-B45A817DCC85}"/>
              </a:ext>
            </a:extLst>
          </p:cNvPr>
          <p:cNvSpPr/>
          <p:nvPr/>
        </p:nvSpPr>
        <p:spPr>
          <a:xfrm>
            <a:off x="3496022" y="4302752"/>
            <a:ext cx="1140849" cy="461665"/>
          </a:xfrm>
          <a:prstGeom prst="roundRect">
            <a:avLst>
              <a:gd name="adj" fmla="val 26912"/>
            </a:avLst>
          </a:prstGeom>
          <a:solidFill>
            <a:srgbClr val="004E66"/>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08C10E-ADAA-BF64-A0F1-0A0CC69E2C18}"/>
              </a:ext>
            </a:extLst>
          </p:cNvPr>
          <p:cNvSpPr txBox="1"/>
          <p:nvPr/>
        </p:nvSpPr>
        <p:spPr>
          <a:xfrm>
            <a:off x="3557289" y="4379695"/>
            <a:ext cx="1041119" cy="307777"/>
          </a:xfrm>
          <a:prstGeom prst="rect">
            <a:avLst/>
          </a:prstGeom>
          <a:noFill/>
        </p:spPr>
        <p:txBody>
          <a:bodyPr wrap="square" rtlCol="0">
            <a:spAutoFit/>
          </a:bodyPr>
          <a:lstStyle/>
          <a:p>
            <a:r>
              <a:rPr lang="en-US" sz="1400" b="1" dirty="0">
                <a:solidFill>
                  <a:schemeClr val="bg1"/>
                </a:solidFill>
                <a:latin typeface="Trebuchet MS" panose="020B0603020202020204" pitchFamily="34" charset="0"/>
              </a:rPr>
              <a:t>Economy</a:t>
            </a:r>
          </a:p>
        </p:txBody>
      </p:sp>
      <p:sp>
        <p:nvSpPr>
          <p:cNvPr id="10" name="Rectangle 9">
            <a:extLst>
              <a:ext uri="{FF2B5EF4-FFF2-40B4-BE49-F238E27FC236}">
                <a16:creationId xmlns:a16="http://schemas.microsoft.com/office/drawing/2014/main" id="{CB1A675A-A1E7-F097-AECA-6EF0D057BDB0}"/>
              </a:ext>
            </a:extLst>
          </p:cNvPr>
          <p:cNvSpPr/>
          <p:nvPr/>
        </p:nvSpPr>
        <p:spPr>
          <a:xfrm>
            <a:off x="3797756" y="5212119"/>
            <a:ext cx="8307578" cy="11981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BA1D5A-0122-57F6-0519-70546C1A3057}"/>
              </a:ext>
            </a:extLst>
          </p:cNvPr>
          <p:cNvSpPr txBox="1"/>
          <p:nvPr/>
        </p:nvSpPr>
        <p:spPr>
          <a:xfrm>
            <a:off x="4823594" y="5173928"/>
            <a:ext cx="7166729" cy="889411"/>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
                <a:srgbClr val="00205F"/>
              </a:buClr>
              <a:buSzTx/>
              <a:tabLst/>
              <a:defRPr/>
            </a:pP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The Ease of Doing Business rating has little impact on Internally </a:t>
            </a:r>
            <a:r>
              <a:rPr lang="en-GB" sz="1200" dirty="0">
                <a:solidFill>
                  <a:prstClr val="black"/>
                </a:solidFill>
                <a:latin typeface="Trebuchet MS" panose="020B0603020202020204" pitchFamily="34" charset="0"/>
              </a:rPr>
              <a:t>G</a:t>
            </a:r>
            <a:r>
              <a:rPr kumimoji="0" lang="en-GB" sz="12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enerated</a:t>
            </a: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a:t>
            </a:r>
            <a:r>
              <a:rPr lang="en-GB" sz="1200" dirty="0">
                <a:solidFill>
                  <a:prstClr val="black"/>
                </a:solidFill>
                <a:latin typeface="Trebuchet MS" panose="020B0603020202020204" pitchFamily="34" charset="0"/>
              </a:rPr>
              <a:t>R</a:t>
            </a:r>
            <a:r>
              <a:rPr kumimoji="0" lang="en-GB" sz="12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evenue</a:t>
            </a: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and thus little impact on State </a:t>
            </a:r>
            <a:r>
              <a:rPr lang="en-GB" sz="1200" dirty="0">
                <a:solidFill>
                  <a:prstClr val="black"/>
                </a:solidFill>
                <a:latin typeface="Trebuchet MS" panose="020B0603020202020204" pitchFamily="34" charset="0"/>
              </a:rPr>
              <a:t>R</a:t>
            </a:r>
            <a:r>
              <a:rPr kumimoji="0" lang="en-GB" sz="12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evenue</a:t>
            </a: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However, in order to improve its ranking on </a:t>
            </a:r>
            <a:r>
              <a:rPr kumimoji="0" lang="en-GB" sz="12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EoDB</a:t>
            </a:r>
            <a:r>
              <a:rPr kumimoji="0" lang="en-GB"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Lagos should pay close attention to its Commerce and Industry regulations and policies.</a:t>
            </a:r>
          </a:p>
        </p:txBody>
      </p:sp>
      <p:sp>
        <p:nvSpPr>
          <p:cNvPr id="12" name="Rectangle: Rounded Corners 11">
            <a:extLst>
              <a:ext uri="{FF2B5EF4-FFF2-40B4-BE49-F238E27FC236}">
                <a16:creationId xmlns:a16="http://schemas.microsoft.com/office/drawing/2014/main" id="{C9A8C1A2-90A8-C516-3443-448FC47F91C1}"/>
              </a:ext>
            </a:extLst>
          </p:cNvPr>
          <p:cNvSpPr/>
          <p:nvPr/>
        </p:nvSpPr>
        <p:spPr>
          <a:xfrm>
            <a:off x="3517118" y="5574122"/>
            <a:ext cx="1140849" cy="461665"/>
          </a:xfrm>
          <a:prstGeom prst="roundRect">
            <a:avLst>
              <a:gd name="adj" fmla="val 26912"/>
            </a:avLst>
          </a:prstGeom>
          <a:solidFill>
            <a:srgbClr val="004E66"/>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FF58C1-FD36-CF4A-A8F6-CE4C162C70EB}"/>
              </a:ext>
            </a:extLst>
          </p:cNvPr>
          <p:cNvSpPr txBox="1"/>
          <p:nvPr/>
        </p:nvSpPr>
        <p:spPr>
          <a:xfrm>
            <a:off x="3578385" y="5651065"/>
            <a:ext cx="1041119" cy="307777"/>
          </a:xfrm>
          <a:prstGeom prst="rect">
            <a:avLst/>
          </a:prstGeom>
          <a:noFill/>
        </p:spPr>
        <p:txBody>
          <a:bodyPr wrap="square" rtlCol="0">
            <a:spAutoFit/>
          </a:bodyPr>
          <a:lstStyle/>
          <a:p>
            <a:r>
              <a:rPr lang="en-US" sz="1400" b="1" dirty="0" err="1">
                <a:solidFill>
                  <a:schemeClr val="bg1"/>
                </a:solidFill>
                <a:latin typeface="Trebuchet MS" panose="020B0603020202020204" pitchFamily="34" charset="0"/>
              </a:rPr>
              <a:t>EoDB</a:t>
            </a:r>
            <a:endParaRPr lang="en-US" sz="14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8171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A20C4-9720-42E4-B539-EDA050C12665}"/>
              </a:ext>
            </a:extLst>
          </p:cNvPr>
          <p:cNvSpPr>
            <a:spLocks noGrp="1"/>
          </p:cNvSpPr>
          <p:nvPr>
            <p:ph type="sldNum" sz="quarter" idx="12"/>
          </p:nvPr>
        </p:nvSpPr>
        <p:spPr/>
        <p:txBody>
          <a:bodyPr/>
          <a:lstStyle/>
          <a:p>
            <a:fld id="{B55E7332-B74C-4FC6-99A2-D8C412507BB4}" type="slidenum">
              <a:rPr lang="x-none" smtClean="0"/>
              <a:t>9</a:t>
            </a:fld>
            <a:endParaRPr lang="x-none" dirty="0"/>
          </a:p>
        </p:txBody>
      </p:sp>
      <p:sp>
        <p:nvSpPr>
          <p:cNvPr id="7" name="Rectangle 6">
            <a:extLst>
              <a:ext uri="{FF2B5EF4-FFF2-40B4-BE49-F238E27FC236}">
                <a16:creationId xmlns:a16="http://schemas.microsoft.com/office/drawing/2014/main" id="{27C689F1-77C9-C057-23AE-50CD13659138}"/>
              </a:ext>
            </a:extLst>
          </p:cNvPr>
          <p:cNvSpPr/>
          <p:nvPr/>
        </p:nvSpPr>
        <p:spPr>
          <a:xfrm>
            <a:off x="0" y="551793"/>
            <a:ext cx="2806262" cy="6306207"/>
          </a:xfrm>
          <a:prstGeom prst="rect">
            <a:avLst/>
          </a:prstGeom>
          <a:solidFill>
            <a:srgbClr val="1D56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F81E23E-B555-F85D-562D-C89C4A58548C}"/>
              </a:ext>
            </a:extLst>
          </p:cNvPr>
          <p:cNvCxnSpPr>
            <a:cxnSpLocks/>
          </p:cNvCxnSpPr>
          <p:nvPr/>
        </p:nvCxnSpPr>
        <p:spPr>
          <a:xfrm rot="16200000">
            <a:off x="4273436" y="3678703"/>
            <a:ext cx="6264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539538B-22C3-ADC9-9F5D-1C3A87C298E5}"/>
              </a:ext>
            </a:extLst>
          </p:cNvPr>
          <p:cNvCxnSpPr>
            <a:cxnSpLocks/>
          </p:cNvCxnSpPr>
          <p:nvPr/>
        </p:nvCxnSpPr>
        <p:spPr>
          <a:xfrm rot="10800000">
            <a:off x="3575668" y="2555599"/>
            <a:ext cx="3636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E6FD34-C533-9FF3-FD59-75106E358D9F}"/>
              </a:ext>
            </a:extLst>
          </p:cNvPr>
          <p:cNvCxnSpPr>
            <a:cxnSpLocks/>
          </p:cNvCxnSpPr>
          <p:nvPr/>
        </p:nvCxnSpPr>
        <p:spPr>
          <a:xfrm rot="10800000">
            <a:off x="3546427" y="4976456"/>
            <a:ext cx="3636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5F111BA-F6EE-2C0A-560C-73C202844799}"/>
              </a:ext>
            </a:extLst>
          </p:cNvPr>
          <p:cNvCxnSpPr>
            <a:cxnSpLocks/>
          </p:cNvCxnSpPr>
          <p:nvPr/>
        </p:nvCxnSpPr>
        <p:spPr>
          <a:xfrm rot="10800000">
            <a:off x="7569660" y="3823142"/>
            <a:ext cx="3636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3509A03-2F35-D08E-688A-643CAC8DDA1B}"/>
              </a:ext>
            </a:extLst>
          </p:cNvPr>
          <p:cNvSpPr txBox="1"/>
          <p:nvPr/>
        </p:nvSpPr>
        <p:spPr>
          <a:xfrm>
            <a:off x="3079960" y="1486514"/>
            <a:ext cx="4228592" cy="1015663"/>
          </a:xfrm>
          <a:prstGeom prst="rect">
            <a:avLst/>
          </a:prstGeom>
          <a:noFill/>
        </p:spPr>
        <p:txBody>
          <a:bodyPr wrap="square">
            <a:spAutoFit/>
          </a:bodyPr>
          <a:lstStyle/>
          <a:p>
            <a:pPr lvl="0" algn="just"/>
            <a:r>
              <a:rPr lang="en-GB" sz="1200" dirty="0">
                <a:solidFill>
                  <a:schemeClr val="tx1">
                    <a:lumMod val="75000"/>
                    <a:lumOff val="25000"/>
                  </a:schemeClr>
                </a:solidFill>
                <a:latin typeface="Trebuchet MS" panose="020B0603020202020204" pitchFamily="34" charset="0"/>
              </a:rPr>
              <a:t>The</a:t>
            </a:r>
            <a:r>
              <a:rPr lang="en-GB" sz="1200" b="0" i="0" dirty="0">
                <a:solidFill>
                  <a:schemeClr val="tx1">
                    <a:lumMod val="75000"/>
                    <a:lumOff val="25000"/>
                  </a:schemeClr>
                </a:solidFill>
                <a:effectLst/>
                <a:latin typeface="Trebuchet MS" panose="020B0603020202020204" pitchFamily="34" charset="0"/>
              </a:rPr>
              <a:t> State inflation declined to 22.67% in February 2023 from 24.71% in January 2023.</a:t>
            </a:r>
            <a:r>
              <a:rPr lang="en-US" sz="1200" dirty="0">
                <a:solidFill>
                  <a:schemeClr val="tx1">
                    <a:lumMod val="75000"/>
                    <a:lumOff val="25000"/>
                  </a:schemeClr>
                </a:solidFill>
                <a:latin typeface="Trebuchet MS" panose="020B0603020202020204" pitchFamily="34" charset="0"/>
              </a:rPr>
              <a:t> </a:t>
            </a:r>
            <a:r>
              <a:rPr lang="en-US" sz="1200" b="0" i="0" dirty="0">
                <a:solidFill>
                  <a:schemeClr val="tx1">
                    <a:lumMod val="75000"/>
                    <a:lumOff val="25000"/>
                  </a:schemeClr>
                </a:solidFill>
                <a:effectLst/>
                <a:latin typeface="Trebuchet MS" panose="020B0603020202020204" pitchFamily="34" charset="0"/>
              </a:rPr>
              <a:t>The volatility of inflation in Nigeria particularly in Lagos State is complex due to government policies, fluctuations in the exchange rate, and changes in global commodity prices. </a:t>
            </a:r>
            <a:endParaRPr lang="en-NG" sz="1200" b="0" dirty="0">
              <a:solidFill>
                <a:schemeClr val="tx1">
                  <a:lumMod val="75000"/>
                  <a:lumOff val="25000"/>
                </a:schemeClr>
              </a:solidFill>
              <a:latin typeface="Trebuchet MS" panose="020B0603020202020204" pitchFamily="34" charset="0"/>
            </a:endParaRPr>
          </a:p>
        </p:txBody>
      </p:sp>
      <p:sp>
        <p:nvSpPr>
          <p:cNvPr id="23" name="TextBox 22">
            <a:extLst>
              <a:ext uri="{FF2B5EF4-FFF2-40B4-BE49-F238E27FC236}">
                <a16:creationId xmlns:a16="http://schemas.microsoft.com/office/drawing/2014/main" id="{7DC7AE6C-BDC4-B173-4755-3F8E58528A32}"/>
              </a:ext>
            </a:extLst>
          </p:cNvPr>
          <p:cNvSpPr txBox="1"/>
          <p:nvPr/>
        </p:nvSpPr>
        <p:spPr>
          <a:xfrm>
            <a:off x="4657699" y="668856"/>
            <a:ext cx="151592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1E4A99"/>
                </a:solidFill>
                <a:effectLst/>
                <a:uLnTx/>
                <a:uFillTx/>
                <a:latin typeface="Agency FB" panose="020B0503020202020204" pitchFamily="34" charset="0"/>
                <a:ea typeface="+mn-ea"/>
                <a:cs typeface="+mn-cs"/>
              </a:rPr>
              <a:t>22.64%</a:t>
            </a:r>
            <a:endParaRPr kumimoji="0" lang="en-US" sz="3600" b="1" i="0" u="none" strike="noStrike" kern="1200" cap="none" spc="0" normalizeH="0" baseline="0" noProof="0" dirty="0">
              <a:ln>
                <a:noFill/>
              </a:ln>
              <a:solidFill>
                <a:srgbClr val="1E4A99"/>
              </a:solidFill>
              <a:effectLst/>
              <a:uLnTx/>
              <a:uFillTx/>
              <a:latin typeface="Agency FB" panose="020B0503020202020204" pitchFamily="34" charset="0"/>
              <a:ea typeface="+mn-ea"/>
              <a:cs typeface="+mn-cs"/>
            </a:endParaRPr>
          </a:p>
        </p:txBody>
      </p:sp>
      <p:sp>
        <p:nvSpPr>
          <p:cNvPr id="25" name="TextBox 24">
            <a:extLst>
              <a:ext uri="{FF2B5EF4-FFF2-40B4-BE49-F238E27FC236}">
                <a16:creationId xmlns:a16="http://schemas.microsoft.com/office/drawing/2014/main" id="{073826C4-7354-6C16-C07F-E764F9B15BFB}"/>
              </a:ext>
            </a:extLst>
          </p:cNvPr>
          <p:cNvSpPr txBox="1"/>
          <p:nvPr/>
        </p:nvSpPr>
        <p:spPr>
          <a:xfrm>
            <a:off x="3180173" y="3704896"/>
            <a:ext cx="4061040" cy="1200329"/>
          </a:xfrm>
          <a:prstGeom prst="rect">
            <a:avLst/>
          </a:prstGeom>
          <a:noFill/>
        </p:spPr>
        <p:txBody>
          <a:bodyPr wrap="square">
            <a:spAutoFit/>
          </a:bodyPr>
          <a:lstStyle/>
          <a:p>
            <a:pPr lvl="0" algn="just"/>
            <a:r>
              <a:rPr lang="en-GB" sz="1200" dirty="0">
                <a:solidFill>
                  <a:schemeClr val="tx1">
                    <a:lumMod val="75000"/>
                    <a:lumOff val="25000"/>
                  </a:schemeClr>
                </a:solidFill>
                <a:latin typeface="Trebuchet MS" panose="020B0603020202020204" pitchFamily="34" charset="0"/>
              </a:rPr>
              <a:t>According to a report released by the Presidential Business Environment Council (PEBEC), Lagos fell from 20th in 2021 to 29th in 2023 on the </a:t>
            </a:r>
            <a:r>
              <a:rPr lang="en-GB" sz="1200" dirty="0" err="1">
                <a:solidFill>
                  <a:schemeClr val="tx1">
                    <a:lumMod val="75000"/>
                    <a:lumOff val="25000"/>
                  </a:schemeClr>
                </a:solidFill>
                <a:latin typeface="Trebuchet MS" panose="020B0603020202020204" pitchFamily="34" charset="0"/>
              </a:rPr>
              <a:t>EoDB</a:t>
            </a:r>
            <a:r>
              <a:rPr lang="en-GB" sz="1200" dirty="0">
                <a:solidFill>
                  <a:schemeClr val="tx1">
                    <a:lumMod val="75000"/>
                    <a:lumOff val="25000"/>
                  </a:schemeClr>
                </a:solidFill>
                <a:latin typeface="Trebuchet MS" panose="020B0603020202020204" pitchFamily="34" charset="0"/>
              </a:rPr>
              <a:t> report. According to the report, reforms must be properly communicated and designed to address the specific pain points of MSME.</a:t>
            </a:r>
            <a:endParaRPr lang="en-NG" sz="1200" dirty="0">
              <a:solidFill>
                <a:schemeClr val="tx1">
                  <a:lumMod val="75000"/>
                  <a:lumOff val="25000"/>
                </a:schemeClr>
              </a:solidFill>
              <a:latin typeface="Trebuchet MS" panose="020B0603020202020204" pitchFamily="34" charset="0"/>
            </a:endParaRPr>
          </a:p>
        </p:txBody>
      </p:sp>
      <p:pic>
        <p:nvPicPr>
          <p:cNvPr id="5124" name="Picture 4" descr="Icon For Business #149457 - Free Icons Library">
            <a:extLst>
              <a:ext uri="{FF2B5EF4-FFF2-40B4-BE49-F238E27FC236}">
                <a16:creationId xmlns:a16="http://schemas.microsoft.com/office/drawing/2014/main" id="{BBC3B8AE-1548-3A73-A217-1D806F8ABA21}"/>
              </a:ext>
            </a:extLst>
          </p:cNvPr>
          <p:cNvPicPr>
            <a:picLocks noChangeAspect="1" noChangeArrowheads="1"/>
          </p:cNvPicPr>
          <p:nvPr/>
        </p:nvPicPr>
        <p:blipFill>
          <a:blip r:embed="rId2">
            <a:clrChange>
              <a:clrFrom>
                <a:srgbClr val="FFFFFF"/>
              </a:clrFrom>
              <a:clrTo>
                <a:srgbClr val="FFFFFF">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055957" y="2711550"/>
            <a:ext cx="883226" cy="88322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48AF3D5-4A61-22D5-0437-751C49DEE1BF}"/>
              </a:ext>
            </a:extLst>
          </p:cNvPr>
          <p:cNvSpPr txBox="1"/>
          <p:nvPr/>
        </p:nvSpPr>
        <p:spPr>
          <a:xfrm>
            <a:off x="3990734" y="2812966"/>
            <a:ext cx="3302029" cy="738664"/>
          </a:xfrm>
          <a:prstGeom prst="rect">
            <a:avLst/>
          </a:prstGeom>
          <a:noFill/>
        </p:spPr>
        <p:txBody>
          <a:bodyPr wrap="square">
            <a:spAutoFit/>
          </a:bodyPr>
          <a:lstStyle/>
          <a:p>
            <a:r>
              <a:rPr kumimoji="0" lang="en-US" sz="1400" b="1" i="0" u="none" strike="noStrike" kern="1200" cap="none" spc="0" normalizeH="0" baseline="0" noProof="0" dirty="0">
                <a:ln>
                  <a:noFill/>
                </a:ln>
                <a:solidFill>
                  <a:srgbClr val="26BA42"/>
                </a:solidFill>
                <a:effectLst/>
                <a:uLnTx/>
                <a:uFillTx/>
                <a:latin typeface="Trebuchet MS" panose="020B0603020202020204" pitchFamily="34" charset="0"/>
                <a:ea typeface="+mn-ea"/>
                <a:cs typeface="+mn-cs"/>
              </a:rPr>
              <a:t>Lagos State was ranked 29</a:t>
            </a:r>
            <a:r>
              <a:rPr kumimoji="0" lang="en-US" sz="1400" b="1" i="0" u="none" strike="noStrike" kern="1200" cap="none" spc="0" normalizeH="0" baseline="30000" noProof="0" dirty="0">
                <a:ln>
                  <a:noFill/>
                </a:ln>
                <a:solidFill>
                  <a:srgbClr val="26BA42"/>
                </a:solidFill>
                <a:effectLst/>
                <a:uLnTx/>
                <a:uFillTx/>
                <a:latin typeface="Trebuchet MS" panose="020B0603020202020204" pitchFamily="34" charset="0"/>
                <a:ea typeface="+mn-ea"/>
                <a:cs typeface="+mn-cs"/>
              </a:rPr>
              <a:t>th</a:t>
            </a:r>
            <a:r>
              <a:rPr kumimoji="0" lang="en-US" sz="1400" b="1" i="0" u="none" strike="noStrike" kern="1200" cap="none" spc="0" normalizeH="0" baseline="0" noProof="0" dirty="0">
                <a:ln>
                  <a:noFill/>
                </a:ln>
                <a:solidFill>
                  <a:srgbClr val="26BA42"/>
                </a:solidFill>
                <a:effectLst/>
                <a:uLnTx/>
                <a:uFillTx/>
                <a:latin typeface="Trebuchet MS" panose="020B0603020202020204" pitchFamily="34" charset="0"/>
                <a:ea typeface="+mn-ea"/>
                <a:cs typeface="+mn-cs"/>
              </a:rPr>
              <a:t> on the 2023 Subnational Ease of Doing Business (</a:t>
            </a:r>
            <a:r>
              <a:rPr kumimoji="0" lang="en-US" sz="1400" b="1" i="0" u="none" strike="noStrike" kern="1200" cap="none" spc="0" normalizeH="0" baseline="0" noProof="0" dirty="0" err="1">
                <a:ln>
                  <a:noFill/>
                </a:ln>
                <a:solidFill>
                  <a:srgbClr val="26BA42"/>
                </a:solidFill>
                <a:effectLst/>
                <a:uLnTx/>
                <a:uFillTx/>
                <a:latin typeface="Trebuchet MS" panose="020B0603020202020204" pitchFamily="34" charset="0"/>
                <a:ea typeface="+mn-ea"/>
                <a:cs typeface="+mn-cs"/>
              </a:rPr>
              <a:t>EoDB</a:t>
            </a:r>
            <a:r>
              <a:rPr kumimoji="0" lang="en-US" sz="1400" b="1" i="0" u="none" strike="noStrike" kern="1200" cap="none" spc="0" normalizeH="0" baseline="0" noProof="0" dirty="0">
                <a:ln>
                  <a:noFill/>
                </a:ln>
                <a:solidFill>
                  <a:srgbClr val="26BA42"/>
                </a:solidFill>
                <a:effectLst/>
                <a:uLnTx/>
                <a:uFillTx/>
                <a:latin typeface="Trebuchet MS" panose="020B0603020202020204" pitchFamily="34" charset="0"/>
                <a:ea typeface="+mn-ea"/>
                <a:cs typeface="+mn-cs"/>
              </a:rPr>
              <a:t>)</a:t>
            </a:r>
            <a:endParaRPr lang="en-US" sz="2000" b="1" dirty="0">
              <a:solidFill>
                <a:srgbClr val="26BA42"/>
              </a:solidFill>
            </a:endParaRPr>
          </a:p>
        </p:txBody>
      </p:sp>
      <p:sp>
        <p:nvSpPr>
          <p:cNvPr id="29" name="TextBox 28">
            <a:extLst>
              <a:ext uri="{FF2B5EF4-FFF2-40B4-BE49-F238E27FC236}">
                <a16:creationId xmlns:a16="http://schemas.microsoft.com/office/drawing/2014/main" id="{6AFDBE8F-1ABD-5408-1921-19BC2C7D3524}"/>
              </a:ext>
            </a:extLst>
          </p:cNvPr>
          <p:cNvSpPr txBox="1"/>
          <p:nvPr/>
        </p:nvSpPr>
        <p:spPr>
          <a:xfrm>
            <a:off x="3158906" y="6009351"/>
            <a:ext cx="4052761" cy="646331"/>
          </a:xfrm>
          <a:prstGeom prst="rect">
            <a:avLst/>
          </a:prstGeom>
          <a:noFill/>
        </p:spPr>
        <p:txBody>
          <a:bodyPr wrap="square">
            <a:spAutoFit/>
          </a:bodyPr>
          <a:lstStyle/>
          <a:p>
            <a:pPr lvl="0"/>
            <a:r>
              <a:rPr lang="en-GB" sz="1200" dirty="0">
                <a:solidFill>
                  <a:schemeClr val="tx1">
                    <a:lumMod val="65000"/>
                    <a:lumOff val="35000"/>
                  </a:schemeClr>
                </a:solidFill>
                <a:latin typeface="Trebuchet MS" panose="020B0603020202020204" pitchFamily="34" charset="0"/>
              </a:rPr>
              <a:t>The blue line train will create a life-changing urban rail project that will transform mobility in the state, running from Marina Station to Mile 2 station.</a:t>
            </a:r>
            <a:endParaRPr lang="en-NG" sz="1200" dirty="0">
              <a:solidFill>
                <a:schemeClr val="tx1">
                  <a:lumMod val="65000"/>
                  <a:lumOff val="35000"/>
                </a:schemeClr>
              </a:solidFill>
              <a:latin typeface="Trebuchet MS" panose="020B0603020202020204" pitchFamily="34" charset="0"/>
            </a:endParaRPr>
          </a:p>
        </p:txBody>
      </p:sp>
      <p:pic>
        <p:nvPicPr>
          <p:cNvPr id="5126" name="Picture 6" descr="Railway icon vector illustration logo 13675353 Vector Art at Vecteezy">
            <a:extLst>
              <a:ext uri="{FF2B5EF4-FFF2-40B4-BE49-F238E27FC236}">
                <a16:creationId xmlns:a16="http://schemas.microsoft.com/office/drawing/2014/main" id="{73E3AA5B-8CD3-7A14-B732-8104A927C5BC}"/>
              </a:ext>
            </a:extLst>
          </p:cNvPr>
          <p:cNvPicPr>
            <a:picLocks noChangeAspect="1" noChangeArrowheads="1"/>
          </p:cNvPicPr>
          <p:nvPr/>
        </p:nvPicPr>
        <p:blipFill rotWithShape="1">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25998" t="28170" r="22081" b="27435"/>
          <a:stretch/>
        </p:blipFill>
        <p:spPr bwMode="auto">
          <a:xfrm>
            <a:off x="3158907" y="5120155"/>
            <a:ext cx="992305" cy="84847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2A1C17E8-1788-EF67-9403-7A99F3325A51}"/>
              </a:ext>
            </a:extLst>
          </p:cNvPr>
          <p:cNvGrpSpPr/>
          <p:nvPr/>
        </p:nvGrpSpPr>
        <p:grpSpPr>
          <a:xfrm>
            <a:off x="726928" y="1320313"/>
            <a:ext cx="984750" cy="4721774"/>
            <a:chOff x="726928" y="1320313"/>
            <a:chExt cx="984750" cy="4721774"/>
          </a:xfrm>
        </p:grpSpPr>
        <p:sp>
          <p:nvSpPr>
            <p:cNvPr id="30" name="TextBox 29">
              <a:extLst>
                <a:ext uri="{FF2B5EF4-FFF2-40B4-BE49-F238E27FC236}">
                  <a16:creationId xmlns:a16="http://schemas.microsoft.com/office/drawing/2014/main" id="{4A7174C2-7324-AC6E-01E6-8C75B781DCA1}"/>
                </a:ext>
              </a:extLst>
            </p:cNvPr>
            <p:cNvSpPr txBox="1"/>
            <p:nvPr/>
          </p:nvSpPr>
          <p:spPr>
            <a:xfrm rot="16200000">
              <a:off x="-1341571" y="3388812"/>
              <a:ext cx="4721774" cy="584775"/>
            </a:xfrm>
            <a:prstGeom prst="rect">
              <a:avLst/>
            </a:prstGeom>
            <a:noFill/>
          </p:spPr>
          <p:txBody>
            <a:bodyPr wrap="square" rtlCol="0">
              <a:spAutoFit/>
            </a:bodyPr>
            <a:lstStyle/>
            <a:p>
              <a:pPr algn="ctr"/>
              <a:r>
                <a:rPr lang="en-US" sz="3200" b="1" dirty="0">
                  <a:solidFill>
                    <a:schemeClr val="bg1"/>
                  </a:solidFill>
                  <a:latin typeface="Trebuchet MS" panose="020B0603020202020204" pitchFamily="34" charset="0"/>
                </a:rPr>
                <a:t>ECONOMIC HIGHLIGHTS</a:t>
              </a:r>
            </a:p>
          </p:txBody>
        </p:sp>
        <p:cxnSp>
          <p:nvCxnSpPr>
            <p:cNvPr id="32" name="Straight Arrow Connector 31">
              <a:extLst>
                <a:ext uri="{FF2B5EF4-FFF2-40B4-BE49-F238E27FC236}">
                  <a16:creationId xmlns:a16="http://schemas.microsoft.com/office/drawing/2014/main" id="{9355B8B2-3DE9-30A2-00D2-BB67A3FF21EC}"/>
                </a:ext>
              </a:extLst>
            </p:cNvPr>
            <p:cNvCxnSpPr>
              <a:cxnSpLocks/>
            </p:cNvCxnSpPr>
            <p:nvPr/>
          </p:nvCxnSpPr>
          <p:spPr>
            <a:xfrm rot="16200000">
              <a:off x="281278" y="3681199"/>
              <a:ext cx="2556000" cy="0"/>
            </a:xfrm>
            <a:prstGeom prst="straightConnector1">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3445F21-AD15-EBAD-A384-32715B4878F6}"/>
                </a:ext>
              </a:extLst>
            </p:cNvPr>
            <p:cNvCxnSpPr>
              <a:cxnSpLocks/>
            </p:cNvCxnSpPr>
            <p:nvPr/>
          </p:nvCxnSpPr>
          <p:spPr>
            <a:xfrm rot="16200000">
              <a:off x="433678" y="3833599"/>
              <a:ext cx="2556000" cy="0"/>
            </a:xfrm>
            <a:prstGeom prst="straightConnector1">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139EA5F6-B3CD-093E-06FA-D7B19F566743}"/>
              </a:ext>
            </a:extLst>
          </p:cNvPr>
          <p:cNvSpPr txBox="1"/>
          <p:nvPr/>
        </p:nvSpPr>
        <p:spPr>
          <a:xfrm>
            <a:off x="7569660" y="5206614"/>
            <a:ext cx="4091582" cy="1200329"/>
          </a:xfrm>
          <a:prstGeom prst="rect">
            <a:avLst/>
          </a:prstGeom>
          <a:noFill/>
        </p:spPr>
        <p:txBody>
          <a:bodyPr wrap="square">
            <a:spAutoFit/>
          </a:bodyPr>
          <a:lstStyle/>
          <a:p>
            <a:pPr lvl="0" algn="just"/>
            <a:r>
              <a:rPr lang="en-US" sz="1200" b="0" i="0" dirty="0">
                <a:solidFill>
                  <a:schemeClr val="tx1">
                    <a:lumMod val="75000"/>
                    <a:lumOff val="25000"/>
                  </a:schemeClr>
                </a:solidFill>
                <a:latin typeface="Trebuchet MS" panose="020B0603020202020204" pitchFamily="34" charset="0"/>
              </a:rPr>
              <a:t>The State signed a Memorandum of Understanding (MoU) with </a:t>
            </a:r>
            <a:r>
              <a:rPr lang="en-US" sz="1200" b="0" i="0" dirty="0" err="1">
                <a:solidFill>
                  <a:schemeClr val="tx1">
                    <a:lumMod val="75000"/>
                    <a:lumOff val="25000"/>
                  </a:schemeClr>
                </a:solidFill>
                <a:latin typeface="Trebuchet MS" panose="020B0603020202020204" pitchFamily="34" charset="0"/>
              </a:rPr>
              <a:t>eTranzact</a:t>
            </a:r>
            <a:r>
              <a:rPr lang="en-US" sz="1200" b="0" i="0" dirty="0">
                <a:solidFill>
                  <a:schemeClr val="tx1">
                    <a:lumMod val="75000"/>
                    <a:lumOff val="25000"/>
                  </a:schemeClr>
                </a:solidFill>
                <a:latin typeface="Trebuchet MS" panose="020B0603020202020204" pitchFamily="34" charset="0"/>
              </a:rPr>
              <a:t> to deploy an integrated technology solution </a:t>
            </a:r>
            <a:r>
              <a:rPr lang="en-US" sz="1200" dirty="0">
                <a:solidFill>
                  <a:schemeClr val="tx1">
                    <a:lumMod val="75000"/>
                    <a:lumOff val="25000"/>
                  </a:schemeClr>
                </a:solidFill>
                <a:latin typeface="Trebuchet MS" panose="020B0603020202020204" pitchFamily="34" charset="0"/>
              </a:rPr>
              <a:t>for </a:t>
            </a:r>
            <a:r>
              <a:rPr lang="en-US" sz="1200" b="0" i="0" dirty="0">
                <a:solidFill>
                  <a:schemeClr val="tx1">
                    <a:lumMod val="75000"/>
                    <a:lumOff val="25000"/>
                  </a:schemeClr>
                </a:solidFill>
                <a:latin typeface="Trebuchet MS" panose="020B0603020202020204" pitchFamily="34" charset="0"/>
              </a:rPr>
              <a:t>data collection, management, and digitization of revenue collection processes to regulate them and enhance the state’s Internally Generated Revenue</a:t>
            </a:r>
            <a:endParaRPr lang="en-NG" sz="1200" dirty="0">
              <a:solidFill>
                <a:schemeClr val="tx1">
                  <a:lumMod val="75000"/>
                  <a:lumOff val="25000"/>
                </a:schemeClr>
              </a:solidFill>
              <a:latin typeface="Trebuchet MS" panose="020B0603020202020204" pitchFamily="34" charset="0"/>
            </a:endParaRPr>
          </a:p>
        </p:txBody>
      </p:sp>
      <p:pic>
        <p:nvPicPr>
          <p:cNvPr id="1030" name="Picture 6" descr="eTranzact International PLC | LinkedIn">
            <a:extLst>
              <a:ext uri="{FF2B5EF4-FFF2-40B4-BE49-F238E27FC236}">
                <a16:creationId xmlns:a16="http://schemas.microsoft.com/office/drawing/2014/main" id="{2D88E973-9ACF-7F04-C0D2-A4A1743C1EE7}"/>
              </a:ext>
            </a:extLst>
          </p:cNvPr>
          <p:cNvPicPr>
            <a:picLocks noChangeAspect="1" noChangeArrowheads="1"/>
          </p:cNvPicPr>
          <p:nvPr/>
        </p:nvPicPr>
        <p:blipFill>
          <a:blip r:embed="rId5">
            <a:clrChange>
              <a:clrFrom>
                <a:srgbClr val="FFFBF8"/>
              </a:clrFrom>
              <a:clrTo>
                <a:srgbClr val="FFFBF8">
                  <a:alpha val="0"/>
                </a:srgbClr>
              </a:clrTo>
            </a:clrChange>
            <a:extLst>
              <a:ext uri="{28A0092B-C50C-407E-A947-70E740481C1C}">
                <a14:useLocalDpi xmlns:a14="http://schemas.microsoft.com/office/drawing/2010/main" val="0"/>
              </a:ext>
            </a:extLst>
          </a:blip>
          <a:srcRect/>
          <a:stretch>
            <a:fillRect/>
          </a:stretch>
        </p:blipFill>
        <p:spPr bwMode="auto">
          <a:xfrm>
            <a:off x="7518110" y="3994142"/>
            <a:ext cx="1070574" cy="10705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E8F7168-0BBD-0414-30C3-2245996EF57F}"/>
              </a:ext>
            </a:extLst>
          </p:cNvPr>
          <p:cNvSpPr txBox="1"/>
          <p:nvPr/>
        </p:nvSpPr>
        <p:spPr>
          <a:xfrm>
            <a:off x="8479084" y="4201353"/>
            <a:ext cx="2985988" cy="738664"/>
          </a:xfrm>
          <a:prstGeom prst="rect">
            <a:avLst/>
          </a:prstGeom>
          <a:noFill/>
        </p:spPr>
        <p:txBody>
          <a:bodyPr wrap="square">
            <a:spAutoFit/>
          </a:bodyPr>
          <a:lstStyle/>
          <a:p>
            <a:r>
              <a:rPr kumimoji="0" lang="en-US" sz="1400" b="1" i="0" u="none" strike="noStrike" kern="1200" cap="none" spc="0" normalizeH="0" baseline="0" noProof="0" dirty="0">
                <a:ln>
                  <a:noFill/>
                </a:ln>
                <a:solidFill>
                  <a:srgbClr val="B93538"/>
                </a:solidFill>
                <a:effectLst/>
                <a:uLnTx/>
                <a:uFillTx/>
                <a:latin typeface="Trebuchet MS" panose="020B0603020202020204" pitchFamily="34" charset="0"/>
                <a:ea typeface="+mn-ea"/>
                <a:cs typeface="+mn-cs"/>
              </a:rPr>
              <a:t>Investment partnership between Lagos State and </a:t>
            </a:r>
            <a:r>
              <a:rPr lang="en-US" sz="1400" b="1" dirty="0">
                <a:solidFill>
                  <a:srgbClr val="B93538"/>
                </a:solidFill>
                <a:latin typeface="Trebuchet MS" panose="020B0603020202020204" pitchFamily="34" charset="0"/>
              </a:rPr>
              <a:t>e-</a:t>
            </a:r>
            <a:r>
              <a:rPr lang="en-US" sz="1400" b="1" dirty="0" err="1">
                <a:solidFill>
                  <a:srgbClr val="B93538"/>
                </a:solidFill>
                <a:latin typeface="Trebuchet MS" panose="020B0603020202020204" pitchFamily="34" charset="0"/>
              </a:rPr>
              <a:t>Tranzact</a:t>
            </a:r>
            <a:r>
              <a:rPr lang="en-US" sz="1400" b="1" dirty="0">
                <a:solidFill>
                  <a:srgbClr val="B93538"/>
                </a:solidFill>
                <a:latin typeface="Trebuchet MS" panose="020B0603020202020204" pitchFamily="34" charset="0"/>
              </a:rPr>
              <a:t> for </a:t>
            </a:r>
            <a:r>
              <a:rPr kumimoji="0" lang="en-US" sz="1400" b="1" i="0" u="none" strike="noStrike" kern="1200" cap="none" spc="0" normalizeH="0" baseline="0" noProof="0" dirty="0">
                <a:ln>
                  <a:noFill/>
                </a:ln>
                <a:solidFill>
                  <a:srgbClr val="B93538"/>
                </a:solidFill>
                <a:effectLst/>
                <a:uLnTx/>
                <a:uFillTx/>
                <a:latin typeface="Trebuchet MS" panose="020B0603020202020204" pitchFamily="34" charset="0"/>
                <a:ea typeface="+mn-ea"/>
                <a:cs typeface="+mn-cs"/>
              </a:rPr>
              <a:t>integrated technology solution. </a:t>
            </a:r>
            <a:endParaRPr lang="en-US" sz="2000" b="1" dirty="0">
              <a:solidFill>
                <a:srgbClr val="B93538"/>
              </a:solidFill>
            </a:endParaRPr>
          </a:p>
        </p:txBody>
      </p:sp>
      <p:sp>
        <p:nvSpPr>
          <p:cNvPr id="3" name="TextBox 2">
            <a:extLst>
              <a:ext uri="{FF2B5EF4-FFF2-40B4-BE49-F238E27FC236}">
                <a16:creationId xmlns:a16="http://schemas.microsoft.com/office/drawing/2014/main" id="{E32E22F2-8029-0BD5-8985-8A0714B954E0}"/>
              </a:ext>
            </a:extLst>
          </p:cNvPr>
          <p:cNvSpPr txBox="1"/>
          <p:nvPr/>
        </p:nvSpPr>
        <p:spPr>
          <a:xfrm>
            <a:off x="8873390" y="1649054"/>
            <a:ext cx="1786271"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1E4A99"/>
                </a:solidFill>
                <a:latin typeface="Agency FB" panose="020B0503020202020204" pitchFamily="34" charset="0"/>
              </a:rPr>
              <a:t>$35</a:t>
            </a:r>
            <a:r>
              <a:rPr kumimoji="0" lang="en-GB" sz="4000" b="1" i="0" u="none" strike="noStrike" kern="1200" cap="none" spc="0" normalizeH="0" baseline="0" noProof="0" dirty="0">
                <a:ln>
                  <a:noFill/>
                </a:ln>
                <a:solidFill>
                  <a:srgbClr val="1E4A99"/>
                </a:solidFill>
                <a:effectLst/>
                <a:uLnTx/>
                <a:uFillTx/>
                <a:latin typeface="Agency FB" panose="020B0503020202020204" pitchFamily="34" charset="0"/>
                <a:ea typeface="+mn-ea"/>
                <a:cs typeface="+mn-cs"/>
              </a:rPr>
              <a:t>.53B</a:t>
            </a:r>
            <a:endParaRPr kumimoji="0" lang="en-US" sz="4000" b="1" i="0" u="none" strike="noStrike" kern="1200" cap="none" spc="0" normalizeH="0" baseline="0" noProof="0" dirty="0">
              <a:ln>
                <a:noFill/>
              </a:ln>
              <a:solidFill>
                <a:srgbClr val="1E4A99"/>
              </a:solidFill>
              <a:effectLst/>
              <a:uLnTx/>
              <a:uFillTx/>
              <a:latin typeface="Agency FB" panose="020B0503020202020204" pitchFamily="34" charset="0"/>
              <a:ea typeface="+mn-ea"/>
              <a:cs typeface="+mn-cs"/>
            </a:endParaRPr>
          </a:p>
        </p:txBody>
      </p:sp>
      <p:sp>
        <p:nvSpPr>
          <p:cNvPr id="5" name="TextBox 4">
            <a:extLst>
              <a:ext uri="{FF2B5EF4-FFF2-40B4-BE49-F238E27FC236}">
                <a16:creationId xmlns:a16="http://schemas.microsoft.com/office/drawing/2014/main" id="{A3213707-B46E-0D26-B466-9558BCC368C7}"/>
              </a:ext>
            </a:extLst>
          </p:cNvPr>
          <p:cNvSpPr txBox="1"/>
          <p:nvPr/>
        </p:nvSpPr>
        <p:spPr>
          <a:xfrm>
            <a:off x="7502320" y="2509992"/>
            <a:ext cx="4091582" cy="1015663"/>
          </a:xfrm>
          <a:prstGeom prst="rect">
            <a:avLst/>
          </a:prstGeom>
          <a:noFill/>
        </p:spPr>
        <p:txBody>
          <a:bodyPr wrap="square">
            <a:spAutoFit/>
          </a:bodyPr>
          <a:lstStyle/>
          <a:p>
            <a:pPr lvl="0" algn="just"/>
            <a:r>
              <a:rPr lang="en-US" sz="1200" dirty="0">
                <a:solidFill>
                  <a:schemeClr val="tx1">
                    <a:lumMod val="75000"/>
                    <a:lumOff val="25000"/>
                  </a:schemeClr>
                </a:solidFill>
                <a:latin typeface="Trebuchet MS" panose="020B0603020202020204" pitchFamily="34" charset="0"/>
              </a:rPr>
              <a:t>External Reserves declined by about 4% to $35.53billion at the end of March 30</a:t>
            </a:r>
            <a:r>
              <a:rPr lang="en-US" sz="1200" baseline="30000" dirty="0">
                <a:solidFill>
                  <a:schemeClr val="tx1">
                    <a:lumMod val="75000"/>
                    <a:lumOff val="25000"/>
                  </a:schemeClr>
                </a:solidFill>
                <a:latin typeface="Trebuchet MS" panose="020B0603020202020204" pitchFamily="34" charset="0"/>
              </a:rPr>
              <a:t>th</a:t>
            </a:r>
            <a:r>
              <a:rPr lang="en-US" sz="1200" dirty="0">
                <a:solidFill>
                  <a:schemeClr val="tx1">
                    <a:lumMod val="75000"/>
                    <a:lumOff val="25000"/>
                  </a:schemeClr>
                </a:solidFill>
                <a:latin typeface="Trebuchet MS" panose="020B0603020202020204" pitchFamily="34" charset="0"/>
              </a:rPr>
              <a:t>,2023, from its January figures of $36.99billion. The decline is attributed to the fall in global crude oil prices as the country is heavily reliant on crude oil export for its foreign exchange earnings</a:t>
            </a:r>
            <a:endParaRPr lang="en-NG" sz="1200" b="0" dirty="0">
              <a:solidFill>
                <a:schemeClr val="tx1">
                  <a:lumMod val="75000"/>
                  <a:lumOff val="25000"/>
                </a:schemeClr>
              </a:solidFill>
              <a:latin typeface="Trebuchet MS" panose="020B0603020202020204" pitchFamily="34" charset="0"/>
            </a:endParaRPr>
          </a:p>
        </p:txBody>
      </p:sp>
      <p:pic>
        <p:nvPicPr>
          <p:cNvPr id="1026" name="Picture 2" descr="Cash reserves, currency, dollars, money, wealth icon - Download on  Iconfinder">
            <a:extLst>
              <a:ext uri="{FF2B5EF4-FFF2-40B4-BE49-F238E27FC236}">
                <a16:creationId xmlns:a16="http://schemas.microsoft.com/office/drawing/2014/main" id="{E8F75585-0BE2-E6AC-43D4-A17FEE9EC23B}"/>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72774" y="978121"/>
            <a:ext cx="1264870" cy="1264870"/>
          </a:xfrm>
          <a:prstGeom prst="rect">
            <a:avLst/>
          </a:prstGeom>
          <a:noFill/>
          <a:extLst>
            <a:ext uri="{909E8E84-426E-40DD-AFC4-6F175D3DCCD1}">
              <a14:hiddenFill xmlns:a14="http://schemas.microsoft.com/office/drawing/2010/main">
                <a:solidFill>
                  <a:srgbClr val="FFFFFF"/>
                </a:solidFill>
              </a14:hiddenFill>
            </a:ext>
          </a:extLst>
        </p:spPr>
      </p:pic>
      <p:sp>
        <p:nvSpPr>
          <p:cNvPr id="9" name="Arrow: Down 8">
            <a:extLst>
              <a:ext uri="{FF2B5EF4-FFF2-40B4-BE49-F238E27FC236}">
                <a16:creationId xmlns:a16="http://schemas.microsoft.com/office/drawing/2014/main" id="{B81DA1B0-DF67-A5F1-88E5-9B0470211E9A}"/>
              </a:ext>
            </a:extLst>
          </p:cNvPr>
          <p:cNvSpPr/>
          <p:nvPr/>
        </p:nvSpPr>
        <p:spPr>
          <a:xfrm>
            <a:off x="8618155" y="1323702"/>
            <a:ext cx="214445" cy="80386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B546E54-F733-9E8C-5DCC-45A7F2BE6D47}"/>
              </a:ext>
            </a:extLst>
          </p:cNvPr>
          <p:cNvSpPr txBox="1"/>
          <p:nvPr/>
        </p:nvSpPr>
        <p:spPr>
          <a:xfrm>
            <a:off x="8920350" y="1228673"/>
            <a:ext cx="1786271" cy="523220"/>
          </a:xfrm>
          <a:prstGeom prst="rect">
            <a:avLst/>
          </a:prstGeom>
          <a:noFill/>
        </p:spPr>
        <p:txBody>
          <a:bodyPr wrap="square">
            <a:spAutoFit/>
          </a:bodyPr>
          <a:lstStyle/>
          <a:p>
            <a:r>
              <a:rPr kumimoji="0" lang="en-US" sz="1400" b="0" i="0" u="none" strike="noStrike" kern="1200" cap="none" spc="0" normalizeH="0" baseline="0" noProof="0" dirty="0">
                <a:ln>
                  <a:noFill/>
                </a:ln>
                <a:solidFill>
                  <a:prstClr val="black">
                    <a:lumMod val="75000"/>
                    <a:lumOff val="25000"/>
                  </a:prstClr>
                </a:solidFill>
                <a:effectLst/>
                <a:uLnTx/>
                <a:uFillTx/>
                <a:latin typeface="Trebuchet MS" panose="020B0603020202020204" pitchFamily="34" charset="0"/>
                <a:ea typeface="+mn-ea"/>
                <a:cs typeface="+mn-cs"/>
              </a:rPr>
              <a:t>External Reserves declined to</a:t>
            </a:r>
            <a:endParaRPr lang="en-US" sz="2000" dirty="0"/>
          </a:p>
        </p:txBody>
      </p:sp>
      <p:pic>
        <p:nvPicPr>
          <p:cNvPr id="1028" name="Picture 4" descr="Inflation is more than “up” or “down” | Financial Post">
            <a:extLst>
              <a:ext uri="{FF2B5EF4-FFF2-40B4-BE49-F238E27FC236}">
                <a16:creationId xmlns:a16="http://schemas.microsoft.com/office/drawing/2014/main" id="{D2F9C065-08F4-06A7-9A6C-5A2BB477078A}"/>
              </a:ext>
            </a:extLst>
          </p:cNvPr>
          <p:cNvPicPr>
            <a:picLocks noChangeAspect="1" noChangeArrowheads="1"/>
          </p:cNvPicPr>
          <p:nvPr/>
        </p:nvPicPr>
        <p:blipFill rotWithShape="1">
          <a:blip r:embed="rId7">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29316" r="3724"/>
          <a:stretch/>
        </p:blipFill>
        <p:spPr bwMode="auto">
          <a:xfrm>
            <a:off x="3026988" y="389894"/>
            <a:ext cx="1542961" cy="113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0334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10203</TotalTime>
  <Words>10263</Words>
  <Application>Microsoft Office PowerPoint</Application>
  <PresentationFormat>Widescreen</PresentationFormat>
  <Paragraphs>1342</Paragraphs>
  <Slides>56</Slides>
  <Notes>0</Notes>
  <HiddenSlides>0</HiddenSlides>
  <MMClips>0</MMClips>
  <ScaleCrop>false</ScaleCrop>
  <HeadingPairs>
    <vt:vector size="4" baseType="variant">
      <vt:variant>
        <vt:lpstr>Theme</vt:lpstr>
      </vt:variant>
      <vt:variant>
        <vt:i4>3</vt:i4>
      </vt:variant>
      <vt:variant>
        <vt:lpstr>Slide Titles</vt:lpstr>
      </vt:variant>
      <vt:variant>
        <vt:i4>56</vt:i4>
      </vt:variant>
    </vt:vector>
  </HeadingPairs>
  <TitlesOfParts>
    <vt:vector size="59" baseType="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SANYA,TEMITOPE GABRIEL</dc:creator>
  <cp:lastModifiedBy>AbdulLateef Lamidi</cp:lastModifiedBy>
  <cp:revision>354</cp:revision>
  <cp:lastPrinted>2023-02-10T15:08:15Z</cp:lastPrinted>
  <dcterms:created xsi:type="dcterms:W3CDTF">2022-03-29T10:29:50Z</dcterms:created>
  <dcterms:modified xsi:type="dcterms:W3CDTF">2023-04-28T13:52:01Z</dcterms:modified>
</cp:coreProperties>
</file>